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340" r:id="rId5"/>
    <p:sldId id="1000" r:id="rId6"/>
    <p:sldId id="2145705674" r:id="rId7"/>
    <p:sldId id="263" r:id="rId8"/>
    <p:sldId id="264" r:id="rId9"/>
    <p:sldId id="995" r:id="rId10"/>
    <p:sldId id="904" r:id="rId11"/>
    <p:sldId id="268" r:id="rId12"/>
    <p:sldId id="902" r:id="rId13"/>
    <p:sldId id="900" r:id="rId14"/>
    <p:sldId id="269" r:id="rId15"/>
    <p:sldId id="998" r:id="rId16"/>
    <p:sldId id="898" r:id="rId17"/>
    <p:sldId id="899" r:id="rId18"/>
    <p:sldId id="894" r:id="rId19"/>
    <p:sldId id="896" r:id="rId20"/>
    <p:sldId id="895" r:id="rId21"/>
    <p:sldId id="979" r:id="rId22"/>
    <p:sldId id="999" r:id="rId23"/>
    <p:sldId id="996" r:id="rId24"/>
    <p:sldId id="897" r:id="rId25"/>
    <p:sldId id="997" r:id="rId26"/>
    <p:sldId id="2145705675" r:id="rId27"/>
  </p:sldIdLst>
  <p:sldSz cx="9144000" cy="5143500" type="screen16x9"/>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9">
          <p15:clr>
            <a:srgbClr val="A4A3A4"/>
          </p15:clr>
        </p15:guide>
        <p15:guide id="2" pos="5261" userDrawn="1">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AE"/>
    <a:srgbClr val="AAD8F8"/>
    <a:srgbClr val="0E73B9"/>
    <a:srgbClr val="3E6D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38301" autoAdjust="0"/>
  </p:normalViewPr>
  <p:slideViewPr>
    <p:cSldViewPr snapToGrid="0" showGuides="1">
      <p:cViewPr varScale="1">
        <p:scale>
          <a:sx n="37" d="100"/>
          <a:sy n="37" d="100"/>
        </p:scale>
        <p:origin x="2386" y="34"/>
      </p:cViewPr>
      <p:guideLst>
        <p:guide orient="horz" pos="3239"/>
        <p:guide pos="5261"/>
      </p:guideLst>
    </p:cSldViewPr>
  </p:slideViewPr>
  <p:notesTextViewPr>
    <p:cViewPr>
      <p:scale>
        <a:sx n="1" d="1"/>
        <a:sy n="1" d="1"/>
      </p:scale>
      <p:origin x="0" y="0"/>
    </p:cViewPr>
  </p:notesTextViewPr>
  <p:sorterViewPr>
    <p:cViewPr>
      <p:scale>
        <a:sx n="200" d="100"/>
        <a:sy n="200" d="100"/>
      </p:scale>
      <p:origin x="0" y="0"/>
    </p:cViewPr>
  </p:sorterViewPr>
  <p:notesViewPr>
    <p:cSldViewPr snapToGrid="0" showGuides="1">
      <p:cViewPr varScale="1">
        <p:scale>
          <a:sx n="91" d="100"/>
          <a:sy n="91" d="100"/>
        </p:scale>
        <p:origin x="-3720"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 y="746125"/>
            <a:ext cx="6629400" cy="3730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987971" y="4724956"/>
            <a:ext cx="4908331" cy="447627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9449911"/>
            <a:ext cx="835124" cy="497364"/>
          </a:xfrm>
          <a:prstGeom prst="rect">
            <a:avLst/>
          </a:prstGeom>
        </p:spPr>
        <p:txBody>
          <a:bodyPr vert="horz" lIns="91440" tIns="45720" rIns="91440" bIns="45720" rtlCol="0" anchor="b"/>
          <a:lstStyle>
            <a:lvl1pPr algn="r">
              <a:defRPr sz="1200">
                <a:latin typeface="+mn-lt"/>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Arial" panose="020B0604020202020204" pitchFamily="34" charset="0"/>
      </a:defRPr>
    </a:lvl1pPr>
    <a:lvl2pPr marL="457200" algn="l" defTabSz="914400" rtl="0" eaLnBrk="1" latinLnBrk="0" hangingPunct="1">
      <a:defRPr sz="1200" kern="1200">
        <a:solidFill>
          <a:schemeClr val="tx1"/>
        </a:solidFill>
        <a:latin typeface="+mn-lt"/>
        <a:ea typeface="+mn-ea"/>
        <a:cs typeface="Arial" panose="020B0604020202020204" pitchFamily="34" charset="0"/>
      </a:defRPr>
    </a:lvl2pPr>
    <a:lvl3pPr marL="914400" algn="l" defTabSz="914400" rtl="0" eaLnBrk="1" latinLnBrk="0" hangingPunct="1">
      <a:defRPr sz="1200" kern="1200">
        <a:solidFill>
          <a:schemeClr val="tx1"/>
        </a:solidFill>
        <a:latin typeface="+mn-lt"/>
        <a:ea typeface="+mn-ea"/>
        <a:cs typeface="Arial" panose="020B0604020202020204" pitchFamily="34" charset="0"/>
      </a:defRPr>
    </a:lvl3pPr>
    <a:lvl4pPr marL="1371600" algn="l" defTabSz="914400" rtl="0" eaLnBrk="1" latinLnBrk="0" hangingPunct="1">
      <a:defRPr sz="1200" kern="1200">
        <a:solidFill>
          <a:schemeClr val="tx1"/>
        </a:solidFill>
        <a:latin typeface="+mn-lt"/>
        <a:ea typeface="+mn-ea"/>
        <a:cs typeface="Arial" panose="020B0604020202020204" pitchFamily="34" charset="0"/>
      </a:defRPr>
    </a:lvl4pPr>
    <a:lvl5pPr marL="1828800" algn="l" defTabSz="914400" rtl="0" eaLnBrk="1" latinLnBrk="0" hangingPunct="1">
      <a:defRPr sz="1200" kern="1200">
        <a:solidFill>
          <a:schemeClr val="tx1"/>
        </a:solidFill>
        <a:latin typeface="+mn-lt"/>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 </a:t>
            </a:r>
          </a:p>
          <a:p>
            <a:r>
              <a:rPr lang="en-IE" dirty="0"/>
              <a:t>These example workshop slides are part of a library of</a:t>
            </a:r>
            <a:r>
              <a:rPr lang="en-IE" sz="1200" b="0" i="0" kern="1200" dirty="0">
                <a:solidFill>
                  <a:schemeClr val="tx1"/>
                </a:solidFill>
                <a:effectLst/>
                <a:latin typeface="+mn-lt"/>
                <a:ea typeface="+mn-ea"/>
                <a:cs typeface="Arial" panose="020B0604020202020204" pitchFamily="34" charset="0"/>
              </a:rPr>
              <a:t> open educational resources developed by Trinity College Dublin (please see last slide for full acknowledgements) that serves as a digital repository where educators can freely access, share, and adapt high-quality teaching and learning materials focused on education for sustainable development. Comprising lesson plans, multimedia resources and a variety of digital content these resources are designed to help learners understand and address complex sustainability challenges across environmental, social, and economic dimensions. For more information on the context for these slides, please visit: https://www.tcd.ie/academicpractice/resources/education-for-sustainable-development/teaching-materials-for-esd/</a:t>
            </a:r>
          </a:p>
          <a:p>
            <a:endParaRPr lang="en-IE" sz="1200" b="0" i="0" kern="1200" dirty="0">
              <a:solidFill>
                <a:schemeClr val="tx1"/>
              </a:solidFill>
              <a:effectLst/>
              <a:latin typeface="+mn-lt"/>
              <a:ea typeface="+mn-ea"/>
              <a:cs typeface="Arial" panose="020B0604020202020204" pitchFamily="34" charset="0"/>
            </a:endParaRPr>
          </a:p>
          <a:p>
            <a:r>
              <a:rPr lang="en-IE" sz="1200" b="0" i="0" kern="1200" dirty="0">
                <a:solidFill>
                  <a:schemeClr val="tx1"/>
                </a:solidFill>
                <a:effectLst/>
                <a:latin typeface="+mn-lt"/>
                <a:ea typeface="+mn-ea"/>
                <a:cs typeface="Arial" panose="020B0604020202020204" pitchFamily="34" charset="0"/>
              </a:rPr>
              <a:t>The material in these slides is designed to align with the Teaching Guide and Workshop Pack for ‘the Exploring Worldviews, Perceptions ​and Values on Sustainable Development’ theme available via https://www.tcd.ie/academicpractice/resources/education-for-sustainable-development/teaching-materials-for-esd/</a:t>
            </a:r>
          </a:p>
        </p:txBody>
      </p:sp>
      <p:sp>
        <p:nvSpPr>
          <p:cNvPr id="4" name="Slide Number Placeholder 3"/>
          <p:cNvSpPr>
            <a:spLocks noGrp="1"/>
          </p:cNvSpPr>
          <p:nvPr>
            <p:ph type="sldNum" sz="quarter" idx="5"/>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24383793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endParaRPr lang="en-GB" dirty="0"/>
          </a:p>
          <a:p>
            <a:r>
              <a:rPr lang="en-GB" dirty="0"/>
              <a:t>Holding slide which can be used while the groups work through activities related to agreeing preferred ranking of actions and justifications.</a:t>
            </a:r>
          </a:p>
          <a:p>
            <a:endParaRPr lang="en-GB" dirty="0"/>
          </a:p>
          <a:p>
            <a:r>
              <a:rPr lang="en-GB" dirty="0"/>
              <a:t>(Icon is a stock PowerPoint image; remove/change if needed)</a:t>
            </a:r>
          </a:p>
        </p:txBody>
      </p:sp>
      <p:sp>
        <p:nvSpPr>
          <p:cNvPr id="4" name="Slide Number Placeholder 3"/>
          <p:cNvSpPr>
            <a:spLocks noGrp="1"/>
          </p:cNvSpPr>
          <p:nvPr>
            <p:ph type="sldNum" sz="quarter" idx="5"/>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2780838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9f6627e2f3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9f6627e2f3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171450" lvl="0" indent="-171450" algn="l" rtl="0">
              <a:spcBef>
                <a:spcPts val="0"/>
              </a:spcBef>
              <a:spcAft>
                <a:spcPts val="0"/>
              </a:spcAft>
              <a:buFont typeface="Arial" panose="020B0604020202020204" pitchFamily="34" charset="0"/>
              <a:buChar char="•"/>
            </a:pPr>
            <a:r>
              <a:rPr lang="en-IE" dirty="0"/>
              <a:t>Emphasise that there must be 3 x 1 min presenters, and that others in the group need to identify/be identified as dealing with Q&amp;A/other tasks i.e. otherwise some behaviours not likely to have been demonstrated by individual learners for relevant part(s) of the facilitator checklist.</a:t>
            </a:r>
          </a:p>
          <a:p>
            <a:pPr marL="171450" lvl="0" indent="-171450" algn="l" rtl="0">
              <a:spcBef>
                <a:spcPts val="0"/>
              </a:spcBef>
              <a:spcAft>
                <a:spcPts val="0"/>
              </a:spcAft>
              <a:buFont typeface="Arial" panose="020B0604020202020204" pitchFamily="34" charset="0"/>
              <a:buChar char="•"/>
            </a:pPr>
            <a:endParaRPr lang="en-IE" dirty="0"/>
          </a:p>
          <a:p>
            <a:pPr marL="171450" lvl="0" indent="-171450" algn="l" rtl="0">
              <a:spcBef>
                <a:spcPts val="0"/>
              </a:spcBef>
              <a:spcAft>
                <a:spcPts val="0"/>
              </a:spcAft>
              <a:buFont typeface="Arial" panose="020B0604020202020204" pitchFamily="34" charset="0"/>
              <a:buChar char="•"/>
            </a:pPr>
            <a:r>
              <a:rPr lang="en-IE" dirty="0"/>
              <a:t>The groups learn much from having to identify an agreed question – the competitive nature of workshop design drives groups to ask a question that spotlights weaknesses in other perspectives’ pitch.  </a:t>
            </a:r>
          </a:p>
          <a:p>
            <a:pPr marL="171450" lvl="0" indent="-171450" algn="l" rtl="0">
              <a:spcBef>
                <a:spcPts val="0"/>
              </a:spcBef>
              <a:spcAft>
                <a:spcPts val="0"/>
              </a:spcAft>
              <a:buFont typeface="Arial" panose="020B0604020202020204" pitchFamily="34" charset="0"/>
              <a:buChar char="•"/>
            </a:pPr>
            <a:endParaRPr lang="en-IE" dirty="0"/>
          </a:p>
          <a:p>
            <a:pPr marL="171450" lvl="0" indent="-171450" algn="l" rtl="0">
              <a:spcBef>
                <a:spcPts val="0"/>
              </a:spcBef>
              <a:spcAft>
                <a:spcPts val="0"/>
              </a:spcAft>
              <a:buFont typeface="Arial" panose="020B0604020202020204" pitchFamily="34" charset="0"/>
              <a:buChar char="•"/>
            </a:pPr>
            <a:r>
              <a:rPr lang="en-IE" dirty="0"/>
              <a:t>If the workshop runs short of time, groups can ask their questions so the UN decision-maker and other groups can hear them, even if time does not permit presenting groups to answer at that time.  In such cases teachers/curriculum might require that the group includes the response they would have made in the group submission after the workshop.</a:t>
            </a:r>
            <a:endParaRPr dirty="0"/>
          </a:p>
        </p:txBody>
      </p:sp>
    </p:spTree>
    <p:extLst>
      <p:ext uri="{BB962C8B-B14F-4D97-AF65-F5344CB8AC3E}">
        <p14:creationId xmlns:p14="http://schemas.microsoft.com/office/powerpoint/2010/main" val="7562537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endParaRPr lang="en-IE" dirty="0"/>
          </a:p>
          <a:p>
            <a:endParaRPr lang="en-GB" dirty="0"/>
          </a:p>
          <a:p>
            <a:r>
              <a:rPr lang="en-GB" dirty="0"/>
              <a:t>This slide is to remind facilitator that extracts/summaries from the workshop pack/videos are included on the following 9 slides as follows:</a:t>
            </a:r>
          </a:p>
          <a:p>
            <a:endParaRPr lang="en-GB" dirty="0"/>
          </a:p>
          <a:p>
            <a:pPr marL="171450" indent="-171450">
              <a:buFont typeface="Arial" panose="020B0604020202020204" pitchFamily="34" charset="0"/>
              <a:buChar char="•"/>
            </a:pPr>
            <a:r>
              <a:rPr lang="en-IE" dirty="0"/>
              <a:t>Guidance notes </a:t>
            </a:r>
            <a:r>
              <a:rPr lang="en-GB" sz="1200" dirty="0">
                <a:effectLst/>
              </a:rPr>
              <a:t>for learners – aligned with specific inclusions on Videos by Dr Clare Kelly, 2024.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effectLst/>
              </a:rPr>
              <a:t>The Democratic Republic of the Congo (DRC): </a:t>
            </a:r>
            <a:r>
              <a:rPr lang="en-GB" sz="1200" dirty="0">
                <a:effectLst/>
              </a:rPr>
              <a:t>aligned with specific inclusions on Videos by Dr Clare Kelly, 2024.</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dirty="0"/>
              <a:t>Cases/scenarios for the three ‘perspectives’ provided in the workshop pack’:</a:t>
            </a:r>
          </a:p>
          <a:p>
            <a:pPr marL="685800" lvl="1" indent="-228600">
              <a:buFont typeface="Arial" panose="020B0604020202020204" pitchFamily="34" charset="0"/>
              <a:buChar char="•"/>
            </a:pPr>
            <a:r>
              <a:rPr lang="en-IE" dirty="0"/>
              <a:t>Community (Jane)</a:t>
            </a:r>
          </a:p>
          <a:p>
            <a:pPr marL="685800" lvl="1" indent="-228600">
              <a:buFont typeface="Arial" panose="020B0604020202020204" pitchFamily="34" charset="0"/>
              <a:buChar char="•"/>
            </a:pPr>
            <a:r>
              <a:rPr lang="en-IE" dirty="0"/>
              <a:t>Corporate/business (Grace)</a:t>
            </a:r>
          </a:p>
          <a:p>
            <a:pPr marL="685800" lvl="1" indent="-228600">
              <a:buFont typeface="Arial" panose="020B0604020202020204" pitchFamily="34" charset="0"/>
              <a:buChar char="•"/>
            </a:pPr>
            <a:r>
              <a:rPr lang="en-IE" dirty="0"/>
              <a:t>Government/policy (Minister of Mines)</a:t>
            </a:r>
          </a:p>
          <a:p>
            <a:pPr marL="171450" indent="-171450">
              <a:buFont typeface="Arial" panose="020B0604020202020204" pitchFamily="34" charset="0"/>
              <a:buChar char="•"/>
            </a:pPr>
            <a:r>
              <a:rPr lang="en-IE" dirty="0"/>
              <a:t>Facilitator checklist (Assessment process)</a:t>
            </a:r>
          </a:p>
          <a:p>
            <a:pPr marL="171450" indent="-171450">
              <a:buFont typeface="Arial" panose="020B0604020202020204" pitchFamily="34" charset="0"/>
              <a:buChar char="•"/>
            </a:pPr>
            <a:r>
              <a:rPr lang="en-IE" dirty="0"/>
              <a:t>Wrap-up and prompts for reflection – end of workshop if time enabled.  Also has potential as post-workshop activity. (3 slides)</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4208523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p>
          <a:p>
            <a:endParaRPr lang="en-IE" dirty="0"/>
          </a:p>
          <a:p>
            <a:r>
              <a:rPr lang="en-IE" dirty="0"/>
              <a:t>Concepts that have been introduced in lectures/videos and activities –reproduced here as reminders when preparing for the workshop.  Links to discussions and references are provided as supports to those who are interested in further background.</a:t>
            </a:r>
          </a:p>
          <a:p>
            <a:endParaRPr lang="en-IE" dirty="0"/>
          </a:p>
        </p:txBody>
      </p:sp>
      <p:sp>
        <p:nvSpPr>
          <p:cNvPr id="4" name="Slide Number Placeholder 3"/>
          <p:cNvSpPr>
            <a:spLocks noGrp="1"/>
          </p:cNvSpPr>
          <p:nvPr>
            <p:ph type="sldNum" sz="quarter" idx="5"/>
          </p:nvPr>
        </p:nvSpPr>
        <p:spPr/>
        <p:txBody>
          <a:bodyPr/>
          <a:lstStyle/>
          <a:p>
            <a:fld id="{440967E6-5858-4A69-81D9-87D77AABE159}" type="slidenum">
              <a:rPr lang="en-IE" smtClean="0"/>
              <a:t>13</a:t>
            </a:fld>
            <a:endParaRPr lang="en-IE"/>
          </a:p>
        </p:txBody>
      </p:sp>
    </p:spTree>
    <p:extLst>
      <p:ext uri="{BB962C8B-B14F-4D97-AF65-F5344CB8AC3E}">
        <p14:creationId xmlns:p14="http://schemas.microsoft.com/office/powerpoint/2010/main" val="1886110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p>
          <a:p>
            <a:endParaRPr lang="en-IE" dirty="0"/>
          </a:p>
          <a:p>
            <a:r>
              <a:rPr lang="en-IE" dirty="0"/>
              <a:t>If you are interested in some background to the Congo case – some background is provided here provided here (aligned with videos).</a:t>
            </a:r>
          </a:p>
          <a:p>
            <a:endParaRPr lang="en-IE" dirty="0"/>
          </a:p>
          <a:p>
            <a:r>
              <a:rPr lang="en-IE" dirty="0"/>
              <a:t>Lest there be any doubt , the focus on Cobalt does not infer that Cobalt is not the only mineral mining of ‘importance to the Congo’, and prosthetics are not the only use to which Cobalt is put.</a:t>
            </a:r>
          </a:p>
        </p:txBody>
      </p:sp>
      <p:sp>
        <p:nvSpPr>
          <p:cNvPr id="4" name="Slide Number Placeholder 3"/>
          <p:cNvSpPr>
            <a:spLocks noGrp="1"/>
          </p:cNvSpPr>
          <p:nvPr>
            <p:ph type="sldNum" sz="quarter" idx="5"/>
          </p:nvPr>
        </p:nvSpPr>
        <p:spPr/>
        <p:txBody>
          <a:bodyPr/>
          <a:lstStyle/>
          <a:p>
            <a:fld id="{440967E6-5858-4A69-81D9-87D77AABE159}" type="slidenum">
              <a:rPr lang="en-IE" smtClean="0"/>
              <a:t>14</a:t>
            </a:fld>
            <a:endParaRPr lang="en-IE"/>
          </a:p>
        </p:txBody>
      </p:sp>
    </p:spTree>
    <p:extLst>
      <p:ext uri="{BB962C8B-B14F-4D97-AF65-F5344CB8AC3E}">
        <p14:creationId xmlns:p14="http://schemas.microsoft.com/office/powerpoint/2010/main" val="248638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dirty="0"/>
          </a:p>
          <a:p>
            <a:r>
              <a:rPr lang="en-IE" dirty="0"/>
              <a:t>Emphasise that its role-play, and they should aim to engage as a freshman/first year student would.</a:t>
            </a:r>
          </a:p>
          <a:p>
            <a:r>
              <a:rPr lang="en-IE" dirty="0"/>
              <a:t>This scenario role-play is ‘Jane’, in the case of the Community perspective on the scenario.</a:t>
            </a:r>
          </a:p>
          <a:p>
            <a:endParaRPr lang="en-IE" b="1" dirty="0"/>
          </a:p>
          <a:p>
            <a:endParaRPr lang="en-IE" b="1" dirty="0"/>
          </a:p>
          <a:p>
            <a:pPr marL="171450" indent="-171450">
              <a:buFont typeface="Arial" panose="020B0604020202020204" pitchFamily="34" charset="0"/>
              <a:buChar char="•"/>
            </a:pPr>
            <a:r>
              <a:rPr lang="en-IE" dirty="0"/>
              <a:t>These scenarios/cases are included in the slide Deck for information purposes only – </a:t>
            </a:r>
            <a:r>
              <a:rPr lang="en-IE" b="1" dirty="0"/>
              <a:t>the facilitator does </a:t>
            </a:r>
            <a:r>
              <a:rPr lang="en-IE" b="1" u="sng" dirty="0"/>
              <a:t>not </a:t>
            </a:r>
            <a:r>
              <a:rPr lang="en-IE" b="1" dirty="0"/>
              <a:t>need to read out etc.</a:t>
            </a:r>
          </a:p>
          <a:p>
            <a:pPr marL="171450" indent="-171450">
              <a:buFont typeface="Arial" panose="020B0604020202020204" pitchFamily="34" charset="0"/>
              <a:buChar char="•"/>
            </a:pPr>
            <a:r>
              <a:rPr lang="en-IE" dirty="0"/>
              <a:t>All students should have completed the rating and ranking activities prior to the workshop– for all three scenarios/perspectives.  They should have a record of their choice of ‘three most and three least preferred options’ for each of the three scenarios with them.</a:t>
            </a:r>
          </a:p>
          <a:p>
            <a:pPr marL="171450" indent="-171450">
              <a:buFont typeface="Arial" panose="020B0604020202020204" pitchFamily="34" charset="0"/>
              <a:buChar char="•"/>
            </a:pPr>
            <a:r>
              <a:rPr lang="en-IE" dirty="0"/>
              <a:t>They should therefore be familiar with all three perspectives before arriving to the workshop..</a:t>
            </a:r>
          </a:p>
          <a:p>
            <a:endParaRPr lang="en-IE" dirty="0"/>
          </a:p>
        </p:txBody>
      </p:sp>
      <p:sp>
        <p:nvSpPr>
          <p:cNvPr id="4" name="Slide Number Placeholder 3"/>
          <p:cNvSpPr>
            <a:spLocks noGrp="1"/>
          </p:cNvSpPr>
          <p:nvPr>
            <p:ph type="sldNum" sz="quarter" idx="5"/>
          </p:nvPr>
        </p:nvSpPr>
        <p:spPr/>
        <p:txBody>
          <a:bodyPr/>
          <a:lstStyle/>
          <a:p>
            <a:fld id="{440967E6-5858-4A69-81D9-87D77AABE159}" type="slidenum">
              <a:rPr lang="en-IE" smtClean="0"/>
              <a:t>15</a:t>
            </a:fld>
            <a:endParaRPr lang="en-IE"/>
          </a:p>
        </p:txBody>
      </p:sp>
    </p:spTree>
    <p:extLst>
      <p:ext uri="{BB962C8B-B14F-4D97-AF65-F5344CB8AC3E}">
        <p14:creationId xmlns:p14="http://schemas.microsoft.com/office/powerpoint/2010/main" val="368445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dirty="0"/>
          </a:p>
          <a:p>
            <a:r>
              <a:rPr lang="en-IE" dirty="0"/>
              <a:t>Emphasise that its role-play, and they should aim to engage as a freshman/ first year student would.</a:t>
            </a:r>
          </a:p>
          <a:p>
            <a:r>
              <a:rPr lang="en-IE" dirty="0"/>
              <a:t>This scenario role-play Grace, in the case of the corporate/business perspective on the scenario.</a:t>
            </a:r>
          </a:p>
          <a:p>
            <a:endParaRPr lang="en-IE" dirty="0"/>
          </a:p>
          <a:p>
            <a:pPr marL="171450" indent="-171450">
              <a:buFont typeface="Arial" panose="020B0604020202020204" pitchFamily="34" charset="0"/>
              <a:buChar char="•"/>
            </a:pPr>
            <a:r>
              <a:rPr lang="en-IE" dirty="0"/>
              <a:t>These scenarios/cases are included in the slide Deck for information purposes only – </a:t>
            </a:r>
            <a:r>
              <a:rPr lang="en-IE" b="1" dirty="0"/>
              <a:t>the facilitator does </a:t>
            </a:r>
            <a:r>
              <a:rPr lang="en-IE" b="1" u="sng" dirty="0"/>
              <a:t>not </a:t>
            </a:r>
            <a:r>
              <a:rPr lang="en-IE" b="1" dirty="0"/>
              <a:t>need to read out etc.</a:t>
            </a:r>
          </a:p>
          <a:p>
            <a:pPr marL="171450" indent="-171450">
              <a:buFont typeface="Arial" panose="020B0604020202020204" pitchFamily="34" charset="0"/>
              <a:buChar char="•"/>
            </a:pPr>
            <a:r>
              <a:rPr lang="en-IE" dirty="0"/>
              <a:t>All students should have completed the rating and ranking activities prior to the workshop– for all three scenarios/perspectives.  They should have a record of their choice of ‘three most and three least preferred options’ for each of the three scenarios with them.</a:t>
            </a:r>
          </a:p>
          <a:p>
            <a:pPr marL="171450" indent="-171450">
              <a:buFont typeface="Arial" panose="020B0604020202020204" pitchFamily="34" charset="0"/>
              <a:buChar char="•"/>
            </a:pPr>
            <a:r>
              <a:rPr lang="en-IE" dirty="0"/>
              <a:t>They should therefore be familiar with all three perspectives before arriving to the workshop..</a:t>
            </a:r>
          </a:p>
        </p:txBody>
      </p:sp>
      <p:sp>
        <p:nvSpPr>
          <p:cNvPr id="4" name="Slide Number Placeholder 3"/>
          <p:cNvSpPr>
            <a:spLocks noGrp="1"/>
          </p:cNvSpPr>
          <p:nvPr>
            <p:ph type="sldNum" sz="quarter" idx="5"/>
          </p:nvPr>
        </p:nvSpPr>
        <p:spPr/>
        <p:txBody>
          <a:bodyPr/>
          <a:lstStyle/>
          <a:p>
            <a:fld id="{440967E6-5858-4A69-81D9-87D77AABE159}" type="slidenum">
              <a:rPr lang="en-IE" smtClean="0"/>
              <a:t>16</a:t>
            </a:fld>
            <a:endParaRPr lang="en-IE"/>
          </a:p>
        </p:txBody>
      </p:sp>
    </p:spTree>
    <p:extLst>
      <p:ext uri="{BB962C8B-B14F-4D97-AF65-F5344CB8AC3E}">
        <p14:creationId xmlns:p14="http://schemas.microsoft.com/office/powerpoint/2010/main" val="3938720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dirty="0"/>
          </a:p>
          <a:p>
            <a:r>
              <a:rPr lang="en-IE" dirty="0"/>
              <a:t>Emphasise that its role-play, and they should aim to engage as a freshman/first </a:t>
            </a:r>
            <a:r>
              <a:rPr lang="en-IE" dirty="0" err="1"/>
              <a:t>eyar</a:t>
            </a:r>
            <a:r>
              <a:rPr lang="en-IE" dirty="0"/>
              <a:t> student would.</a:t>
            </a:r>
          </a:p>
          <a:p>
            <a:r>
              <a:rPr lang="en-IE" dirty="0"/>
              <a:t>This scenario role-play is ‘minister of Mines’, in the case of the Government/policy perspective on the scenario.</a:t>
            </a:r>
          </a:p>
          <a:p>
            <a:endParaRPr lang="en-IE" b="1" dirty="0"/>
          </a:p>
          <a:p>
            <a:endParaRPr lang="en-IE" b="1" dirty="0"/>
          </a:p>
          <a:p>
            <a:pPr marL="171450" indent="-171450">
              <a:buFont typeface="Arial" panose="020B0604020202020204" pitchFamily="34" charset="0"/>
              <a:buChar char="•"/>
            </a:pPr>
            <a:r>
              <a:rPr lang="en-IE" dirty="0"/>
              <a:t>These scenarios/cases are included in the slide Deck for information purposes only – </a:t>
            </a:r>
            <a:r>
              <a:rPr lang="en-IE" b="1" dirty="0"/>
              <a:t>the facilitator does </a:t>
            </a:r>
            <a:r>
              <a:rPr lang="en-IE" b="1" u="sng" dirty="0"/>
              <a:t>not </a:t>
            </a:r>
            <a:r>
              <a:rPr lang="en-IE" b="1" dirty="0"/>
              <a:t>need to read out etc.</a:t>
            </a:r>
          </a:p>
          <a:p>
            <a:pPr marL="171450" indent="-171450">
              <a:buFont typeface="Arial" panose="020B0604020202020204" pitchFamily="34" charset="0"/>
              <a:buChar char="•"/>
            </a:pPr>
            <a:r>
              <a:rPr lang="en-IE" dirty="0"/>
              <a:t>All students should have completed the rating and ranking activities prior to the workshop– for all three scenarios/perspectives.  They should have a record of their choice of ‘three most and three least preferred options’ for each of the three scenarios with them.</a:t>
            </a:r>
          </a:p>
          <a:p>
            <a:pPr marL="171450" indent="-171450">
              <a:buFont typeface="Arial" panose="020B0604020202020204" pitchFamily="34" charset="0"/>
              <a:buChar char="•"/>
            </a:pPr>
            <a:r>
              <a:rPr lang="en-IE" dirty="0"/>
              <a:t>They should therefore be familiar with all three perspectives before arriving to the workshop..</a:t>
            </a:r>
          </a:p>
        </p:txBody>
      </p:sp>
      <p:sp>
        <p:nvSpPr>
          <p:cNvPr id="4" name="Slide Number Placeholder 3"/>
          <p:cNvSpPr>
            <a:spLocks noGrp="1"/>
          </p:cNvSpPr>
          <p:nvPr>
            <p:ph type="sldNum" sz="quarter" idx="5"/>
          </p:nvPr>
        </p:nvSpPr>
        <p:spPr/>
        <p:txBody>
          <a:bodyPr/>
          <a:lstStyle/>
          <a:p>
            <a:fld id="{49DD4D23-C98A-435E-AE88-9061F8349B02}" type="slidenum">
              <a:rPr lang="en-GB" smtClean="0"/>
              <a:pPr/>
              <a:t>17</a:t>
            </a:fld>
            <a:endParaRPr lang="en-GB" dirty="0"/>
          </a:p>
        </p:txBody>
      </p:sp>
    </p:spTree>
    <p:extLst>
      <p:ext uri="{BB962C8B-B14F-4D97-AF65-F5344CB8AC3E}">
        <p14:creationId xmlns:p14="http://schemas.microsoft.com/office/powerpoint/2010/main" val="3058684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dirty="0"/>
          </a:p>
          <a:p>
            <a:r>
              <a:rPr lang="en-IE" dirty="0"/>
              <a:t>This template </a:t>
            </a:r>
          </a:p>
          <a:p>
            <a:pPr marL="228600" indent="-228600">
              <a:buAutoNum type="alphaLcParenR"/>
            </a:pPr>
            <a:r>
              <a:rPr lang="en-IE" dirty="0"/>
              <a:t>Aims to provide support/a process where each individual learners must be evidenced as having demonstrated </a:t>
            </a:r>
            <a:r>
              <a:rPr lang="en-IE" dirty="0" err="1"/>
              <a:t>behaviorus</a:t>
            </a:r>
            <a:r>
              <a:rPr lang="en-IE" dirty="0"/>
              <a:t> relevant to the learning outcome(s) targeted – notably behaviours relevant to the targeted attributes, at the level of novice (freshman/first year).</a:t>
            </a:r>
          </a:p>
          <a:p>
            <a:pPr marL="228600" indent="-228600">
              <a:buAutoNum type="alphaLcParenR"/>
            </a:pPr>
            <a:r>
              <a:rPr lang="en-IE" dirty="0"/>
              <a:t>Adapted for Institution-specific graduate attributes as relevant.</a:t>
            </a:r>
          </a:p>
        </p:txBody>
      </p:sp>
      <p:sp>
        <p:nvSpPr>
          <p:cNvPr id="4" name="Slide Number Placeholder 3"/>
          <p:cNvSpPr>
            <a:spLocks noGrp="1"/>
          </p:cNvSpPr>
          <p:nvPr>
            <p:ph type="sldNum" sz="quarter" idx="5"/>
          </p:nvPr>
        </p:nvSpPr>
        <p:spPr/>
        <p:txBody>
          <a:bodyPr/>
          <a:lstStyle/>
          <a:p>
            <a:fld id="{49DD4D23-C98A-435E-AE88-9061F8349B02}" type="slidenum">
              <a:rPr lang="en-GB" smtClean="0"/>
              <a:pPr/>
              <a:t>18</a:t>
            </a:fld>
            <a:endParaRPr lang="en-GB" dirty="0"/>
          </a:p>
        </p:txBody>
      </p:sp>
    </p:spTree>
    <p:extLst>
      <p:ext uri="{BB962C8B-B14F-4D97-AF65-F5344CB8AC3E}">
        <p14:creationId xmlns:p14="http://schemas.microsoft.com/office/powerpoint/2010/main" val="26416578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(Icon is a stock PowerPoint image; remove/change if needed)</a:t>
            </a:r>
          </a:p>
        </p:txBody>
      </p:sp>
      <p:sp>
        <p:nvSpPr>
          <p:cNvPr id="4" name="Slide Number Placeholder 3"/>
          <p:cNvSpPr>
            <a:spLocks noGrp="1"/>
          </p:cNvSpPr>
          <p:nvPr>
            <p:ph type="sldNum" sz="quarter" idx="5"/>
          </p:nvPr>
        </p:nvSpPr>
        <p:spPr/>
        <p:txBody>
          <a:bodyPr/>
          <a:lstStyle/>
          <a:p>
            <a:fld id="{49DD4D23-C98A-435E-AE88-9061F8349B02}" type="slidenum">
              <a:rPr lang="en-GB" smtClean="0"/>
              <a:pPr/>
              <a:t>19</a:t>
            </a:fld>
            <a:endParaRPr lang="en-GB" dirty="0"/>
          </a:p>
        </p:txBody>
      </p:sp>
    </p:spTree>
    <p:extLst>
      <p:ext uri="{BB962C8B-B14F-4D97-AF65-F5344CB8AC3E}">
        <p14:creationId xmlns:p14="http://schemas.microsoft.com/office/powerpoint/2010/main" val="3170098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61AF9-B5CF-5122-5DD9-0579972B2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66BB6C-0927-4E14-63C8-C55927F170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661B1-FA63-EE82-3782-950F251270E8}"/>
              </a:ext>
            </a:extLst>
          </p:cNvPr>
          <p:cNvSpPr>
            <a:spLocks noGrp="1"/>
          </p:cNvSpPr>
          <p:nvPr>
            <p:ph type="body" idx="1"/>
          </p:nvPr>
        </p:nvSpPr>
        <p:spPr/>
        <p:txBody>
          <a:bodyPr/>
          <a:lstStyle/>
          <a:p>
            <a:r>
              <a:rPr lang="en-IE" b="1" dirty="0"/>
              <a:t>Facilitator notes:</a:t>
            </a:r>
          </a:p>
          <a:p>
            <a:pPr marL="171450" indent="-171450">
              <a:buFont typeface="Arial" panose="020B0604020202020204" pitchFamily="34" charset="0"/>
              <a:buChar char="•"/>
            </a:pPr>
            <a:r>
              <a:rPr lang="en-IE" b="0" dirty="0"/>
              <a:t>To accommodate a range of terminology identified amongst colleagues involved in teaching, the slide includes reference to LMS (Learning Management System) and VLE (Virtual Learning Environment) – of which Blackboard Learn is one such system.</a:t>
            </a:r>
          </a:p>
          <a:p>
            <a:pPr marL="171450" indent="-171450">
              <a:buFont typeface="Arial" panose="020B0604020202020204" pitchFamily="34" charset="0"/>
              <a:buChar char="•"/>
            </a:pPr>
            <a:r>
              <a:rPr lang="en-IE" b="0" dirty="0"/>
              <a:t>It is an advantage to learners that they be familiar with all three perspectives (versions of the case) for the workshop.  [… including that some subliminal reflection on the case will inevitably happen between completion and attendance at the workshop!]</a:t>
            </a:r>
          </a:p>
          <a:p>
            <a:pPr marL="171450" indent="-171450">
              <a:buFont typeface="Arial" panose="020B0604020202020204" pitchFamily="34" charset="0"/>
              <a:buChar char="•"/>
            </a:pPr>
            <a:r>
              <a:rPr lang="en-IE" b="0" dirty="0"/>
              <a:t>While completion of the rating and ranking activities within a three-hour workshop can be accommodated – provided the facilitator insists that there is no discussion/ each learner completes independently…  before workshop group activities begin. </a:t>
            </a:r>
          </a:p>
          <a:p>
            <a:endParaRPr lang="en-IE" b="1" dirty="0"/>
          </a:p>
          <a:p>
            <a:endParaRPr lang="en-IE" dirty="0"/>
          </a:p>
        </p:txBody>
      </p:sp>
      <p:sp>
        <p:nvSpPr>
          <p:cNvPr id="4" name="Slide Number Placeholder 3">
            <a:extLst>
              <a:ext uri="{FF2B5EF4-FFF2-40B4-BE49-F238E27FC236}">
                <a16:creationId xmlns:a16="http://schemas.microsoft.com/office/drawing/2014/main" id="{CC001CD8-3EA2-8719-2783-64B37AEA1456}"/>
              </a:ext>
            </a:extLst>
          </p:cNvPr>
          <p:cNvSpPr>
            <a:spLocks noGrp="1"/>
          </p:cNvSpPr>
          <p:nvPr>
            <p:ph type="sldNum" sz="quarter" idx="5"/>
          </p:nvPr>
        </p:nvSpPr>
        <p:spPr/>
        <p:txBody>
          <a:bodyPr/>
          <a:lstStyle/>
          <a:p>
            <a:fld id="{440967E6-5858-4A69-81D9-87D77AABE159}" type="slidenum">
              <a:rPr lang="en-IE" smtClean="0"/>
              <a:t>2</a:t>
            </a:fld>
            <a:endParaRPr lang="en-IE"/>
          </a:p>
        </p:txBody>
      </p:sp>
    </p:spTree>
    <p:extLst>
      <p:ext uri="{BB962C8B-B14F-4D97-AF65-F5344CB8AC3E}">
        <p14:creationId xmlns:p14="http://schemas.microsoft.com/office/powerpoint/2010/main" val="1466663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f6627e2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9f6627e2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330192" algn="l" defTabSz="914400" rtl="0" eaLnBrk="1" fontAlgn="auto" latinLnBrk="0" hangingPunct="1">
              <a:lnSpc>
                <a:spcPct val="100000"/>
              </a:lnSpc>
              <a:spcBef>
                <a:spcPts val="0"/>
              </a:spcBef>
              <a:spcAft>
                <a:spcPts val="600"/>
              </a:spcAft>
              <a:buClrTx/>
              <a:buSzPts val="1600"/>
              <a:buFontTx/>
              <a:buNone/>
              <a:tabLst/>
              <a:defRPr/>
            </a:pPr>
            <a:r>
              <a:rPr lang="en-IE" sz="1200" b="1" dirty="0"/>
              <a:t>Facilitator notes:</a:t>
            </a:r>
            <a:endParaRPr lang="en-IE" sz="1200" b="0" dirty="0"/>
          </a:p>
          <a:p>
            <a:pPr marL="0" marR="0" lvl="0" indent="-330192" algn="l" defTabSz="914400" rtl="0" eaLnBrk="1" fontAlgn="auto" latinLnBrk="0" hangingPunct="1">
              <a:lnSpc>
                <a:spcPct val="100000"/>
              </a:lnSpc>
              <a:spcBef>
                <a:spcPts val="0"/>
              </a:spcBef>
              <a:spcAft>
                <a:spcPts val="600"/>
              </a:spcAft>
              <a:buClrTx/>
              <a:buSzPts val="1600"/>
              <a:buFontTx/>
              <a:buNone/>
              <a:tabLst/>
              <a:defRPr/>
            </a:pPr>
            <a:endParaRPr lang="en-IE" sz="1200" b="0" dirty="0"/>
          </a:p>
          <a:p>
            <a:pPr marL="0" marR="0" lvl="0" indent="-330192" algn="l" defTabSz="914400" rtl="0" eaLnBrk="1" fontAlgn="auto" latinLnBrk="0" hangingPunct="1">
              <a:lnSpc>
                <a:spcPct val="100000"/>
              </a:lnSpc>
              <a:spcBef>
                <a:spcPts val="0"/>
              </a:spcBef>
              <a:spcAft>
                <a:spcPts val="600"/>
              </a:spcAft>
              <a:buClrTx/>
              <a:buSzPts val="1600"/>
              <a:buFontTx/>
              <a:buNone/>
              <a:tabLst/>
              <a:defRPr/>
            </a:pPr>
            <a:r>
              <a:rPr lang="en-IE" sz="1200" b="0" dirty="0"/>
              <a:t>Scenario perspectives all ‘force’ learners/participants to identify and discuss with colleagues, a range of ethical concepts, values, contradictions, and biases in the context of sustainability. </a:t>
            </a:r>
          </a:p>
          <a:p>
            <a:pPr marL="0" marR="0" lvl="0" indent="-330192" algn="l" defTabSz="914400" rtl="0" eaLnBrk="1" fontAlgn="auto" latinLnBrk="0" hangingPunct="1">
              <a:lnSpc>
                <a:spcPct val="100000"/>
              </a:lnSpc>
              <a:spcBef>
                <a:spcPts val="0"/>
              </a:spcBef>
              <a:spcAft>
                <a:spcPts val="600"/>
              </a:spcAft>
              <a:buClrTx/>
              <a:buSzPts val="1600"/>
              <a:buFontTx/>
              <a:buNone/>
              <a:tabLst/>
              <a:defRPr/>
            </a:pPr>
            <a:endParaRPr lang="en-IE" sz="1200" b="0" dirty="0"/>
          </a:p>
          <a:p>
            <a:pPr marL="0" marR="0" lvl="0" indent="-330192" algn="l" defTabSz="914400" rtl="0" eaLnBrk="1" fontAlgn="auto" latinLnBrk="0" hangingPunct="1">
              <a:lnSpc>
                <a:spcPct val="100000"/>
              </a:lnSpc>
              <a:spcBef>
                <a:spcPts val="0"/>
              </a:spcBef>
              <a:spcAft>
                <a:spcPts val="600"/>
              </a:spcAft>
              <a:buClrTx/>
              <a:buSzPts val="1600"/>
              <a:buFontTx/>
              <a:buNone/>
              <a:tabLst/>
              <a:defRPr/>
            </a:pPr>
            <a:r>
              <a:rPr lang="en-IE" sz="1200" b="0" dirty="0"/>
              <a:t>ESD interns Maryam and William, who led on the development of these scenarios, challenge us to also reflect on the ‘</a:t>
            </a:r>
            <a:r>
              <a:rPr lang="en-IE" sz="1200" b="0" i="1" dirty="0"/>
              <a:t>interconnectedness of local and global issues and the importance of addressing them in a comprehensive and ethically defensible manner</a:t>
            </a:r>
            <a:r>
              <a:rPr lang="en-IE" sz="1200" b="0" dirty="0"/>
              <a:t>’.  The use of ‘Sligo’ as the location for the company aligns with the Local to Global aspect for learners in Ireland … however this can be adapted should a facilitator wish to spotlight a different interpretation of what ‘local’ should mean.</a:t>
            </a:r>
          </a:p>
          <a:p>
            <a:pPr marL="0" marR="0" lvl="0" indent="-330192" algn="l" defTabSz="914400" rtl="0" eaLnBrk="1" fontAlgn="auto" latinLnBrk="0" hangingPunct="1">
              <a:lnSpc>
                <a:spcPct val="100000"/>
              </a:lnSpc>
              <a:spcBef>
                <a:spcPts val="0"/>
              </a:spcBef>
              <a:spcAft>
                <a:spcPts val="600"/>
              </a:spcAft>
              <a:buClrTx/>
              <a:buSzPts val="1600"/>
              <a:buFontTx/>
              <a:buNone/>
              <a:tabLst/>
              <a:defRPr/>
            </a:pPr>
            <a:endParaRPr lang="en-IE" sz="1200" b="0" dirty="0"/>
          </a:p>
          <a:p>
            <a:pPr marL="0" marR="0" lvl="0" indent="-330192" algn="l" defTabSz="914400" rtl="0" eaLnBrk="1" fontAlgn="auto" latinLnBrk="0" hangingPunct="1">
              <a:lnSpc>
                <a:spcPct val="100000"/>
              </a:lnSpc>
              <a:spcBef>
                <a:spcPts val="0"/>
              </a:spcBef>
              <a:spcAft>
                <a:spcPts val="600"/>
              </a:spcAft>
              <a:buClrTx/>
              <a:buSzPts val="1600"/>
              <a:buFontTx/>
              <a:buNone/>
              <a:tabLst/>
              <a:defRPr/>
            </a:pPr>
            <a:r>
              <a:rPr lang="en-IE" sz="1200" b="0" dirty="0"/>
              <a:t>In this workshop, please note that the ‘Minister of Mines’ oversees a ministry that aims to drive  </a:t>
            </a:r>
            <a:r>
              <a:rPr lang="en-IE" sz="1200" b="0" i="1" dirty="0">
                <a:solidFill>
                  <a:srgbClr val="1F1F1F"/>
                </a:solidFill>
                <a:effectLst/>
                <a:latin typeface="Google Sans"/>
              </a:rPr>
              <a:t>The promotion and sustainable development of the DRC mineral resources for the benefit of its population.  </a:t>
            </a:r>
            <a:r>
              <a:rPr lang="en-IE" sz="1200" b="0" i="0" dirty="0">
                <a:solidFill>
                  <a:srgbClr val="1F1F1F"/>
                </a:solidFill>
                <a:effectLst/>
                <a:latin typeface="Google Sans"/>
              </a:rPr>
              <a:t>A key question is, of course, to what extent is the current population be prioritised over future populations.</a:t>
            </a:r>
            <a:endParaRPr lang="en-IE" sz="1200" b="0" dirty="0"/>
          </a:p>
        </p:txBody>
      </p:sp>
    </p:spTree>
    <p:extLst>
      <p:ext uri="{BB962C8B-B14F-4D97-AF65-F5344CB8AC3E}">
        <p14:creationId xmlns:p14="http://schemas.microsoft.com/office/powerpoint/2010/main" val="280032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endParaRPr lang="en-IE" dirty="0"/>
          </a:p>
          <a:p>
            <a:endParaRPr lang="en-IE" dirty="0"/>
          </a:p>
          <a:p>
            <a:r>
              <a:rPr lang="en-IE" dirty="0"/>
              <a:t>Facilitators are reminded to think back on when ‘they’ were students in this workshop / session – key issues include that:</a:t>
            </a:r>
          </a:p>
          <a:p>
            <a:endParaRPr lang="en-IE" dirty="0"/>
          </a:p>
          <a:p>
            <a:pPr marL="228600" indent="-228600">
              <a:buAutoNum type="alphaLcParenR"/>
            </a:pPr>
            <a:r>
              <a:rPr lang="en-IE" dirty="0"/>
              <a:t>Learners/participants (need to) become more comfortable with ambiguity and the notion that there is ‘no ideal ‘answer’ for many of challenges facing ESD/sustainability</a:t>
            </a:r>
          </a:p>
          <a:p>
            <a:pPr marL="228600" indent="-228600">
              <a:buAutoNum type="alphaLcParenR"/>
            </a:pPr>
            <a:r>
              <a:rPr lang="en-IE" dirty="0"/>
              <a:t>Learners/participants (need to) become more comfortable with having to reconsider previously articulated ‘opinions’ in light of alternate perspectives presented – in order to come to group agreed outcomes.</a:t>
            </a:r>
          </a:p>
          <a:p>
            <a:pPr marL="228600" indent="-228600">
              <a:buAutoNum type="alphaLcParenR"/>
            </a:pPr>
            <a:r>
              <a:rPr lang="en-IE" dirty="0"/>
              <a:t>Development of empathy for others’ worldviews is a critical step in the process of achieving a globally coherent response to challenges of e.g. biodiversity and climate change.</a:t>
            </a:r>
          </a:p>
          <a:p>
            <a:pPr marL="228600" indent="-228600">
              <a:buAutoNum type="alphaLcParenR"/>
            </a:pPr>
            <a:endParaRPr lang="en-IE" dirty="0"/>
          </a:p>
        </p:txBody>
      </p:sp>
      <p:sp>
        <p:nvSpPr>
          <p:cNvPr id="4" name="Slide Number Placeholder 3"/>
          <p:cNvSpPr>
            <a:spLocks noGrp="1"/>
          </p:cNvSpPr>
          <p:nvPr>
            <p:ph type="sldNum" sz="quarter" idx="5"/>
          </p:nvPr>
        </p:nvSpPr>
        <p:spPr/>
        <p:txBody>
          <a:bodyPr/>
          <a:lstStyle/>
          <a:p>
            <a:fld id="{440967E6-5858-4A69-81D9-87D77AABE159}" type="slidenum">
              <a:rPr lang="en-IE" smtClean="0"/>
              <a:t>21</a:t>
            </a:fld>
            <a:endParaRPr lang="en-IE"/>
          </a:p>
        </p:txBody>
      </p:sp>
    </p:spTree>
    <p:extLst>
      <p:ext uri="{BB962C8B-B14F-4D97-AF65-F5344CB8AC3E}">
        <p14:creationId xmlns:p14="http://schemas.microsoft.com/office/powerpoint/2010/main" val="13179801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b="1" dirty="0"/>
              <a:t>Facilitator notes:</a:t>
            </a:r>
          </a:p>
          <a:p>
            <a:endParaRPr lang="en-GB" dirty="0"/>
          </a:p>
          <a:p>
            <a:r>
              <a:rPr lang="en-GB" dirty="0"/>
              <a:t>Adapt as appropriate to your context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(Icon is a stock PowerPoint image; remove/change if needed)</a:t>
            </a:r>
          </a:p>
        </p:txBody>
      </p:sp>
      <p:sp>
        <p:nvSpPr>
          <p:cNvPr id="4" name="Slide Number Placeholder 3"/>
          <p:cNvSpPr>
            <a:spLocks noGrp="1"/>
          </p:cNvSpPr>
          <p:nvPr>
            <p:ph type="sldNum" sz="quarter" idx="5"/>
          </p:nvPr>
        </p:nvSpPr>
        <p:spPr/>
        <p:txBody>
          <a:bodyPr/>
          <a:lstStyle/>
          <a:p>
            <a:fld id="{49DD4D23-C98A-435E-AE88-9061F8349B02}" type="slidenum">
              <a:rPr lang="en-GB" smtClean="0"/>
              <a:pPr/>
              <a:t>22</a:t>
            </a:fld>
            <a:endParaRPr lang="en-GB" dirty="0"/>
          </a:p>
        </p:txBody>
      </p:sp>
    </p:spTree>
    <p:extLst>
      <p:ext uri="{BB962C8B-B14F-4D97-AF65-F5344CB8AC3E}">
        <p14:creationId xmlns:p14="http://schemas.microsoft.com/office/powerpoint/2010/main" val="29344045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Facilitator notes:</a:t>
            </a:r>
          </a:p>
          <a:p>
            <a:endParaRPr lang="en-GB" b="1" dirty="0"/>
          </a:p>
          <a:p>
            <a:r>
              <a:rPr lang="en-GB" b="0" dirty="0"/>
              <a:t>Adapt as appropriate to context - acknowledgements should always be included.</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23</a:t>
            </a:fld>
            <a:endParaRPr lang="en-GB" dirty="0"/>
          </a:p>
        </p:txBody>
      </p:sp>
    </p:spTree>
    <p:extLst>
      <p:ext uri="{BB962C8B-B14F-4D97-AF65-F5344CB8AC3E}">
        <p14:creationId xmlns:p14="http://schemas.microsoft.com/office/powerpoint/2010/main" val="147622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b="0" dirty="0"/>
              <a:t>To accommodate a range of terminology identified amongst colleagues involved in teaching, the slide includes reference to the five videos aligned with the ‘Exploring worldviews, perceptions and values’ theme, available on </a:t>
            </a:r>
            <a:r>
              <a:rPr lang="en-GB" sz="1200" dirty="0"/>
              <a:t>www.tcd.ie/academicpractice/resources/education-for-sustainable-development/teaching-materials-for-esd/</a:t>
            </a:r>
          </a:p>
          <a:p>
            <a:pPr marL="171450" indent="-171450">
              <a:buFont typeface="Arial" panose="020B0604020202020204" pitchFamily="34" charset="0"/>
              <a:buChar char="•"/>
            </a:pPr>
            <a:endParaRPr lang="en-IE" b="0" dirty="0"/>
          </a:p>
          <a:p>
            <a:pPr marL="171450" indent="-171450">
              <a:buFont typeface="Arial" panose="020B0604020202020204" pitchFamily="34" charset="0"/>
              <a:buChar char="•"/>
            </a:pPr>
            <a:r>
              <a:rPr lang="en-IE" b="0" dirty="0"/>
              <a:t>Learners will be in a better position to actively learn during the workshop if they are familiar with these videos, and the background to the Congo as their ‘situated learning’ context, prior to the workshop.  [… including that some subliminal reflection on ‘exploring worldviews, perceptions and values will inevitably happen between completion and attendance at the workshop!]</a:t>
            </a:r>
          </a:p>
          <a:p>
            <a:pPr marL="171450" indent="-171450">
              <a:buFont typeface="Arial" panose="020B0604020202020204" pitchFamily="34" charset="0"/>
              <a:buChar char="•"/>
            </a:pPr>
            <a:endParaRPr lang="en-IE" b="0" dirty="0"/>
          </a:p>
          <a:p>
            <a:pPr marL="171450" indent="-171450">
              <a:buFont typeface="Arial" panose="020B0604020202020204" pitchFamily="34" charset="0"/>
              <a:buChar char="•"/>
            </a:pPr>
            <a:r>
              <a:rPr lang="en-IE" b="0" dirty="0"/>
              <a:t>While a brief overview of the content in these videos could be accommodated at the start of a three-hour workshop– this approach would not be conducive to maximising the experiential learning approach envisaged for this workshop.</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r>
              <a:rPr lang="en-GB" dirty="0"/>
              <a:t>(Icons are stock PowerPoint image; remove/change if needed)</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2911182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Facilitator notes.</a:t>
            </a:r>
          </a:p>
          <a:p>
            <a:endParaRPr lang="en-GB" b="1" dirty="0"/>
          </a:p>
          <a:p>
            <a:r>
              <a:rPr lang="en-GB" b="0" dirty="0"/>
              <a:t>Adapt as appropriate to context – acknowledgements (see next slide) should always be included</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2697156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f6627e2f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9f6627e2f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300" b="1" dirty="0">
                <a:solidFill>
                  <a:schemeClr val="dk1"/>
                </a:solidFill>
                <a:latin typeface="Helvetica Neue"/>
                <a:ea typeface="Helvetica Neue"/>
                <a:cs typeface="Helvetica Neue"/>
                <a:sym typeface="Helvetica Neue"/>
              </a:rPr>
              <a:t>Facilitator notes:</a:t>
            </a:r>
          </a:p>
          <a:p>
            <a:pPr marL="0" lvl="0" indent="0" algn="l" rtl="0">
              <a:lnSpc>
                <a:spcPct val="115000"/>
              </a:lnSpc>
              <a:spcBef>
                <a:spcPts val="0"/>
              </a:spcBef>
              <a:spcAft>
                <a:spcPts val="0"/>
              </a:spcAft>
              <a:buNone/>
            </a:pPr>
            <a:endParaRPr lang="en-GB"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Welcome to the Theme/Block of "Exploring Worldviews, Perceptions, and Values on Sustainable Development."</a:t>
            </a: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In this Theme/Block, our primary aim is to empower you to question and critically examine inherent worldviews, perceptions and biases as we engage in debates surrounding values related to sustainable development. </a:t>
            </a: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The main aims of Theme/Block 3 are to;</a:t>
            </a: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Firstly -  enable and support participants in questioning their worldviews, perceptions, and biases.</a:t>
            </a: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And secondly, - To engage in discussion and debate about values linked to sustainable development, fostering the skills needed to advocate for sustainable existence.</a:t>
            </a: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endParaRPr sz="120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b="0" dirty="0">
                <a:solidFill>
                  <a:schemeClr val="dk1"/>
                </a:solidFill>
                <a:latin typeface="+mn-lt"/>
                <a:ea typeface="Helvetica Neue"/>
                <a:cs typeface="Helvetica Neue"/>
                <a:sym typeface="Helvetica Neue"/>
              </a:rPr>
              <a:t>Learning Outcomes:</a:t>
            </a:r>
            <a:endParaRPr sz="1200" b="0" dirty="0">
              <a:solidFill>
                <a:schemeClr val="dk1"/>
              </a:solidFill>
              <a:latin typeface="+mn-lt"/>
              <a:ea typeface="Helvetica Neue"/>
              <a:cs typeface="Helvetica Neue"/>
              <a:sym typeface="Helvetica Neue"/>
            </a:endParaRPr>
          </a:p>
          <a:p>
            <a:pPr marL="0" lvl="0" indent="0" algn="l" rtl="0">
              <a:lnSpc>
                <a:spcPct val="115000"/>
              </a:lnSpc>
              <a:spcBef>
                <a:spcPts val="0"/>
              </a:spcBef>
              <a:spcAft>
                <a:spcPts val="0"/>
              </a:spcAft>
              <a:buNone/>
            </a:pPr>
            <a:r>
              <a:rPr lang="en-GB" sz="1200" dirty="0">
                <a:solidFill>
                  <a:schemeClr val="dk1"/>
                </a:solidFill>
                <a:latin typeface="+mn-lt"/>
                <a:ea typeface="Helvetica Neue"/>
                <a:cs typeface="Helvetica Neue"/>
                <a:sym typeface="Helvetica Neue"/>
              </a:rPr>
              <a:t>By the end of this session, participants will be able to:</a:t>
            </a:r>
          </a:p>
          <a:p>
            <a:pPr marL="0" lvl="0" indent="0" algn="l" rtl="0">
              <a:lnSpc>
                <a:spcPct val="115000"/>
              </a:lnSpc>
              <a:spcBef>
                <a:spcPts val="0"/>
              </a:spcBef>
              <a:spcAft>
                <a:spcPts val="0"/>
              </a:spcAft>
              <a:buNone/>
            </a:pPr>
            <a:endParaRPr sz="1200" dirty="0">
              <a:solidFill>
                <a:schemeClr val="dk1"/>
              </a:solidFill>
              <a:latin typeface="+mn-lt"/>
              <a:ea typeface="Helvetica Neue"/>
              <a:cs typeface="Helvetica Neue"/>
              <a:sym typeface="Helvetica Neue"/>
            </a:endParaRPr>
          </a:p>
          <a:p>
            <a:pPr marL="552446" indent="-400050">
              <a:lnSpc>
                <a:spcPct val="115000"/>
              </a:lnSpc>
              <a:spcAft>
                <a:spcPts val="1000"/>
              </a:spcAft>
              <a:buAutoNum type="romanLcParenBoth"/>
            </a:pPr>
            <a:r>
              <a:rPr lang="en-IE" sz="1200" b="0" dirty="0">
                <a:effectLst/>
                <a:latin typeface="+mn-lt"/>
                <a:ea typeface="Calibri" panose="020F0502020204030204" pitchFamily="34" charset="0"/>
                <a:cs typeface="Calibri" panose="020F0502020204030204" pitchFamily="34" charset="0"/>
              </a:rPr>
              <a:t>Identify and describe ethical concepts, values, contradictions and biases in complex Sustainability related scenarios.</a:t>
            </a:r>
            <a:endParaRPr lang="en-IE" sz="1200" b="0" dirty="0">
              <a:solidFill>
                <a:schemeClr val="tx1"/>
              </a:solidFill>
              <a:effectLst/>
              <a:latin typeface="+mn-lt"/>
              <a:ea typeface="Calibri" panose="020F0502020204030204" pitchFamily="34" charset="0"/>
              <a:cs typeface="Calibri" panose="020F0502020204030204" pitchFamily="34" charset="0"/>
            </a:endParaRPr>
          </a:p>
          <a:p>
            <a:pPr marL="552446" indent="-400050">
              <a:lnSpc>
                <a:spcPct val="115000"/>
              </a:lnSpc>
              <a:spcAft>
                <a:spcPts val="1000"/>
              </a:spcAft>
              <a:buAutoNum type="romanLcParenBoth"/>
            </a:pPr>
            <a:r>
              <a:rPr lang="en-IE" sz="1200" b="0" dirty="0">
                <a:solidFill>
                  <a:schemeClr val="tx1"/>
                </a:solidFill>
                <a:effectLst/>
                <a:latin typeface="+mn-lt"/>
                <a:ea typeface="Calibri" panose="020F0502020204030204" pitchFamily="34" charset="0"/>
                <a:cs typeface="Calibri" panose="020F0502020204030204" pitchFamily="34" charset="0"/>
                <a:sym typeface="Helvetica Neue"/>
              </a:rPr>
              <a:t>[</a:t>
            </a:r>
            <a:r>
              <a:rPr lang="en-GB" sz="1200" b="0" i="1" dirty="0">
                <a:solidFill>
                  <a:schemeClr val="dk1"/>
                </a:solidFill>
                <a:latin typeface="+mn-lt"/>
                <a:ea typeface="Helvetica Neue"/>
                <a:cs typeface="Helvetica Neue"/>
                <a:sym typeface="Helvetica Neue"/>
              </a:rPr>
              <a:t>Accommodate Perspectives</a:t>
            </a:r>
            <a:r>
              <a:rPr lang="en-GB" sz="1200" b="0" dirty="0">
                <a:solidFill>
                  <a:schemeClr val="dk1"/>
                </a:solidFill>
                <a:latin typeface="+mn-lt"/>
                <a:ea typeface="Helvetica Neue"/>
                <a:cs typeface="Helvetica Neue"/>
                <a:sym typeface="Helvetica Neue"/>
              </a:rPr>
              <a:t>] </a:t>
            </a:r>
            <a:r>
              <a:rPr lang="en-GB" sz="1200" dirty="0">
                <a:solidFill>
                  <a:schemeClr val="dk1"/>
                </a:solidFill>
                <a:latin typeface="+mn-lt"/>
                <a:ea typeface="Helvetica Neue"/>
                <a:cs typeface="Helvetica Neue"/>
                <a:sym typeface="Helvetica Neue"/>
              </a:rPr>
              <a:t>Demonstrate the ability to accommodate diverse perspectives when reasoning through sustainability dilemmas in an ethically defensible manner.</a:t>
            </a:r>
          </a:p>
          <a:p>
            <a:pPr marL="0" lvl="0" indent="0" algn="l" rtl="0">
              <a:lnSpc>
                <a:spcPct val="115000"/>
              </a:lnSpc>
              <a:spcBef>
                <a:spcPts val="1200"/>
              </a:spcBef>
              <a:spcAft>
                <a:spcPts val="0"/>
              </a:spcAft>
              <a:buNone/>
            </a:pPr>
            <a:endParaRPr sz="1200" dirty="0">
              <a:solidFill>
                <a:schemeClr val="dk1"/>
              </a:solidFill>
              <a:latin typeface="+mn-lt"/>
              <a:ea typeface="Helvetica Neue"/>
              <a:cs typeface="Helvetica Neue"/>
              <a:sym typeface="Helvetica Neue"/>
            </a:endParaRPr>
          </a:p>
          <a:p>
            <a:pPr marL="0" lvl="0" indent="0" algn="l" rtl="0">
              <a:lnSpc>
                <a:spcPct val="115000"/>
              </a:lnSpc>
              <a:spcBef>
                <a:spcPts val="1200"/>
              </a:spcBef>
              <a:spcAft>
                <a:spcPts val="0"/>
              </a:spcAft>
              <a:buNone/>
            </a:pPr>
            <a:r>
              <a:rPr lang="en-GB" sz="1200" dirty="0">
                <a:solidFill>
                  <a:schemeClr val="dk1"/>
                </a:solidFill>
                <a:latin typeface="+mn-lt"/>
                <a:ea typeface="Helvetica Neue"/>
                <a:cs typeface="Helvetica Neue"/>
                <a:sym typeface="Helvetica Neue"/>
              </a:rPr>
              <a:t>This workshop is designed to be an ‘active space’ where you will grapple with real-world scenarios, have peers challenge your assumptions, and further develop your abilities to reason through dilemma(s) scenarios in an ethically defensible manner. </a:t>
            </a:r>
          </a:p>
          <a:p>
            <a:pPr marL="0" lvl="0" indent="0" algn="l" rtl="0">
              <a:lnSpc>
                <a:spcPct val="115000"/>
              </a:lnSpc>
              <a:spcBef>
                <a:spcPts val="1200"/>
              </a:spcBef>
              <a:spcAft>
                <a:spcPts val="0"/>
              </a:spcAft>
              <a:buNone/>
            </a:pPr>
            <a:r>
              <a:rPr lang="en-GB" sz="1200" dirty="0">
                <a:solidFill>
                  <a:schemeClr val="dk1"/>
                </a:solidFill>
                <a:latin typeface="+mn-lt"/>
                <a:ea typeface="Helvetica Neue"/>
                <a:cs typeface="Helvetica Neue"/>
                <a:sym typeface="Helvetica Neue"/>
              </a:rPr>
              <a:t>As we explore the complexities of sustainable development, your active engagement and your willingness to consider diverse perspectives will be key. </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pPr marL="171450" indent="-171450">
              <a:buFont typeface="Arial" panose="020B0604020202020204" pitchFamily="34" charset="0"/>
              <a:buChar char="•"/>
            </a:pPr>
            <a:r>
              <a:rPr lang="en-IE" b="0" dirty="0"/>
              <a:t>To accommodate a range of terminology identified amongst colleagues involved in teaching, the slide includes reference to LMS (Learning Management System) and VLE (Virtual Learning Environment) – of which Blackboard Learn is one such system.</a:t>
            </a:r>
          </a:p>
          <a:p>
            <a:pPr marL="171450" indent="-171450">
              <a:buFont typeface="Arial" panose="020B0604020202020204" pitchFamily="34" charset="0"/>
              <a:buChar char="•"/>
            </a:pPr>
            <a:r>
              <a:rPr lang="en-IE" b="0" dirty="0"/>
              <a:t>It is an advantage to learners that they be familiar with all three perspectives (versions of the case) for the workshop.  [… including that some subliminal reflection on the case will happen between completion and attendance at the workshop!]</a:t>
            </a:r>
          </a:p>
          <a:p>
            <a:pPr marL="171450" indent="-171450">
              <a:buFont typeface="Arial" panose="020B0604020202020204" pitchFamily="34" charset="0"/>
              <a:buChar char="•"/>
            </a:pPr>
            <a:r>
              <a:rPr lang="en-IE" b="0" dirty="0"/>
              <a:t>While completion of the rating and ranking activities within a three-hour workshop can be accommodated – provided the facilitator insists that there is no discussion/ each learner completes independently…  before workshop group activities begin. </a:t>
            </a:r>
          </a:p>
          <a:p>
            <a:pPr marL="171450" indent="-171450">
              <a:buFont typeface="Arial" panose="020B0604020202020204" pitchFamily="34" charset="0"/>
              <a:buChar char="•"/>
            </a:pPr>
            <a:r>
              <a:rPr lang="en-IE" b="0" dirty="0"/>
              <a:t>At the workshop, assure that learners/students have completed these activities in advance and have their responses with them.  [If appropriate, the assessment process may include a </a:t>
            </a:r>
            <a:r>
              <a:rPr lang="en-IE" b="0" dirty="0" err="1"/>
              <a:t>‘mark</a:t>
            </a:r>
            <a:r>
              <a:rPr lang="en-IE" b="0" dirty="0"/>
              <a:t>’ for having these completed and with them].</a:t>
            </a:r>
          </a:p>
          <a:p>
            <a:endParaRPr lang="en-IE" b="1" dirty="0"/>
          </a:p>
          <a:p>
            <a:endParaRPr lang="en-IE" dirty="0"/>
          </a:p>
        </p:txBody>
      </p:sp>
      <p:sp>
        <p:nvSpPr>
          <p:cNvPr id="4" name="Slide Number Placeholder 3"/>
          <p:cNvSpPr>
            <a:spLocks noGrp="1"/>
          </p:cNvSpPr>
          <p:nvPr>
            <p:ph type="sldNum" sz="quarter" idx="5"/>
          </p:nvPr>
        </p:nvSpPr>
        <p:spPr/>
        <p:txBody>
          <a:bodyPr/>
          <a:lstStyle/>
          <a:p>
            <a:fld id="{440967E6-5858-4A69-81D9-87D77AABE159}" type="slidenum">
              <a:rPr lang="en-IE" smtClean="0"/>
              <a:t>6</a:t>
            </a:fld>
            <a:endParaRPr lang="en-IE"/>
          </a:p>
        </p:txBody>
      </p:sp>
    </p:spTree>
    <p:extLst>
      <p:ext uri="{BB962C8B-B14F-4D97-AF65-F5344CB8AC3E}">
        <p14:creationId xmlns:p14="http://schemas.microsoft.com/office/powerpoint/2010/main" val="2918486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 </a:t>
            </a:r>
          </a:p>
          <a:p>
            <a:r>
              <a:rPr lang="en-IE" dirty="0"/>
              <a:t>– This provides an outline of the process used in the workshop as designed.  Revert to this slide as needed during the workshop.</a:t>
            </a:r>
          </a:p>
          <a:p>
            <a:r>
              <a:rPr lang="en-IE" dirty="0"/>
              <a:t>-Tell students that you will regularly remind them regarding timeframes – in order to ensure they complete all tasks.</a:t>
            </a:r>
          </a:p>
          <a:p>
            <a:endParaRPr lang="en-IE" dirty="0"/>
          </a:p>
          <a:p>
            <a:r>
              <a:rPr lang="en-IE" b="1" dirty="0"/>
              <a:t>Key tips for facilitators:</a:t>
            </a:r>
          </a:p>
          <a:p>
            <a:pPr marL="171450" indent="-171450">
              <a:buFont typeface="Arial" panose="020B0604020202020204" pitchFamily="34" charset="0"/>
              <a:buChar char="•"/>
            </a:pPr>
            <a:r>
              <a:rPr lang="en-IE" dirty="0"/>
              <a:t>Provision of handouts at appropriate times.  Tip: use colour coding for handouts, especially where one Academic/Lead facilitator has several sets of 15+ learners in the room.</a:t>
            </a:r>
          </a:p>
          <a:p>
            <a:pPr marL="171450" indent="-171450">
              <a:buFont typeface="Arial" panose="020B0604020202020204" pitchFamily="34" charset="0"/>
              <a:buChar char="•"/>
            </a:pPr>
            <a:r>
              <a:rPr lang="en-IE" dirty="0"/>
              <a:t>Aim to assign learners to groups rather than let them self-select – group learning is increased if there’s there is e.g. a gender mix in each group of 5, the facilitator disperses groups of close friends to different peer-learning groups etc</a:t>
            </a:r>
          </a:p>
          <a:p>
            <a:pPr marL="171450" indent="-171450">
              <a:buFont typeface="Arial" panose="020B0604020202020204" pitchFamily="34" charset="0"/>
              <a:buChar char="•"/>
            </a:pPr>
            <a:r>
              <a:rPr lang="en-IE" dirty="0"/>
              <a:t>When learners are completing rating and ranking activities (individual constructivism) ensure that there is silene in the room/ do not permit them to confer at this stage.</a:t>
            </a:r>
          </a:p>
          <a:p>
            <a:pPr marL="171450" indent="-171450">
              <a:buFont typeface="Arial" panose="020B0604020202020204" pitchFamily="34" charset="0"/>
              <a:buChar char="•"/>
            </a:pPr>
            <a:r>
              <a:rPr lang="en-IE" dirty="0"/>
              <a:t>Move amongst the groups during discussions to confirm that everyone is engaged/ intentionally ask questions of any learners that appears disengaged etc.</a:t>
            </a:r>
          </a:p>
        </p:txBody>
      </p:sp>
      <p:sp>
        <p:nvSpPr>
          <p:cNvPr id="4" name="Slide Number Placeholder 3"/>
          <p:cNvSpPr>
            <a:spLocks noGrp="1"/>
          </p:cNvSpPr>
          <p:nvPr>
            <p:ph type="sldNum" sz="quarter" idx="5"/>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2205327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9f6627e2f3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9f6627e2f3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E" b="1" dirty="0"/>
              <a:t>Facilitator notes</a:t>
            </a:r>
          </a:p>
          <a:p>
            <a:pPr marL="0" lvl="0" indent="0" algn="l" rtl="0">
              <a:spcBef>
                <a:spcPts val="0"/>
              </a:spcBef>
              <a:spcAft>
                <a:spcPts val="0"/>
              </a:spcAft>
              <a:buNone/>
            </a:pPr>
            <a:r>
              <a:rPr lang="en-IE" dirty="0"/>
              <a:t>Task 1: </a:t>
            </a:r>
            <a:r>
              <a:rPr lang="en-IE" b="1" dirty="0"/>
              <a:t>ensure that the groups do not focus on rating activity (HD, D, Q, ND) as was completed in the individual prework.  They are to focus on ranking choices</a:t>
            </a:r>
            <a:r>
              <a:rPr lang="en-IE" dirty="0"/>
              <a:t>.  This activity forces them to engage with alternate perspectives, discuss/debate/negotiate their way to group agreement etc.</a:t>
            </a:r>
          </a:p>
          <a:p>
            <a:pPr marL="0" lvl="0" indent="0" algn="l" rtl="0">
              <a:spcBef>
                <a:spcPts val="0"/>
              </a:spcBef>
              <a:spcAft>
                <a:spcPts val="0"/>
              </a:spcAft>
              <a:buNone/>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Task 2: the process of rating and ranking a range of justifications enables is to unpack/reflect on motivations and intentions that might underpin our choice of action(s).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Task 3: Groups typically find that members of the group have very different ‘justifications’ for action choices. This activity forces them to engage with alternate perspectives, discuss/debate/negotiate their way to group agreement etc. It will be common that members of a peer-learning group will agree on ranking of action choices (behaviours) but struggle to agree on the most appropriate justifications (motivations) for that same action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4086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b="1" dirty="0"/>
              <a:t>Facilitator notes:</a:t>
            </a:r>
          </a:p>
          <a:p>
            <a:endParaRPr lang="en-IE" b="1" dirty="0"/>
          </a:p>
          <a:p>
            <a:pPr marL="171450" indent="-171450">
              <a:buFont typeface="Arial" panose="020B0604020202020204" pitchFamily="34" charset="0"/>
              <a:buChar char="•"/>
            </a:pPr>
            <a:r>
              <a:rPr lang="en-IE" dirty="0"/>
              <a:t>Highlight this part of the template – adapt to context of curriculum/programme team’s preferences</a:t>
            </a:r>
          </a:p>
          <a:p>
            <a:pPr marL="171450" indent="-171450">
              <a:buFont typeface="Arial" panose="020B0604020202020204" pitchFamily="34" charset="0"/>
              <a:buChar char="•"/>
            </a:pPr>
            <a:r>
              <a:rPr lang="en-IE" dirty="0"/>
              <a:t>If used as outlined above, each student is responsible for assuring that they have a photo of the completed template after it has been signed/ and they are individually responsible for uploading the photo to the VLE/LMS/</a:t>
            </a:r>
            <a:r>
              <a:rPr lang="en-IE" dirty="0" err="1"/>
              <a:t>Journal.ePortfolio</a:t>
            </a:r>
            <a:r>
              <a:rPr lang="en-IE" dirty="0"/>
              <a:t> according to curriculum/programme team requirements </a:t>
            </a:r>
          </a:p>
          <a:p>
            <a:pPr marL="171450" indent="-171450">
              <a:buFont typeface="Arial" panose="020B0604020202020204" pitchFamily="34" charset="0"/>
              <a:buChar char="•"/>
            </a:pPr>
            <a:r>
              <a:rPr lang="en-IE" dirty="0"/>
              <a:t>We recommend that this should be done before leaving the workshop/ or in a defined timeframe directly thereafter.</a:t>
            </a:r>
          </a:p>
        </p:txBody>
      </p:sp>
      <p:sp>
        <p:nvSpPr>
          <p:cNvPr id="4" name="Slide Number Placeholder 3"/>
          <p:cNvSpPr>
            <a:spLocks noGrp="1"/>
          </p:cNvSpPr>
          <p:nvPr>
            <p:ph type="sldNum" sz="quarter" idx="5"/>
          </p:nvPr>
        </p:nvSpPr>
        <p:spPr/>
        <p:txBody>
          <a:bodyPr/>
          <a:lstStyle/>
          <a:p>
            <a:fld id="{440967E6-5858-4A69-81D9-87D77AABE159}" type="slidenum">
              <a:rPr lang="en-IE" smtClean="0"/>
              <a:t>9</a:t>
            </a:fld>
            <a:endParaRPr lang="en-IE"/>
          </a:p>
        </p:txBody>
      </p:sp>
    </p:spTree>
    <p:extLst>
      <p:ext uri="{BB962C8B-B14F-4D97-AF65-F5344CB8AC3E}">
        <p14:creationId xmlns:p14="http://schemas.microsoft.com/office/powerpoint/2010/main" val="2602709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6108" y="2155612"/>
            <a:ext cx="7500939" cy="416138"/>
          </a:xfrm>
        </p:spPr>
        <p:txBody>
          <a:bodyPr/>
          <a:lstStyle>
            <a:lvl1pPr algn="l">
              <a:defRPr>
                <a:solidFill>
                  <a:schemeClr val="accent2"/>
                </a:solidFill>
              </a:defRPr>
            </a:lvl1pPr>
          </a:lstStyle>
          <a:p>
            <a:r>
              <a:rPr lang="ga-IE" dirty="0"/>
              <a:t>Click to edit Master title style</a:t>
            </a:r>
            <a:endParaRPr lang="en-GB" dirty="0"/>
          </a:p>
        </p:txBody>
      </p:sp>
      <p:sp>
        <p:nvSpPr>
          <p:cNvPr id="3" name="Subtitle 2"/>
          <p:cNvSpPr>
            <a:spLocks noGrp="1"/>
          </p:cNvSpPr>
          <p:nvPr>
            <p:ph type="subTitle" idx="1"/>
          </p:nvPr>
        </p:nvSpPr>
        <p:spPr>
          <a:xfrm>
            <a:off x="756108" y="2775307"/>
            <a:ext cx="7500938" cy="271350"/>
          </a:xfrm>
        </p:spPr>
        <p:txBody>
          <a:bodyPr/>
          <a:lstStyle>
            <a:lvl1pPr marL="0" indent="0" algn="l">
              <a:buNone/>
              <a:defRPr sz="1600" b="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dirty="0"/>
              <a:t>Click to edit Master subtitle style</a:t>
            </a:r>
            <a:endParaRPr lang="en-GB" dirty="0"/>
          </a:p>
        </p:txBody>
      </p:sp>
      <p:sp>
        <p:nvSpPr>
          <p:cNvPr id="11" name="Text Placeholder 10"/>
          <p:cNvSpPr>
            <a:spLocks noGrp="1"/>
          </p:cNvSpPr>
          <p:nvPr>
            <p:ph type="body" sz="quarter" idx="10"/>
          </p:nvPr>
        </p:nvSpPr>
        <p:spPr>
          <a:xfrm>
            <a:off x="828680" y="3672114"/>
            <a:ext cx="4679325" cy="997829"/>
          </a:xfrm>
        </p:spPr>
        <p:txBody>
          <a:bodyPr anchor="b"/>
          <a:lstStyle>
            <a:lvl1pPr>
              <a:spcBef>
                <a:spcPts val="0"/>
              </a:spcBef>
              <a:defRPr sz="1600">
                <a:solidFill>
                  <a:srgbClr val="005EAE"/>
                </a:solidFill>
              </a:defRPr>
            </a:lvl1pPr>
            <a:lvl2pPr marL="0" indent="0">
              <a:spcBef>
                <a:spcPts val="0"/>
              </a:spcBef>
              <a:buNone/>
              <a:defRPr sz="1600">
                <a:solidFill>
                  <a:schemeClr val="accent2"/>
                </a:solidFill>
              </a:defRPr>
            </a:lvl2pPr>
            <a:lvl3pPr marL="0" indent="0">
              <a:spcBef>
                <a:spcPts val="567"/>
              </a:spcBef>
              <a:buNone/>
              <a:defRPr sz="1600">
                <a:solidFill>
                  <a:schemeClr val="accent2"/>
                </a:solidFill>
              </a:defRPr>
            </a:lvl3pPr>
            <a:lvl4pPr>
              <a:spcBef>
                <a:spcPts val="0"/>
              </a:spcBef>
              <a:defRPr sz="1400">
                <a:solidFill>
                  <a:schemeClr val="bg1"/>
                </a:solidFill>
              </a:defRPr>
            </a:lvl4pPr>
            <a:lvl5pPr>
              <a:spcBef>
                <a:spcPts val="0"/>
              </a:spcBef>
              <a:defRPr sz="1400">
                <a:solidFill>
                  <a:schemeClr val="bg1"/>
                </a:solidFill>
              </a:defRPr>
            </a:lvl5pPr>
          </a:lstStyle>
          <a:p>
            <a:pPr lvl="0"/>
            <a:r>
              <a:rPr lang="ga-IE" dirty="0"/>
              <a:t>Click to edit Master text styles</a:t>
            </a:r>
          </a:p>
          <a:p>
            <a:pPr lvl="1"/>
            <a:r>
              <a:rPr lang="ga-IE" dirty="0"/>
              <a:t>Second level</a:t>
            </a:r>
          </a:p>
          <a:p>
            <a:pPr lvl="2"/>
            <a:r>
              <a:rPr lang="ga-IE" dirty="0"/>
              <a:t>Third level</a:t>
            </a:r>
          </a:p>
        </p:txBody>
      </p:sp>
      <p:sp>
        <p:nvSpPr>
          <p:cNvPr id="15" name="Rectangle 14"/>
          <p:cNvSpPr/>
          <p:nvPr userDrawn="1"/>
        </p:nvSpPr>
        <p:spPr>
          <a:xfrm>
            <a:off x="0" y="4873500"/>
            <a:ext cx="9144000" cy="27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dirty="0"/>
          </a:p>
        </p:txBody>
      </p:sp>
    </p:spTree>
    <p:extLst>
      <p:ext uri="{BB962C8B-B14F-4D97-AF65-F5344CB8AC3E}">
        <p14:creationId xmlns:p14="http://schemas.microsoft.com/office/powerpoint/2010/main" val="353327965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GB" dirty="0"/>
          </a:p>
        </p:txBody>
      </p:sp>
      <p:sp>
        <p:nvSpPr>
          <p:cNvPr id="4" name="Text Placeholder 3"/>
          <p:cNvSpPr>
            <a:spLocks noGrp="1"/>
          </p:cNvSpPr>
          <p:nvPr>
            <p:ph type="body" sz="quarter" idx="10"/>
          </p:nvPr>
        </p:nvSpPr>
        <p:spPr>
          <a:xfrm>
            <a:off x="828675" y="1410806"/>
            <a:ext cx="7500938" cy="3030141"/>
          </a:xfrm>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GB" dirty="0"/>
          </a:p>
        </p:txBody>
      </p:sp>
      <p:sp>
        <p:nvSpPr>
          <p:cNvPr id="8" name="Text Placeholder 5"/>
          <p:cNvSpPr>
            <a:spLocks noGrp="1"/>
          </p:cNvSpPr>
          <p:nvPr>
            <p:ph type="body" sz="quarter" idx="11"/>
          </p:nvPr>
        </p:nvSpPr>
        <p:spPr>
          <a:xfrm>
            <a:off x="828675" y="685802"/>
            <a:ext cx="7500938" cy="207169"/>
          </a:xfrm>
        </p:spPr>
        <p:txBody>
          <a:bodyPr/>
          <a:lstStyle>
            <a:lvl1pPr>
              <a:defRPr sz="1600" b="0">
                <a:solidFill>
                  <a:srgbClr val="005EAE"/>
                </a:solidFill>
              </a:defRPr>
            </a:lvl1pPr>
          </a:lstStyle>
          <a:p>
            <a:pPr lvl="0"/>
            <a:r>
              <a:rPr lang="ga-IE" dirty="0"/>
              <a:t>Click to edit Master text styles</a:t>
            </a:r>
          </a:p>
        </p:txBody>
      </p:sp>
      <p:sp>
        <p:nvSpPr>
          <p:cNvPr id="5" name="Slide Number Placeholder 5">
            <a:extLst>
              <a:ext uri="{FF2B5EF4-FFF2-40B4-BE49-F238E27FC236}">
                <a16:creationId xmlns:a16="http://schemas.microsoft.com/office/drawing/2014/main" id="{7C04DC0A-E5EE-8E46-B1E5-9C05182D5579}"/>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357300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Content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4939200" y="1457325"/>
            <a:ext cx="4204800" cy="3257550"/>
          </a:xfrm>
          <a:solidFill>
            <a:schemeClr val="accent4"/>
          </a:solidFill>
        </p:spPr>
        <p:txBody>
          <a:bodyPr tIns="0" anchor="ctr" anchorCtr="0"/>
          <a:lstStyle>
            <a:lvl1pPr algn="ctr">
              <a:defRPr sz="1600" b="0">
                <a:solidFill>
                  <a:schemeClr val="accent3"/>
                </a:solidFill>
              </a:defRPr>
            </a:lvl1pPr>
          </a:lstStyle>
          <a:p>
            <a:r>
              <a:rPr lang="en-GB" dirty="0"/>
              <a:t>IMAGE</a:t>
            </a:r>
          </a:p>
        </p:txBody>
      </p:sp>
      <p:sp>
        <p:nvSpPr>
          <p:cNvPr id="2" name="Title 1"/>
          <p:cNvSpPr>
            <a:spLocks noGrp="1"/>
          </p:cNvSpPr>
          <p:nvPr>
            <p:ph type="title"/>
          </p:nvPr>
        </p:nvSpPr>
        <p:spPr/>
        <p:txBody>
          <a:bodyPr/>
          <a:lstStyle>
            <a:lvl1pPr>
              <a:defRPr>
                <a:solidFill>
                  <a:srgbClr val="005EAE"/>
                </a:solidFill>
              </a:defRPr>
            </a:lvl1pPr>
          </a:lstStyle>
          <a:p>
            <a:r>
              <a:rPr lang="ga-IE"/>
              <a:t>Click to edit Master title style</a:t>
            </a:r>
            <a:endParaRPr lang="en-GB" dirty="0"/>
          </a:p>
        </p:txBody>
      </p:sp>
      <p:sp>
        <p:nvSpPr>
          <p:cNvPr id="4" name="Text Placeholder 3"/>
          <p:cNvSpPr>
            <a:spLocks noGrp="1"/>
          </p:cNvSpPr>
          <p:nvPr>
            <p:ph type="body" sz="quarter" idx="10"/>
          </p:nvPr>
        </p:nvSpPr>
        <p:spPr>
          <a:xfrm>
            <a:off x="828680" y="1428750"/>
            <a:ext cx="3819525" cy="2990766"/>
          </a:xfrm>
        </p:spPr>
        <p:txBody>
          <a:bodyPr/>
          <a:lstStyle>
            <a:lvl1pPr marL="238125" indent="-238125">
              <a:spcBef>
                <a:spcPts val="850"/>
              </a:spcBef>
              <a:buClr>
                <a:schemeClr val="tx2"/>
              </a:buClr>
              <a:buFont typeface="Calibri" panose="020F0502020204030204" pitchFamily="34" charset="0"/>
              <a:buChar char="–"/>
              <a:defRPr sz="1600" b="0"/>
            </a:lvl1pPr>
            <a:lvl2pPr marL="503238" indent="-207963">
              <a:spcBef>
                <a:spcPts val="0"/>
              </a:spcBef>
              <a:spcAft>
                <a:spcPts val="567"/>
              </a:spcAft>
              <a:defRPr sz="1600" b="0"/>
            </a:lvl2pPr>
            <a:lvl3pPr>
              <a:defRPr sz="1400" b="0"/>
            </a:lvl3pPr>
            <a:lvl4pPr>
              <a:defRPr sz="1400" b="0"/>
            </a:lvl4pPr>
            <a:lvl5pPr>
              <a:defRPr sz="1400" b="0"/>
            </a:lvl5pPr>
          </a:lstStyle>
          <a:p>
            <a:pPr lvl="0"/>
            <a:r>
              <a:rPr lang="ga-IE" dirty="0"/>
              <a:t>Click to edit Master text styles</a:t>
            </a:r>
          </a:p>
          <a:p>
            <a:pPr lvl="1"/>
            <a:r>
              <a:rPr lang="ga-IE" dirty="0"/>
              <a:t>Second level</a:t>
            </a:r>
          </a:p>
        </p:txBody>
      </p:sp>
      <p:sp>
        <p:nvSpPr>
          <p:cNvPr id="6" name="Text Placeholder 5"/>
          <p:cNvSpPr>
            <a:spLocks noGrp="1"/>
          </p:cNvSpPr>
          <p:nvPr>
            <p:ph type="body" sz="quarter" idx="11"/>
          </p:nvPr>
        </p:nvSpPr>
        <p:spPr>
          <a:xfrm>
            <a:off x="828675" y="685802"/>
            <a:ext cx="7500938" cy="207169"/>
          </a:xfrm>
        </p:spPr>
        <p:txBody>
          <a:bodyPr/>
          <a:lstStyle>
            <a:lvl1pPr>
              <a:defRPr sz="1600" b="0">
                <a:solidFill>
                  <a:srgbClr val="005EAE"/>
                </a:solidFill>
              </a:defRPr>
            </a:lvl1pPr>
          </a:lstStyle>
          <a:p>
            <a:pPr lvl="0"/>
            <a:r>
              <a:rPr lang="ga-IE" dirty="0"/>
              <a:t>Click to edit Master text styles</a:t>
            </a:r>
          </a:p>
        </p:txBody>
      </p:sp>
      <p:sp>
        <p:nvSpPr>
          <p:cNvPr id="8" name="Rectangle 7"/>
          <p:cNvSpPr/>
          <p:nvPr userDrawn="1"/>
        </p:nvSpPr>
        <p:spPr>
          <a:xfrm>
            <a:off x="0" y="4873500"/>
            <a:ext cx="9144000" cy="27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dirty="0"/>
          </a:p>
        </p:txBody>
      </p:sp>
      <p:sp>
        <p:nvSpPr>
          <p:cNvPr id="7" name="Slide Number Placeholder 5">
            <a:extLst>
              <a:ext uri="{FF2B5EF4-FFF2-40B4-BE49-F238E27FC236}">
                <a16:creationId xmlns:a16="http://schemas.microsoft.com/office/drawing/2014/main" id="{83AAB057-5BF4-E94D-A3B1-F3E7115E56C7}"/>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128236838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mp; Image">
    <p:spTree>
      <p:nvGrpSpPr>
        <p:cNvPr id="1" name=""/>
        <p:cNvGrpSpPr/>
        <p:nvPr/>
      </p:nvGrpSpPr>
      <p:grpSpPr>
        <a:xfrm>
          <a:off x="0" y="0"/>
          <a:ext cx="0" cy="0"/>
          <a:chOff x="0" y="0"/>
          <a:chExt cx="0" cy="0"/>
        </a:xfrm>
      </p:grpSpPr>
      <p:sp>
        <p:nvSpPr>
          <p:cNvPr id="5" name="Picture Placeholder 4"/>
          <p:cNvSpPr>
            <a:spLocks noGrp="1"/>
          </p:cNvSpPr>
          <p:nvPr>
            <p:ph type="pic" sz="quarter" idx="12" hasCustomPrompt="1"/>
          </p:nvPr>
        </p:nvSpPr>
        <p:spPr>
          <a:xfrm>
            <a:off x="0" y="1076879"/>
            <a:ext cx="9144000" cy="3637999"/>
          </a:xfrm>
          <a:solidFill>
            <a:schemeClr val="accent4"/>
          </a:solidFill>
        </p:spPr>
        <p:txBody>
          <a:bodyPr tIns="0" anchor="ctr" anchorCtr="0"/>
          <a:lstStyle>
            <a:lvl1pPr algn="ctr">
              <a:defRPr sz="1600" b="0">
                <a:solidFill>
                  <a:schemeClr val="accent3"/>
                </a:solidFill>
              </a:defRPr>
            </a:lvl1pPr>
          </a:lstStyle>
          <a:p>
            <a:r>
              <a:rPr lang="en-GB" dirty="0"/>
              <a:t>IMAGE</a:t>
            </a:r>
          </a:p>
        </p:txBody>
      </p:sp>
      <p:sp>
        <p:nvSpPr>
          <p:cNvPr id="2" name="Title 1"/>
          <p:cNvSpPr>
            <a:spLocks noGrp="1"/>
          </p:cNvSpPr>
          <p:nvPr>
            <p:ph type="title"/>
          </p:nvPr>
        </p:nvSpPr>
        <p:spPr/>
        <p:txBody>
          <a:bodyPr/>
          <a:lstStyle>
            <a:lvl1pPr>
              <a:defRPr>
                <a:solidFill>
                  <a:srgbClr val="005EAE"/>
                </a:solidFill>
              </a:defRPr>
            </a:lvl1pPr>
          </a:lstStyle>
          <a:p>
            <a:r>
              <a:rPr lang="ga-IE"/>
              <a:t>Click to edit Master title style</a:t>
            </a:r>
            <a:endParaRPr lang="en-GB" dirty="0"/>
          </a:p>
        </p:txBody>
      </p:sp>
      <p:sp>
        <p:nvSpPr>
          <p:cNvPr id="6" name="Text Placeholder 5"/>
          <p:cNvSpPr>
            <a:spLocks noGrp="1"/>
          </p:cNvSpPr>
          <p:nvPr>
            <p:ph type="body" sz="quarter" idx="11"/>
          </p:nvPr>
        </p:nvSpPr>
        <p:spPr>
          <a:xfrm>
            <a:off x="828675" y="685802"/>
            <a:ext cx="7500938" cy="207169"/>
          </a:xfrm>
        </p:spPr>
        <p:txBody>
          <a:bodyPr/>
          <a:lstStyle>
            <a:lvl1pPr>
              <a:defRPr sz="1600" b="0">
                <a:solidFill>
                  <a:srgbClr val="005EAE"/>
                </a:solidFill>
              </a:defRPr>
            </a:lvl1pPr>
          </a:lstStyle>
          <a:p>
            <a:pPr lvl="0"/>
            <a:r>
              <a:rPr lang="ga-IE" dirty="0"/>
              <a:t>Click to edit Master text styles</a:t>
            </a:r>
          </a:p>
        </p:txBody>
      </p:sp>
      <p:sp>
        <p:nvSpPr>
          <p:cNvPr id="8" name="Rectangle 7"/>
          <p:cNvSpPr/>
          <p:nvPr userDrawn="1"/>
        </p:nvSpPr>
        <p:spPr>
          <a:xfrm>
            <a:off x="0" y="4873500"/>
            <a:ext cx="9144000" cy="27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dirty="0"/>
          </a:p>
        </p:txBody>
      </p:sp>
      <p:sp>
        <p:nvSpPr>
          <p:cNvPr id="7" name="Slide Number Placeholder 5">
            <a:extLst>
              <a:ext uri="{FF2B5EF4-FFF2-40B4-BE49-F238E27FC236}">
                <a16:creationId xmlns:a16="http://schemas.microsoft.com/office/drawing/2014/main" id="{D3247F59-8013-8B4C-A4DD-05E8DDA139CC}"/>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3138617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2" name="Title 1"/>
          <p:cNvSpPr>
            <a:spLocks noGrp="1"/>
          </p:cNvSpPr>
          <p:nvPr>
            <p:ph type="ctrTitle"/>
          </p:nvPr>
        </p:nvSpPr>
        <p:spPr>
          <a:xfrm>
            <a:off x="828679" y="2786400"/>
            <a:ext cx="7500939" cy="416138"/>
          </a:xfrm>
        </p:spPr>
        <p:txBody>
          <a:bodyPr/>
          <a:lstStyle>
            <a:lvl1pPr algn="l">
              <a:defRPr sz="4200">
                <a:solidFill>
                  <a:srgbClr val="005EAE"/>
                </a:solidFill>
              </a:defRPr>
            </a:lvl1pPr>
          </a:lstStyle>
          <a:p>
            <a:r>
              <a:rPr lang="ga-IE"/>
              <a:t>Click to edit Master title style</a:t>
            </a:r>
            <a:endParaRPr lang="en-GB" dirty="0"/>
          </a:p>
        </p:txBody>
      </p:sp>
      <p:sp>
        <p:nvSpPr>
          <p:cNvPr id="9" name="Rectangle 8"/>
          <p:cNvSpPr/>
          <p:nvPr userDrawn="1"/>
        </p:nvSpPr>
        <p:spPr>
          <a:xfrm>
            <a:off x="0" y="4873500"/>
            <a:ext cx="9144000" cy="27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dirty="0"/>
          </a:p>
        </p:txBody>
      </p:sp>
    </p:spTree>
    <p:extLst>
      <p:ext uri="{BB962C8B-B14F-4D97-AF65-F5344CB8AC3E}">
        <p14:creationId xmlns:p14="http://schemas.microsoft.com/office/powerpoint/2010/main" val="54778961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5EAE"/>
                </a:solidFill>
              </a:defRPr>
            </a:lvl1pPr>
          </a:lstStyle>
          <a:p>
            <a:r>
              <a:rPr lang="ga-IE"/>
              <a:t>Click to edit Master title style</a:t>
            </a:r>
            <a:endParaRPr lang="en-GB" dirty="0"/>
          </a:p>
        </p:txBody>
      </p:sp>
      <p:sp>
        <p:nvSpPr>
          <p:cNvPr id="3" name="Slide Number Placeholder 5">
            <a:extLst>
              <a:ext uri="{FF2B5EF4-FFF2-40B4-BE49-F238E27FC236}">
                <a16:creationId xmlns:a16="http://schemas.microsoft.com/office/drawing/2014/main" id="{09DB6B8F-0883-144D-B900-2A79C25A89C6}"/>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amp; 2 Column Content 20p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GB" dirty="0"/>
          </a:p>
        </p:txBody>
      </p:sp>
      <p:sp>
        <p:nvSpPr>
          <p:cNvPr id="4" name="Text Placeholder 3"/>
          <p:cNvSpPr>
            <a:spLocks noGrp="1"/>
          </p:cNvSpPr>
          <p:nvPr>
            <p:ph type="body" sz="quarter" idx="10"/>
          </p:nvPr>
        </p:nvSpPr>
        <p:spPr>
          <a:xfrm>
            <a:off x="828676" y="1410809"/>
            <a:ext cx="7527924" cy="2732569"/>
          </a:xfrm>
        </p:spPr>
        <p:txBody>
          <a:bodyPr/>
          <a:lstStyle>
            <a:lvl1pPr marL="0" indent="0" rtl="0">
              <a:spcBef>
                <a:spcPts val="900"/>
              </a:spcBef>
              <a:buClr>
                <a:schemeClr val="tx2"/>
              </a:buClr>
              <a:buSzPts val="2000"/>
              <a:buFont typeface="Arial"/>
              <a:buNone/>
              <a:defRPr sz="2000" b="1"/>
            </a:lvl1pPr>
            <a:lvl2pPr marL="625475" indent="-233363" rtl="0">
              <a:buSzPts val="2000"/>
              <a:buFont typeface="Minion Pro"/>
              <a:buChar char="‒"/>
              <a:defRPr sz="2000"/>
            </a:lvl2pPr>
            <a:lvl3pPr marL="912813" indent="-222250" rtl="0">
              <a:buSzPts val="2000"/>
              <a:buFont typeface="Arial"/>
              <a:buChar char="»"/>
              <a:defRPr sz="2000"/>
            </a:lvl3pPr>
            <a:lvl4pPr marL="1128713" indent="-190500">
              <a:defRPr sz="2000"/>
            </a:lvl4pPr>
            <a:lvl5pPr marL="1439863" indent="-185738">
              <a:defRPr sz="2000"/>
            </a:lvl5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GB" dirty="0"/>
          </a:p>
        </p:txBody>
      </p:sp>
      <p:sp>
        <p:nvSpPr>
          <p:cNvPr id="5" name="Rectangle 4"/>
          <p:cNvSpPr/>
          <p:nvPr userDrawn="1"/>
        </p:nvSpPr>
        <p:spPr>
          <a:xfrm>
            <a:off x="0" y="4789714"/>
            <a:ext cx="9144000" cy="352595"/>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a:p>
        </p:txBody>
      </p:sp>
      <p:sp>
        <p:nvSpPr>
          <p:cNvPr id="9" name="Text Placeholder 5"/>
          <p:cNvSpPr>
            <a:spLocks noGrp="1"/>
          </p:cNvSpPr>
          <p:nvPr>
            <p:ph type="body" sz="quarter" idx="11"/>
          </p:nvPr>
        </p:nvSpPr>
        <p:spPr>
          <a:xfrm>
            <a:off x="828675" y="685802"/>
            <a:ext cx="7500938" cy="207169"/>
          </a:xfrm>
        </p:spPr>
        <p:txBody>
          <a:bodyPr/>
          <a:lstStyle>
            <a:lvl1pPr>
              <a:defRPr sz="1600" b="0">
                <a:solidFill>
                  <a:srgbClr val="005EAE"/>
                </a:solidFill>
              </a:defRPr>
            </a:lvl1pPr>
          </a:lstStyle>
          <a:p>
            <a:pPr lvl="0"/>
            <a:r>
              <a:rPr lang="ga-IE" dirty="0"/>
              <a:t>Click to edit Master text styles</a:t>
            </a:r>
          </a:p>
        </p:txBody>
      </p:sp>
      <p:sp>
        <p:nvSpPr>
          <p:cNvPr id="7" name="Slide Number Placeholder 5">
            <a:extLst>
              <a:ext uri="{FF2B5EF4-FFF2-40B4-BE49-F238E27FC236}">
                <a16:creationId xmlns:a16="http://schemas.microsoft.com/office/drawing/2014/main" id="{503DDB14-77D7-0E41-9231-7339916890D2}"/>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2786768063"/>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65"/>
        <p:cNvGrpSpPr/>
        <p:nvPr/>
      </p:nvGrpSpPr>
      <p:grpSpPr>
        <a:xfrm>
          <a:off x="0" y="0"/>
          <a:ext cx="0" cy="0"/>
          <a:chOff x="0" y="0"/>
          <a:chExt cx="0" cy="0"/>
        </a:xfrm>
      </p:grpSpPr>
      <p:sp>
        <p:nvSpPr>
          <p:cNvPr id="67" name="Google Shape;67;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8" name="Google Shape;68;p16"/>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189" lvl="0" indent="-342892" rtl="0">
              <a:spcBef>
                <a:spcPts val="0"/>
              </a:spcBef>
              <a:spcAft>
                <a:spcPts val="0"/>
              </a:spcAft>
              <a:buSzPts val="1800"/>
              <a:buChar char="●"/>
              <a:defRPr/>
            </a:lvl1pPr>
            <a:lvl2pPr marL="914378" lvl="1" indent="-317492" rtl="0">
              <a:spcBef>
                <a:spcPts val="0"/>
              </a:spcBef>
              <a:spcAft>
                <a:spcPts val="0"/>
              </a:spcAft>
              <a:buSzPts val="1400"/>
              <a:buChar char="○"/>
              <a:defRPr/>
            </a:lvl2pPr>
            <a:lvl3pPr marL="1371566" lvl="2" indent="-317492" rtl="0">
              <a:spcBef>
                <a:spcPts val="0"/>
              </a:spcBef>
              <a:spcAft>
                <a:spcPts val="0"/>
              </a:spcAft>
              <a:buSzPts val="1400"/>
              <a:buChar char="■"/>
              <a:defRPr/>
            </a:lvl3pPr>
            <a:lvl4pPr marL="1828754" lvl="3" indent="-317492" rtl="0">
              <a:spcBef>
                <a:spcPts val="0"/>
              </a:spcBef>
              <a:spcAft>
                <a:spcPts val="0"/>
              </a:spcAft>
              <a:buSzPts val="1400"/>
              <a:buChar char="●"/>
              <a:defRPr/>
            </a:lvl4pPr>
            <a:lvl5pPr marL="2285943" lvl="4" indent="-317492" rtl="0">
              <a:spcBef>
                <a:spcPts val="0"/>
              </a:spcBef>
              <a:spcAft>
                <a:spcPts val="0"/>
              </a:spcAft>
              <a:buSzPts val="1400"/>
              <a:buChar char="○"/>
              <a:defRPr/>
            </a:lvl5pPr>
            <a:lvl6pPr marL="2743132" lvl="5" indent="-317492" rtl="0">
              <a:spcBef>
                <a:spcPts val="0"/>
              </a:spcBef>
              <a:spcAft>
                <a:spcPts val="0"/>
              </a:spcAft>
              <a:buSzPts val="1400"/>
              <a:buChar char="■"/>
              <a:defRPr/>
            </a:lvl6pPr>
            <a:lvl7pPr marL="3200320" lvl="6" indent="-317492" rtl="0">
              <a:spcBef>
                <a:spcPts val="0"/>
              </a:spcBef>
              <a:spcAft>
                <a:spcPts val="0"/>
              </a:spcAft>
              <a:buSzPts val="1400"/>
              <a:buChar char="●"/>
              <a:defRPr/>
            </a:lvl7pPr>
            <a:lvl8pPr marL="3657509" lvl="7" indent="-317492" rtl="0">
              <a:spcBef>
                <a:spcPts val="0"/>
              </a:spcBef>
              <a:spcAft>
                <a:spcPts val="0"/>
              </a:spcAft>
              <a:buSzPts val="1400"/>
              <a:buChar char="○"/>
              <a:defRPr/>
            </a:lvl8pPr>
            <a:lvl9pPr marL="4114697" lvl="8" indent="-317492" rtl="0">
              <a:spcBef>
                <a:spcPts val="0"/>
              </a:spcBef>
              <a:spcAft>
                <a:spcPts val="0"/>
              </a:spcAft>
              <a:buSzPts val="1400"/>
              <a:buChar char="■"/>
              <a:defRPr/>
            </a:lvl9pPr>
          </a:lstStyle>
          <a:p>
            <a:endParaRPr/>
          </a:p>
        </p:txBody>
      </p:sp>
      <p:sp>
        <p:nvSpPr>
          <p:cNvPr id="69" name="Google Shape;69;p16"/>
          <p:cNvSpPr txBox="1">
            <a:spLocks noGrp="1"/>
          </p:cNvSpPr>
          <p:nvPr>
            <p:ph type="sldNum" idx="12"/>
          </p:nvPr>
        </p:nvSpPr>
        <p:spPr>
          <a:xfrm>
            <a:off x="8374743" y="4914422"/>
            <a:ext cx="646415" cy="229077"/>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algn="r"/>
            <a:fld id="{00000000-1234-1234-1234-123412341234}" type="slidenum">
              <a:rPr lang="en-GB" smtClean="0"/>
              <a:pPr algn="r"/>
              <a:t>‹#›</a:t>
            </a:fld>
            <a:endParaRPr lang="en-GB" dirty="0"/>
          </a:p>
        </p:txBody>
      </p:sp>
    </p:spTree>
    <p:extLst>
      <p:ext uri="{BB962C8B-B14F-4D97-AF65-F5344CB8AC3E}">
        <p14:creationId xmlns:p14="http://schemas.microsoft.com/office/powerpoint/2010/main" val="99273770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2E3EE-2497-BB4C-B914-8B999ABCD7CB}"/>
              </a:ext>
            </a:extLst>
          </p:cNvPr>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US"/>
          </a:p>
        </p:txBody>
      </p:sp>
      <p:sp>
        <p:nvSpPr>
          <p:cNvPr id="3" name="Subtitle 2">
            <a:extLst>
              <a:ext uri="{FF2B5EF4-FFF2-40B4-BE49-F238E27FC236}">
                <a16:creationId xmlns:a16="http://schemas.microsoft.com/office/drawing/2014/main" id="{54BD869A-2445-BD43-81EF-ADF656143A5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6" name="Slide Number Placeholder 5">
            <a:extLst>
              <a:ext uri="{FF2B5EF4-FFF2-40B4-BE49-F238E27FC236}">
                <a16:creationId xmlns:a16="http://schemas.microsoft.com/office/drawing/2014/main" id="{F70CA0FB-9E6D-FE43-8041-2E6818D29E63}"/>
              </a:ext>
            </a:extLst>
          </p:cNvPr>
          <p:cNvSpPr>
            <a:spLocks noGrp="1"/>
          </p:cNvSpPr>
          <p:nvPr>
            <p:ph type="sldNum" sz="quarter" idx="12"/>
          </p:nvPr>
        </p:nvSpPr>
        <p:spPr/>
        <p:txBody>
          <a:bodyPr/>
          <a:lstStyle/>
          <a:p>
            <a:fld id="{43F99412-7ABE-6546-8BE3-76BE7AA718FA}" type="slidenum">
              <a:rPr lang="en-US" smtClean="0"/>
              <a:t>‹#›</a:t>
            </a:fld>
            <a:endParaRPr lang="en-US"/>
          </a:p>
        </p:txBody>
      </p:sp>
    </p:spTree>
    <p:extLst>
      <p:ext uri="{BB962C8B-B14F-4D97-AF65-F5344CB8AC3E}">
        <p14:creationId xmlns:p14="http://schemas.microsoft.com/office/powerpoint/2010/main" val="1561002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8679" y="270000"/>
            <a:ext cx="7500939" cy="421200"/>
          </a:xfrm>
          <a:prstGeom prst="rect">
            <a:avLst/>
          </a:prstGeom>
        </p:spPr>
        <p:txBody>
          <a:bodyPr vert="horz" lIns="0" tIns="0" rIns="0" bIns="0" rtlCol="0" anchor="b" anchorCtr="0">
            <a:noAutofit/>
          </a:bodyPr>
          <a:lstStyle/>
          <a:p>
            <a:r>
              <a:rPr lang="ga-IE"/>
              <a:t>Click to edit Master title style</a:t>
            </a:r>
            <a:endParaRPr lang="en-GB" dirty="0"/>
          </a:p>
        </p:txBody>
      </p:sp>
      <p:sp>
        <p:nvSpPr>
          <p:cNvPr id="3" name="Text Placeholder 2"/>
          <p:cNvSpPr>
            <a:spLocks noGrp="1"/>
          </p:cNvSpPr>
          <p:nvPr>
            <p:ph type="body" idx="1"/>
          </p:nvPr>
        </p:nvSpPr>
        <p:spPr>
          <a:xfrm>
            <a:off x="828675" y="1403663"/>
            <a:ext cx="7500938" cy="3072600"/>
          </a:xfrm>
          <a:prstGeom prst="rect">
            <a:avLst/>
          </a:prstGeom>
        </p:spPr>
        <p:txBody>
          <a:bodyPr vert="horz" lIns="0" tIns="0" rIns="0" bIns="0" rtlCol="0">
            <a:noAutofit/>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GB" dirty="0"/>
          </a:p>
        </p:txBody>
      </p:sp>
      <p:sp>
        <p:nvSpPr>
          <p:cNvPr id="11" name="Rectangle 10"/>
          <p:cNvSpPr/>
          <p:nvPr/>
        </p:nvSpPr>
        <p:spPr>
          <a:xfrm>
            <a:off x="0" y="4881249"/>
            <a:ext cx="9144000" cy="270000"/>
          </a:xfrm>
          <a:prstGeom prst="rect">
            <a:avLst/>
          </a:prstGeom>
          <a:solidFill>
            <a:srgbClr val="005EAE"/>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27075" indent="0" algn="l"/>
            <a:endParaRPr lang="en-GB" sz="1000" dirty="0"/>
          </a:p>
        </p:txBody>
      </p:sp>
      <p:sp>
        <p:nvSpPr>
          <p:cNvPr id="6" name="Slide Number Placeholder 5">
            <a:extLst>
              <a:ext uri="{FF2B5EF4-FFF2-40B4-BE49-F238E27FC236}">
                <a16:creationId xmlns:a16="http://schemas.microsoft.com/office/drawing/2014/main" id="{B80A394B-26CD-1447-951E-155B25B941AA}"/>
              </a:ext>
            </a:extLst>
          </p:cNvPr>
          <p:cNvSpPr>
            <a:spLocks noGrp="1"/>
          </p:cNvSpPr>
          <p:nvPr>
            <p:ph type="sldNum" sz="quarter" idx="4"/>
          </p:nvPr>
        </p:nvSpPr>
        <p:spPr>
          <a:xfrm>
            <a:off x="8039513" y="4881249"/>
            <a:ext cx="290100" cy="191861"/>
          </a:xfrm>
          <a:prstGeom prst="rect">
            <a:avLst/>
          </a:prstGeom>
        </p:spPr>
        <p:txBody>
          <a:bodyPr vert="horz" lIns="0" tIns="0" rIns="0" bIns="0" rtlCol="0" anchor="b" anchorCtr="0"/>
          <a:lstStyle>
            <a:lvl1pPr algn="r">
              <a:defRPr sz="1000">
                <a:solidFill>
                  <a:schemeClr val="bg1"/>
                </a:solidFill>
              </a:defRPr>
            </a:lvl1pPr>
          </a:lstStyle>
          <a:p>
            <a:fld id="{DDBE135E-2566-4748-853C-8A3B78F0FB00}" type="slidenum">
              <a:rPr lang="en-GB" smtClean="0"/>
              <a:pPr/>
              <a:t>‹#›</a:t>
            </a:fld>
            <a:endParaRPr lang="en-GB"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8" r:id="rId4"/>
    <p:sldLayoutId id="2147483659" r:id="rId5"/>
    <p:sldLayoutId id="2147483654" r:id="rId6"/>
    <p:sldLayoutId id="2147483661" r:id="rId7"/>
    <p:sldLayoutId id="2147483662" r:id="rId8"/>
    <p:sldLayoutId id="2147483663" r:id="rId9"/>
  </p:sldLayoutIdLst>
  <p:hf hdr="0" ftr="0" dt="0"/>
  <p:txStyles>
    <p:titleStyle>
      <a:lvl1pPr algn="l" defTabSz="914400" rtl="0" eaLnBrk="1" latinLnBrk="0" hangingPunct="1">
        <a:spcBef>
          <a:spcPct val="0"/>
        </a:spcBef>
        <a:buNone/>
        <a:defRPr sz="3600" b="0" kern="1200">
          <a:solidFill>
            <a:srgbClr val="0E73B9"/>
          </a:solidFill>
          <a:latin typeface="+mj-lt"/>
          <a:ea typeface="+mj-ea"/>
          <a:cs typeface="+mj-cs"/>
        </a:defRPr>
      </a:lvl1pPr>
    </p:titleStyle>
    <p:body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0.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www.tcd.ie/academicpractice/resources/education-for-sustainable-development/teaching-materials-for-esd/" TargetMode="External"/><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13.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unicef.org/drcongo/en/press-releases/drc-minister-mines-joins-cobalt-action-partnership"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16.svg"/></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hyperlink" Target="https://www.tcd.ie/academicpractice/resources/education-for-sustainable-development/teaching-materials-for-esd/" TargetMode="External"/><Relationship Id="rId4" Type="http://schemas.openxmlformats.org/officeDocument/2006/relationships/hyperlink" Target="https://creativecommons.org/licenses/by-nc-sa/4.0/"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tcd.cloud.panopto.eu/Panopto/Pages/Viewer.aspx?id=40416774-1283-48fc-9c84-b34400ff6d20" TargetMode="External"/><Relationship Id="rId13"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hyperlink" Target="https://tcd.cloud.panopto.eu/Panopto/Pages/Viewer.aspx?id=d5f2bd8e-9c6d-40c6-84c3-b34400f3d869" TargetMode="External"/><Relationship Id="rId12" Type="http://schemas.openxmlformats.org/officeDocument/2006/relationships/hyperlink" Target="https://www.tcd.ie/academicpractice/resources/education-for-sustainable-development/teaching-materials-for-es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cd.cloud.panopto.eu/Panopto/Pages/Viewer.aspx?id=df044386-427d-4e31-b9be-b34e007f0ce2" TargetMode="External"/><Relationship Id="rId11" Type="http://schemas.openxmlformats.org/officeDocument/2006/relationships/image" Target="../media/image6.svg"/><Relationship Id="rId5" Type="http://schemas.openxmlformats.org/officeDocument/2006/relationships/hyperlink" Target="https://tcd.cloud.panopto.eu/Panopto/Pages/Viewer.aspx?id=87598474-4bc1-4f90-b8b5-b35200f0ebc6" TargetMode="External"/><Relationship Id="rId10"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hyperlink" Target="https://tcd.cloud.panopto.eu/Panopto/Pages/Viewer.aspx?id=7549a55d-a6ee-4130-a9e3-b35200fa7f8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Backer">
            <a:extLst>
              <a:ext uri="{FF2B5EF4-FFF2-40B4-BE49-F238E27FC236}">
                <a16:creationId xmlns:a16="http://schemas.microsoft.com/office/drawing/2014/main" id="{7003A975-4CA1-F3FF-DB2F-1279A548374B}"/>
              </a:ext>
              <a:ext uri="{C183D7F6-B498-43B3-948B-1728B52AA6E4}">
                <adec:decorative xmlns:adec="http://schemas.microsoft.com/office/drawing/2017/decorative" val="1"/>
              </a:ext>
            </a:extLst>
          </p:cNvPr>
          <p:cNvSpPr/>
          <p:nvPr/>
        </p:nvSpPr>
        <p:spPr>
          <a:xfrm>
            <a:off x="0" y="0"/>
            <a:ext cx="9154948" cy="5301343"/>
          </a:xfrm>
          <a:prstGeom prst="rect">
            <a:avLst/>
          </a:prstGeom>
          <a:solidFill>
            <a:srgbClr val="0569B9"/>
          </a:solidFill>
          <a:ln>
            <a:solidFill>
              <a:srgbClr val="0569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sz="1350"/>
          </a:p>
        </p:txBody>
      </p:sp>
      <p:sp>
        <p:nvSpPr>
          <p:cNvPr id="6" name="TextBox 5">
            <a:extLst>
              <a:ext uri="{FF2B5EF4-FFF2-40B4-BE49-F238E27FC236}">
                <a16:creationId xmlns:a16="http://schemas.microsoft.com/office/drawing/2014/main" id="{757530DE-E7A3-BB4F-ACC7-CB5E58ED4021}"/>
              </a:ext>
            </a:extLst>
          </p:cNvPr>
          <p:cNvSpPr txBox="1"/>
          <p:nvPr/>
        </p:nvSpPr>
        <p:spPr>
          <a:xfrm>
            <a:off x="313862" y="4044407"/>
            <a:ext cx="4566047" cy="1025356"/>
          </a:xfrm>
          <a:prstGeom prst="rect">
            <a:avLst/>
          </a:prstGeom>
          <a:noFill/>
        </p:spPr>
        <p:txBody>
          <a:bodyPr wrap="square" lIns="0" tIns="81000" rIns="81000" bIns="81000" rtlCol="0">
            <a:spAutoFit/>
          </a:bodyPr>
          <a:lstStyle/>
          <a:p>
            <a:r>
              <a:rPr lang="en-IE" sz="800" b="1" dirty="0">
                <a:solidFill>
                  <a:schemeClr val="bg1"/>
                </a:solidFill>
              </a:rPr>
              <a:t>This work was funded by the National Forum/Higher Education Authority under the Teaching and Learning Enhancement Fund. </a:t>
            </a:r>
          </a:p>
          <a:p>
            <a:r>
              <a:rPr lang="en-IE" sz="800" dirty="0">
                <a:solidFill>
                  <a:schemeClr val="bg1"/>
                </a:solidFill>
              </a:rPr>
              <a:t>It is licensed under a Creative Commons Attribution-</a:t>
            </a:r>
            <a:r>
              <a:rPr lang="en-IE" sz="800" dirty="0" err="1">
                <a:solidFill>
                  <a:schemeClr val="bg1"/>
                </a:solidFill>
              </a:rPr>
              <a:t>NonCommercial</a:t>
            </a:r>
            <a:r>
              <a:rPr lang="en-IE" sz="800" dirty="0">
                <a:solidFill>
                  <a:schemeClr val="bg1"/>
                </a:solidFill>
              </a:rPr>
              <a:t> Share-Alike 4.0 International License.</a:t>
            </a:r>
          </a:p>
          <a:p>
            <a:r>
              <a:rPr lang="en-IE" sz="800" dirty="0">
                <a:solidFill>
                  <a:schemeClr val="bg1"/>
                </a:solidFill>
              </a:rPr>
              <a:t>For more details, please visit: https://www.tcd.ie/academicpractice/resources/education-for-sustainable-development/teaching-materials-for-esd/ </a:t>
            </a:r>
          </a:p>
          <a:p>
            <a:endParaRPr lang="en-IE" sz="800" dirty="0">
              <a:solidFill>
                <a:schemeClr val="bg1"/>
              </a:solidFill>
            </a:endParaRPr>
          </a:p>
          <a:p>
            <a:r>
              <a:rPr lang="en-IE" sz="800" dirty="0">
                <a:solidFill>
                  <a:schemeClr val="bg1"/>
                </a:solidFill>
              </a:rPr>
              <a:t>Image: </a:t>
            </a:r>
            <a:r>
              <a:rPr lang="en-IE" sz="800" dirty="0" err="1">
                <a:solidFill>
                  <a:schemeClr val="bg1"/>
                </a:solidFill>
              </a:rPr>
              <a:t>Roszie</a:t>
            </a:r>
            <a:r>
              <a:rPr lang="en-IE" sz="800" dirty="0">
                <a:solidFill>
                  <a:schemeClr val="bg1"/>
                </a:solidFill>
              </a:rPr>
              <a:t> (edited), Pixabay licence</a:t>
            </a:r>
            <a:endParaRPr lang="en-US" sz="675" dirty="0">
              <a:solidFill>
                <a:schemeClr val="bg1"/>
              </a:solidFill>
            </a:endParaRPr>
          </a:p>
        </p:txBody>
      </p:sp>
      <p:sp>
        <p:nvSpPr>
          <p:cNvPr id="7" name="Title 6">
            <a:extLst>
              <a:ext uri="{FF2B5EF4-FFF2-40B4-BE49-F238E27FC236}">
                <a16:creationId xmlns:a16="http://schemas.microsoft.com/office/drawing/2014/main" id="{038F2333-0C3F-D049-A77C-10DCC67A87B2}"/>
              </a:ext>
            </a:extLst>
          </p:cNvPr>
          <p:cNvSpPr txBox="1">
            <a:spLocks noGrp="1"/>
          </p:cNvSpPr>
          <p:nvPr>
            <p:ph type="title" idx="4294967295"/>
          </p:nvPr>
        </p:nvSpPr>
        <p:spPr>
          <a:xfrm>
            <a:off x="233654" y="734202"/>
            <a:ext cx="5101700" cy="33239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3000" b="1" i="0" u="none" strike="noStrike" kern="1200" cap="none" spc="0" normalizeH="0" baseline="0" noProof="0" dirty="0">
                <a:ln>
                  <a:noFill/>
                </a:ln>
                <a:solidFill>
                  <a:schemeClr val="bg1"/>
                </a:solidFill>
                <a:effectLst/>
                <a:uLnTx/>
                <a:uFillTx/>
                <a:latin typeface="+mn-lt"/>
                <a:ea typeface="+mn-ea"/>
                <a:cs typeface="+mn-cs"/>
              </a:rPr>
              <a:t>Teaching Materials for ESD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3000" b="1" i="0" u="none" strike="noStrike" kern="1200" cap="none" spc="0" normalizeH="0" baseline="0" noProof="0" dirty="0">
              <a:ln>
                <a:noFill/>
              </a:ln>
              <a:solidFill>
                <a:schemeClr val="bg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3000" b="1" i="0" u="none" strike="noStrike" kern="1200" cap="none" spc="0" normalizeH="0" baseline="0" noProof="0" dirty="0">
                <a:ln>
                  <a:noFill/>
                </a:ln>
                <a:solidFill>
                  <a:schemeClr val="bg1"/>
                </a:solidFill>
                <a:effectLst/>
                <a:uLnTx/>
                <a:uFillTx/>
                <a:latin typeface="+mn-lt"/>
                <a:ea typeface="+mn-ea"/>
                <a:cs typeface="+mn-cs"/>
              </a:rPr>
              <a:t>Exploring Worldviews, Perceptions ​and Values on Sustainable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3000" b="1" i="0" u="none" strike="noStrike" kern="1200" cap="none" spc="0" normalizeH="0" baseline="0" noProof="0" dirty="0">
              <a:ln>
                <a:noFill/>
              </a:ln>
              <a:solidFill>
                <a:schemeClr val="bg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3000" b="1" i="0" u="none" strike="noStrike" kern="1200" cap="none" spc="0" normalizeH="0" baseline="0" noProof="0" dirty="0">
                <a:ln>
                  <a:noFill/>
                </a:ln>
                <a:solidFill>
                  <a:schemeClr val="bg1"/>
                </a:solidFill>
                <a:effectLst/>
                <a:uLnTx/>
                <a:uFillTx/>
                <a:latin typeface="+mn-lt"/>
                <a:ea typeface="+mn-ea"/>
                <a:cs typeface="+mn-cs"/>
              </a:rPr>
              <a:t>Workshop Slides</a:t>
            </a:r>
          </a:p>
        </p:txBody>
      </p:sp>
      <p:pic>
        <p:nvPicPr>
          <p:cNvPr id="11" name="Picture 10">
            <a:extLst>
              <a:ext uri="{FF2B5EF4-FFF2-40B4-BE49-F238E27FC236}">
                <a16:creationId xmlns:a16="http://schemas.microsoft.com/office/drawing/2014/main" id="{73917DFC-D92C-3498-0C45-F1C23E820BD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0791" y="3125756"/>
            <a:ext cx="3791871" cy="2175586"/>
          </a:xfrm>
          <a:prstGeom prst="rect">
            <a:avLst/>
          </a:prstGeom>
        </p:spPr>
      </p:pic>
      <p:pic>
        <p:nvPicPr>
          <p:cNvPr id="2" name="Picture 1" descr="A lightbulb containing a miniature city and windmill to represent the concept of ESD.&#10;&#10;Image: Roszie (edited), Pixabay licence">
            <a:extLst>
              <a:ext uri="{FF2B5EF4-FFF2-40B4-BE49-F238E27FC236}">
                <a16:creationId xmlns:a16="http://schemas.microsoft.com/office/drawing/2014/main" id="{559C3508-B5EC-CEF9-E1E4-C31089F9F5D6}"/>
              </a:ext>
            </a:extLst>
          </p:cNvPr>
          <p:cNvPicPr>
            <a:picLocks noChangeAspect="1"/>
          </p:cNvPicPr>
          <p:nvPr/>
        </p:nvPicPr>
        <p:blipFill>
          <a:blip r:embed="rId4"/>
          <a:srcRect l="11821" t="7313" r="11873" b="2093"/>
          <a:stretch/>
        </p:blipFill>
        <p:spPr>
          <a:xfrm>
            <a:off x="5105715" y="897143"/>
            <a:ext cx="2953940" cy="3507056"/>
          </a:xfrm>
          <a:prstGeom prst="rect">
            <a:avLst/>
          </a:prstGeom>
        </p:spPr>
      </p:pic>
    </p:spTree>
    <p:extLst>
      <p:ext uri="{BB962C8B-B14F-4D97-AF65-F5344CB8AC3E}">
        <p14:creationId xmlns:p14="http://schemas.microsoft.com/office/powerpoint/2010/main" val="3891520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84894-D257-3E70-FCF8-00E9D66852A8}"/>
              </a:ext>
            </a:extLst>
          </p:cNvPr>
          <p:cNvSpPr>
            <a:spLocks noGrp="1"/>
          </p:cNvSpPr>
          <p:nvPr>
            <p:ph type="title"/>
          </p:nvPr>
        </p:nvSpPr>
        <p:spPr>
          <a:xfrm>
            <a:off x="461034" y="278502"/>
            <a:ext cx="7500939" cy="421200"/>
          </a:xfrm>
        </p:spPr>
        <p:txBody>
          <a:bodyPr anchor="ctr">
            <a:noAutofit/>
          </a:bodyPr>
          <a:lstStyle/>
          <a:p>
            <a:pPr>
              <a:lnSpc>
                <a:spcPct val="90000"/>
              </a:lnSpc>
            </a:pPr>
            <a:r>
              <a:rPr lang="en-GB" sz="2400" dirty="0"/>
              <a:t>Group Work (a) = first 50mins of workshop, then…</a:t>
            </a:r>
            <a:endParaRPr lang="en-IE" sz="2400" dirty="0"/>
          </a:p>
        </p:txBody>
      </p:sp>
      <p:sp>
        <p:nvSpPr>
          <p:cNvPr id="3" name="Text Placeholder 2">
            <a:extLst>
              <a:ext uri="{FF2B5EF4-FFF2-40B4-BE49-F238E27FC236}">
                <a16:creationId xmlns:a16="http://schemas.microsoft.com/office/drawing/2014/main" id="{3BC7D816-2780-24F5-2738-0A4DEC34733B}"/>
              </a:ext>
            </a:extLst>
          </p:cNvPr>
          <p:cNvSpPr>
            <a:spLocks noGrp="1"/>
          </p:cNvSpPr>
          <p:nvPr>
            <p:ph type="body" idx="4294967295"/>
          </p:nvPr>
        </p:nvSpPr>
        <p:spPr>
          <a:xfrm>
            <a:off x="461034" y="988890"/>
            <a:ext cx="3559969" cy="3165720"/>
          </a:xfrm>
        </p:spPr>
        <p:txBody>
          <a:bodyPr anchor="t">
            <a:normAutofit/>
          </a:bodyPr>
          <a:lstStyle/>
          <a:p>
            <a:r>
              <a:rPr lang="en-US" b="0" kern="1200" dirty="0"/>
              <a:t>Activities in workshop proceed until … announcement…</a:t>
            </a:r>
          </a:p>
        </p:txBody>
      </p:sp>
      <p:pic>
        <p:nvPicPr>
          <p:cNvPr id="6" name="Graphic 5" descr="Group brainstorm outline">
            <a:extLst>
              <a:ext uri="{FF2B5EF4-FFF2-40B4-BE49-F238E27FC236}">
                <a16:creationId xmlns:a16="http://schemas.microsoft.com/office/drawing/2014/main" id="{1FF9F875-C1DD-553F-BF88-B38D7D22658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26144" y="881700"/>
            <a:ext cx="2855692" cy="2855692"/>
          </a:xfrm>
          <a:prstGeom prst="rect">
            <a:avLst/>
          </a:prstGeom>
        </p:spPr>
      </p:pic>
      <p:sp>
        <p:nvSpPr>
          <p:cNvPr id="7" name="Slide Number Placeholder 3">
            <a:extLst>
              <a:ext uri="{FF2B5EF4-FFF2-40B4-BE49-F238E27FC236}">
                <a16:creationId xmlns:a16="http://schemas.microsoft.com/office/drawing/2014/main" id="{FA4D909E-550E-63C3-03DC-C0D6D228F107}"/>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10</a:t>
            </a:fld>
            <a:endParaRPr lang="en-GB" sz="1000" dirty="0">
              <a:solidFill>
                <a:schemeClr val="bg1"/>
              </a:solidFill>
            </a:endParaRPr>
          </a:p>
        </p:txBody>
      </p:sp>
    </p:spTree>
    <p:extLst>
      <p:ext uri="{BB962C8B-B14F-4D97-AF65-F5344CB8AC3E}">
        <p14:creationId xmlns:p14="http://schemas.microsoft.com/office/powerpoint/2010/main" val="245992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8"/>
          <p:cNvSpPr txBox="1">
            <a:spLocks noGrp="1"/>
          </p:cNvSpPr>
          <p:nvPr>
            <p:ph type="title"/>
          </p:nvPr>
        </p:nvSpPr>
        <p:spPr>
          <a:xfrm>
            <a:off x="387900" y="311727"/>
            <a:ext cx="8368200" cy="832398"/>
          </a:xfrm>
          <a:prstGeom prst="rect">
            <a:avLst/>
          </a:prstGeom>
        </p:spPr>
        <p:txBody>
          <a:bodyPr spcFirstLastPara="1" vert="horz" wrap="square" lIns="91425" tIns="91425" rIns="91425" bIns="91425" rtlCol="0" anchor="b" anchorCtr="0">
            <a:noAutofit/>
          </a:bodyPr>
          <a:lstStyle/>
          <a:p>
            <a:r>
              <a:rPr lang="en-GB" sz="2400" dirty="0"/>
              <a:t>Group Work (b) – second ‘hour’ of workshop</a:t>
            </a:r>
            <a:br>
              <a:rPr lang="en-GB" sz="2400" dirty="0"/>
            </a:br>
            <a:r>
              <a:rPr lang="en-GB" sz="2400" dirty="0"/>
              <a:t>Announcement! (and Handout #3)</a:t>
            </a:r>
            <a:endParaRPr sz="2400" dirty="0"/>
          </a:p>
        </p:txBody>
      </p:sp>
      <p:sp>
        <p:nvSpPr>
          <p:cNvPr id="186" name="Google Shape;186;p38"/>
          <p:cNvSpPr txBox="1">
            <a:spLocks noGrp="1"/>
          </p:cNvSpPr>
          <p:nvPr>
            <p:ph type="body" idx="1"/>
          </p:nvPr>
        </p:nvSpPr>
        <p:spPr>
          <a:xfrm>
            <a:off x="387900" y="1069697"/>
            <a:ext cx="8368200" cy="3762076"/>
          </a:xfrm>
          <a:prstGeom prst="rect">
            <a:avLst/>
          </a:prstGeom>
        </p:spPr>
        <p:txBody>
          <a:bodyPr spcFirstLastPara="1" vert="horz" wrap="square" lIns="91425" tIns="91425" rIns="91425" bIns="91425" rtlCol="0" anchor="t" anchorCtr="0">
            <a:noAutofit/>
          </a:bodyPr>
          <a:lstStyle/>
          <a:p>
            <a:pPr marL="305555" marR="37385" indent="-226637">
              <a:spcBef>
                <a:spcPts val="600"/>
              </a:spcBef>
              <a:spcAft>
                <a:spcPts val="600"/>
              </a:spcAft>
              <a:buNone/>
            </a:pPr>
            <a:r>
              <a:rPr lang="en-GB" sz="1700" b="0" dirty="0"/>
              <a:t>United Nations is providing funding of $5 million to address issues related to cobalt mining in the Congo, and one of the ‘perspectives’ (Jane, Grace or the Minister) will control the funding.</a:t>
            </a:r>
            <a:endParaRPr sz="1700" b="0" dirty="0"/>
          </a:p>
          <a:p>
            <a:pPr marL="305555" marR="37385" indent="-226637">
              <a:spcBef>
                <a:spcPts val="600"/>
              </a:spcBef>
              <a:spcAft>
                <a:spcPts val="600"/>
              </a:spcAft>
              <a:buNone/>
            </a:pPr>
            <a:r>
              <a:rPr lang="en-GB" sz="1700" b="0" dirty="0"/>
              <a:t>Prepare a (maximum) 3 minute pitch using the template provided, 3 speakers @ 1min each, to the UN officer charged with making the decision. Any group member who does not ‘pitch’ should ask or answer a question from the facilitator (or from another group) – i.e. everyone engages.</a:t>
            </a:r>
          </a:p>
          <a:p>
            <a:pPr marL="305555" marR="37385" indent="-226637">
              <a:spcBef>
                <a:spcPts val="600"/>
              </a:spcBef>
              <a:spcAft>
                <a:spcPts val="600"/>
              </a:spcAft>
              <a:buNone/>
            </a:pPr>
            <a:r>
              <a:rPr lang="en-GB" sz="1700" b="0" dirty="0"/>
              <a:t>Handout #3 includes template for peer feedback to those presenting on behalf of the ‘other’ two perspectives. </a:t>
            </a:r>
            <a:r>
              <a:rPr lang="en-GB" sz="1700" u="sng" dirty="0"/>
              <a:t>Students are advised to review the feedback template provided for guidance on what is likely to constitute a ‘good’ pitch</a:t>
            </a:r>
            <a:r>
              <a:rPr lang="en-GB" sz="1700" b="0" dirty="0"/>
              <a:t>.</a:t>
            </a:r>
          </a:p>
          <a:p>
            <a:pPr marL="305555" marR="37385" indent="-226637">
              <a:spcBef>
                <a:spcPts val="600"/>
              </a:spcBef>
              <a:spcAft>
                <a:spcPts val="600"/>
              </a:spcAft>
              <a:buNone/>
            </a:pPr>
            <a:r>
              <a:rPr lang="en-IE" sz="1700" b="0" dirty="0">
                <a:effectLst/>
                <a:ea typeface="Calibri" panose="020F0502020204030204" pitchFamily="34" charset="0"/>
              </a:rPr>
              <a:t>Peer review – all members of review group collaborate to </a:t>
            </a:r>
            <a:r>
              <a:rPr lang="en-IE" sz="1700" b="0" u="sng" dirty="0">
                <a:effectLst/>
                <a:ea typeface="Calibri" panose="020F0502020204030204" pitchFamily="34" charset="0"/>
              </a:rPr>
              <a:t>prepare one question for each of the two presenting groups</a:t>
            </a:r>
            <a:endParaRPr lang="en-GB" sz="1700" b="0" dirty="0"/>
          </a:p>
        </p:txBody>
      </p:sp>
      <p:sp>
        <p:nvSpPr>
          <p:cNvPr id="2" name="Slide Number Placeholder 3">
            <a:extLst>
              <a:ext uri="{FF2B5EF4-FFF2-40B4-BE49-F238E27FC236}">
                <a16:creationId xmlns:a16="http://schemas.microsoft.com/office/drawing/2014/main" id="{D8D96BE5-1000-5CD0-5BC3-B6989B45B6EA}"/>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11</a:t>
            </a:fld>
            <a:endParaRPr lang="en-GB" sz="1000" dirty="0">
              <a:solidFill>
                <a:schemeClr val="bg1"/>
              </a:solidFill>
            </a:endParaRPr>
          </a:p>
        </p:txBody>
      </p:sp>
    </p:spTree>
    <p:extLst>
      <p:ext uri="{BB962C8B-B14F-4D97-AF65-F5344CB8AC3E}">
        <p14:creationId xmlns:p14="http://schemas.microsoft.com/office/powerpoint/2010/main" val="220088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2F7D7-8F28-2951-3E6B-D26F913967CF}"/>
              </a:ext>
            </a:extLst>
          </p:cNvPr>
          <p:cNvSpPr>
            <a:spLocks noGrp="1"/>
          </p:cNvSpPr>
          <p:nvPr>
            <p:ph type="title"/>
          </p:nvPr>
        </p:nvSpPr>
        <p:spPr>
          <a:xfrm>
            <a:off x="397749" y="268734"/>
            <a:ext cx="7858310" cy="1136024"/>
          </a:xfrm>
        </p:spPr>
        <p:txBody>
          <a:bodyPr>
            <a:normAutofit fontScale="90000"/>
          </a:bodyPr>
          <a:lstStyle/>
          <a:p>
            <a:pPr marL="114297">
              <a:lnSpc>
                <a:spcPct val="120000"/>
              </a:lnSpc>
              <a:spcAft>
                <a:spcPts val="600"/>
              </a:spcAft>
            </a:pPr>
            <a:r>
              <a:rPr lang="en-IE" sz="2800" dirty="0"/>
              <a:t>Slides (9) aligned with Theme’s Videos &amp; Workshop pack</a:t>
            </a:r>
            <a:br>
              <a:rPr lang="en-IE" sz="2800" dirty="0"/>
            </a:br>
            <a:r>
              <a:rPr lang="en-IE" sz="1800" dirty="0"/>
              <a:t>-</a:t>
            </a:r>
            <a:r>
              <a:rPr lang="en-GB" sz="1800" dirty="0"/>
              <a:t>aligned with Videos by Dr Clare Kelly, 2024 and/or Theme Workshop pack, available at: </a:t>
            </a:r>
            <a:br>
              <a:rPr lang="en-GB" sz="2000" dirty="0"/>
            </a:br>
            <a:r>
              <a:rPr lang="en-GB" sz="1300" dirty="0">
                <a:solidFill>
                  <a:schemeClr val="tx2"/>
                </a:solidFill>
                <a:hlinkClick r:id="rId3">
                  <a:extLst>
                    <a:ext uri="{A12FA001-AC4F-418D-AE19-62706E023703}">
                      <ahyp:hlinkClr xmlns:ahyp="http://schemas.microsoft.com/office/drawing/2018/hyperlinkcolor" val="tx"/>
                    </a:ext>
                  </a:extLst>
                </a:hlinkClick>
              </a:rPr>
              <a:t>www.tcd.ie/academicpractice/resources/education-for-sustainable-development/teaching-materials-for-esd</a:t>
            </a:r>
            <a:r>
              <a:rPr lang="en-GB" sz="1300" dirty="0">
                <a:solidFill>
                  <a:srgbClr val="000000"/>
                </a:solidFill>
                <a:hlinkClick r:id="rId3">
                  <a:extLst>
                    <a:ext uri="{A12FA001-AC4F-418D-AE19-62706E023703}">
                      <ahyp:hlinkClr xmlns:ahyp="http://schemas.microsoft.com/office/drawing/2018/hyperlinkcolor" val="tx"/>
                    </a:ext>
                  </a:extLst>
                </a:hlinkClick>
              </a:rPr>
              <a:t>/</a:t>
            </a:r>
            <a:r>
              <a:rPr lang="en-GB" sz="1300" dirty="0"/>
              <a:t> </a:t>
            </a:r>
            <a:endParaRPr lang="en-IE" sz="1300" dirty="0"/>
          </a:p>
        </p:txBody>
      </p:sp>
      <p:sp>
        <p:nvSpPr>
          <p:cNvPr id="3" name="Text Placeholder 2">
            <a:extLst>
              <a:ext uri="{FF2B5EF4-FFF2-40B4-BE49-F238E27FC236}">
                <a16:creationId xmlns:a16="http://schemas.microsoft.com/office/drawing/2014/main" id="{D4814A7F-89D1-00E5-3A39-DB8C7B019543}"/>
              </a:ext>
            </a:extLst>
          </p:cNvPr>
          <p:cNvSpPr>
            <a:spLocks noGrp="1"/>
          </p:cNvSpPr>
          <p:nvPr>
            <p:ph type="body" idx="1"/>
          </p:nvPr>
        </p:nvSpPr>
        <p:spPr>
          <a:xfrm>
            <a:off x="493529" y="1508678"/>
            <a:ext cx="7858309" cy="3078900"/>
          </a:xfrm>
        </p:spPr>
        <p:txBody>
          <a:bodyPr>
            <a:noAutofit/>
          </a:bodyPr>
          <a:lstStyle/>
          <a:p>
            <a:pPr marL="342900" indent="-342900">
              <a:spcAft>
                <a:spcPts val="600"/>
              </a:spcAft>
            </a:pPr>
            <a:r>
              <a:rPr lang="en-IE" b="0" dirty="0"/>
              <a:t>Guidance notes </a:t>
            </a:r>
            <a:r>
              <a:rPr lang="en-GB" b="0" dirty="0"/>
              <a:t>for learners </a:t>
            </a:r>
          </a:p>
          <a:p>
            <a:pPr marL="342900" indent="-342900">
              <a:spcAft>
                <a:spcPts val="600"/>
              </a:spcAft>
            </a:pPr>
            <a:r>
              <a:rPr lang="en-GB" b="0" dirty="0"/>
              <a:t>The Democratic Republic of the Congo (DRC)</a:t>
            </a:r>
          </a:p>
          <a:p>
            <a:pPr marL="342900" indent="-342900">
              <a:spcAft>
                <a:spcPts val="600"/>
              </a:spcAft>
            </a:pPr>
            <a:r>
              <a:rPr lang="en-IE" b="0" dirty="0"/>
              <a:t>Cases/scenarios for the three ‘perspectives’ used in ‘prework’:</a:t>
            </a:r>
          </a:p>
          <a:p>
            <a:pPr marL="778926" lvl="3" indent="-285750">
              <a:spcAft>
                <a:spcPts val="600"/>
              </a:spcAft>
            </a:pPr>
            <a:r>
              <a:rPr lang="en-IE" sz="1800" dirty="0"/>
              <a:t>Community (Jane)</a:t>
            </a:r>
          </a:p>
          <a:p>
            <a:pPr marL="778926" lvl="3" indent="-285750">
              <a:spcAft>
                <a:spcPts val="600"/>
              </a:spcAft>
            </a:pPr>
            <a:r>
              <a:rPr lang="en-IE" sz="1800" dirty="0"/>
              <a:t>Corporate/business (Grace)</a:t>
            </a:r>
          </a:p>
          <a:p>
            <a:pPr marL="778926" lvl="3" indent="-285750">
              <a:spcAft>
                <a:spcPts val="600"/>
              </a:spcAft>
            </a:pPr>
            <a:r>
              <a:rPr lang="en-IE" sz="1800" dirty="0"/>
              <a:t>Government/policy (Minister of Mines)</a:t>
            </a:r>
          </a:p>
          <a:p>
            <a:pPr marL="342900" indent="-342900">
              <a:spcAft>
                <a:spcPts val="600"/>
              </a:spcAft>
            </a:pPr>
            <a:r>
              <a:rPr lang="en-IE" b="0" dirty="0"/>
              <a:t>Facilitator checklist (Assessment process)</a:t>
            </a:r>
          </a:p>
          <a:p>
            <a:pPr marL="342900" indent="-342900">
              <a:spcAft>
                <a:spcPts val="600"/>
              </a:spcAft>
            </a:pPr>
            <a:r>
              <a:rPr lang="en-IE" b="0" dirty="0"/>
              <a:t>The Final section = wrap-up and prompts for reflection (3 slides)</a:t>
            </a:r>
            <a:r>
              <a:rPr lang="en-IE" dirty="0"/>
              <a:t> </a:t>
            </a:r>
          </a:p>
        </p:txBody>
      </p:sp>
      <p:sp>
        <p:nvSpPr>
          <p:cNvPr id="4" name="Slide Number Placeholder 3">
            <a:extLst>
              <a:ext uri="{FF2B5EF4-FFF2-40B4-BE49-F238E27FC236}">
                <a16:creationId xmlns:a16="http://schemas.microsoft.com/office/drawing/2014/main" id="{1D15049A-D980-7336-92F2-001E8645A93B}"/>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12</a:t>
            </a:fld>
            <a:endParaRPr lang="en-GB" sz="1000" dirty="0">
              <a:solidFill>
                <a:schemeClr val="bg1"/>
              </a:solidFill>
            </a:endParaRPr>
          </a:p>
        </p:txBody>
      </p:sp>
    </p:spTree>
    <p:extLst>
      <p:ext uri="{BB962C8B-B14F-4D97-AF65-F5344CB8AC3E}">
        <p14:creationId xmlns:p14="http://schemas.microsoft.com/office/powerpoint/2010/main" val="3527039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0D0929-F7C6-308F-DBC3-527FFEDF367D}"/>
              </a:ext>
            </a:extLst>
          </p:cNvPr>
          <p:cNvSpPr>
            <a:spLocks noGrp="1"/>
          </p:cNvSpPr>
          <p:nvPr>
            <p:ph type="title"/>
          </p:nvPr>
        </p:nvSpPr>
        <p:spPr>
          <a:xfrm>
            <a:off x="387900" y="-686100"/>
            <a:ext cx="8368200" cy="686100"/>
          </a:xfrm>
        </p:spPr>
        <p:txBody>
          <a:bodyPr spcFirstLastPara="1" vert="horz" wrap="square" lIns="91425" tIns="91425" rIns="91425" bIns="91425" rtlCol="0" anchor="b" anchorCtr="0">
            <a:normAutofit fontScale="90000"/>
          </a:bodyPr>
          <a:lstStyle/>
          <a:p>
            <a:r>
              <a:rPr lang="en-IE" dirty="0"/>
              <a:t>Guidance for Learners – Term/ESD Concept</a:t>
            </a:r>
          </a:p>
        </p:txBody>
      </p:sp>
      <p:graphicFrame>
        <p:nvGraphicFramePr>
          <p:cNvPr id="5" name="Table 4">
            <a:extLst>
              <a:ext uri="{FF2B5EF4-FFF2-40B4-BE49-F238E27FC236}">
                <a16:creationId xmlns:a16="http://schemas.microsoft.com/office/drawing/2014/main" id="{50B50CE3-BB34-154C-AF10-E7A1126CA72C}"/>
              </a:ext>
            </a:extLst>
          </p:cNvPr>
          <p:cNvGraphicFramePr>
            <a:graphicFrameLocks noGrp="1"/>
          </p:cNvGraphicFramePr>
          <p:nvPr>
            <p:extLst>
              <p:ext uri="{D42A27DB-BD31-4B8C-83A1-F6EECF244321}">
                <p14:modId xmlns:p14="http://schemas.microsoft.com/office/powerpoint/2010/main" val="2901373450"/>
              </p:ext>
            </p:extLst>
          </p:nvPr>
        </p:nvGraphicFramePr>
        <p:xfrm>
          <a:off x="181955" y="185045"/>
          <a:ext cx="8780089" cy="4594210"/>
        </p:xfrm>
        <a:graphic>
          <a:graphicData uri="http://schemas.openxmlformats.org/drawingml/2006/table">
            <a:tbl>
              <a:tblPr firstRow="1" firstCol="1" bandRow="1">
                <a:tableStyleId>{5C22544A-7EE6-4342-B048-85BDC9FD1C3A}</a:tableStyleId>
              </a:tblPr>
              <a:tblGrid>
                <a:gridCol w="1779839">
                  <a:extLst>
                    <a:ext uri="{9D8B030D-6E8A-4147-A177-3AD203B41FA5}">
                      <a16:colId xmlns:a16="http://schemas.microsoft.com/office/drawing/2014/main" val="1327819879"/>
                    </a:ext>
                  </a:extLst>
                </a:gridCol>
                <a:gridCol w="7000250">
                  <a:extLst>
                    <a:ext uri="{9D8B030D-6E8A-4147-A177-3AD203B41FA5}">
                      <a16:colId xmlns:a16="http://schemas.microsoft.com/office/drawing/2014/main" val="383100628"/>
                    </a:ext>
                  </a:extLst>
                </a:gridCol>
              </a:tblGrid>
              <a:tr h="612410">
                <a:tc>
                  <a:txBody>
                    <a:bodyPr/>
                    <a:lstStyle/>
                    <a:p>
                      <a:pPr>
                        <a:lnSpc>
                          <a:spcPct val="115000"/>
                        </a:lnSpc>
                        <a:spcAft>
                          <a:spcPts val="1000"/>
                        </a:spcAft>
                      </a:pPr>
                      <a:r>
                        <a:rPr lang="en-IE" sz="1800" dirty="0">
                          <a:effectLst/>
                        </a:rPr>
                        <a:t>Term/ ESD concept</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8485" marR="38485" marT="0" marB="0">
                    <a:solidFill>
                      <a:srgbClr val="005EAE"/>
                    </a:solidFill>
                  </a:tcPr>
                </a:tc>
                <a:tc>
                  <a:txBody>
                    <a:bodyPr/>
                    <a:lstStyle/>
                    <a:p>
                      <a:pPr>
                        <a:lnSpc>
                          <a:spcPct val="115000"/>
                        </a:lnSpc>
                        <a:spcAft>
                          <a:spcPts val="1000"/>
                        </a:spcAft>
                      </a:pPr>
                      <a:r>
                        <a:rPr lang="en-GB" sz="1800" dirty="0">
                          <a:effectLst/>
                        </a:rPr>
                        <a:t>Guidance for learners [For further detail see Videos Dr Clare Kelly, 2024]</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8485" marR="38485" marT="0" marB="0">
                    <a:solidFill>
                      <a:srgbClr val="005EAE"/>
                    </a:solidFill>
                  </a:tcPr>
                </a:tc>
                <a:extLst>
                  <a:ext uri="{0D108BD9-81ED-4DB2-BD59-A6C34878D82A}">
                    <a16:rowId xmlns:a16="http://schemas.microsoft.com/office/drawing/2014/main" val="3086817249"/>
                  </a:ext>
                </a:extLst>
              </a:tr>
              <a:tr h="864420">
                <a:tc>
                  <a:txBody>
                    <a:bodyPr/>
                    <a:lstStyle/>
                    <a:p>
                      <a:pPr>
                        <a:lnSpc>
                          <a:spcPct val="115000"/>
                        </a:lnSpc>
                        <a:spcAft>
                          <a:spcPts val="1000"/>
                        </a:spcAft>
                        <a:buNone/>
                      </a:pPr>
                      <a:r>
                        <a:rPr lang="en-GB" sz="1100" b="1" dirty="0">
                          <a:effectLst/>
                          <a:latin typeface="Calibri" panose="020F0502020204030204" pitchFamily="34" charset="0"/>
                          <a:ea typeface="Corbel" panose="020B0503020204020204" pitchFamily="34" charset="0"/>
                          <a:cs typeface="Times New Roman" panose="02020603050405020304" pitchFamily="18" charset="0"/>
                        </a:rPr>
                        <a:t>Gender equality</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pPr>
                      <a:r>
                        <a:rPr lang="en-IE" sz="1000" dirty="0">
                          <a:effectLst/>
                          <a:latin typeface="Calibri" panose="020F0502020204030204" pitchFamily="34" charset="0"/>
                          <a:ea typeface="Corbel" panose="020B0503020204020204" pitchFamily="34" charset="0"/>
                          <a:cs typeface="Times New Roman" panose="02020603050405020304" pitchFamily="18" charset="0"/>
                        </a:rPr>
                        <a:t>Video 1 [2:18] </a:t>
                      </a:r>
                      <a:r>
                        <a:rPr lang="en-IE" sz="800" i="1" dirty="0">
                          <a:effectLst/>
                          <a:latin typeface="Calibri" panose="020F0502020204030204" pitchFamily="34" charset="0"/>
                          <a:ea typeface="Corbel" panose="020B0503020204020204" pitchFamily="34" charset="0"/>
                          <a:cs typeface="Times New Roman" panose="02020603050405020304" pitchFamily="18" charset="0"/>
                        </a:rPr>
                        <a:t>Worldviews: How do you see the World? Why does it matter?</a:t>
                      </a:r>
                      <a:r>
                        <a:rPr lang="en-IE" sz="1000" dirty="0">
                          <a:effectLst/>
                          <a:latin typeface="Calibri" panose="020F0502020204030204" pitchFamily="34" charset="0"/>
                          <a:ea typeface="Corbel" panose="020B0503020204020204" pitchFamily="34" charset="0"/>
                          <a:cs typeface="Times New Roman" panose="02020603050405020304" pitchFamily="18" charset="0"/>
                        </a:rPr>
                        <a:t> </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pPr>
                      <a:r>
                        <a:rPr lang="en-IE" sz="800" b="1" dirty="0">
                          <a:effectLst/>
                          <a:latin typeface="Calibri" panose="020F0502020204030204" pitchFamily="34" charset="0"/>
                          <a:ea typeface="Corbel" panose="020B0503020204020204" pitchFamily="34" charset="0"/>
                          <a:cs typeface="Times New Roman" panose="02020603050405020304" pitchFamily="18" charset="0"/>
                        </a:rPr>
                        <a:t>Doughnut economics action Lab</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pPr>
                      <a:r>
                        <a:rPr lang="en-GB" sz="1100">
                          <a:effectLst/>
                          <a:latin typeface="Calibri" panose="020F0502020204030204" pitchFamily="34" charset="0"/>
                          <a:ea typeface="Corbel" panose="020B0503020204020204" pitchFamily="34" charset="0"/>
                          <a:cs typeface="Times New Roman" panose="02020603050405020304" pitchFamily="18" charset="0"/>
                        </a:rPr>
                        <a:t>The concept of gender equality aims to empower all women and girls by ensuring that women have equal access to education, healthcare, decent work, and representation in political and economic decision-making processes.  Women and girls continue to face discrimination and violence.</a:t>
                      </a:r>
                      <a:endParaRPr lang="en-GB" sz="110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tabLst>
                          <a:tab pos="457200" algn="l"/>
                        </a:tabLst>
                      </a:pPr>
                      <a:r>
                        <a:rPr lang="en-GB" sz="1100">
                          <a:effectLst/>
                          <a:latin typeface="Calibri" panose="020F0502020204030204" pitchFamily="34" charset="0"/>
                          <a:ea typeface="Corbel" panose="020B0503020204020204" pitchFamily="34" charset="0"/>
                          <a:cs typeface="Times New Roman" panose="02020603050405020304" pitchFamily="18" charset="0"/>
                        </a:rPr>
                        <a:t>In the context of this workshop, gender inequality refers to the disparities, biases and discrimination that individuals may face based on their gender within the scenario and included in broader sustainability discussions. </a:t>
                      </a:r>
                      <a:endParaRPr lang="en-GB" sz="110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4616637"/>
                  </a:ext>
                </a:extLst>
              </a:tr>
              <a:tr h="656256">
                <a:tc>
                  <a:txBody>
                    <a:bodyPr/>
                    <a:lstStyle/>
                    <a:p>
                      <a:pPr>
                        <a:lnSpc>
                          <a:spcPct val="100000"/>
                        </a:lnSpc>
                        <a:spcAft>
                          <a:spcPts val="300"/>
                        </a:spcAft>
                        <a:buNone/>
                      </a:pPr>
                      <a:r>
                        <a:rPr lang="en-GB" sz="1100" b="1" dirty="0">
                          <a:effectLst/>
                          <a:latin typeface="Calibri" panose="020F0502020204030204" pitchFamily="34" charset="0"/>
                          <a:ea typeface="Corbel" panose="020B0503020204020204" pitchFamily="34" charset="0"/>
                          <a:cs typeface="Times New Roman" panose="02020603050405020304" pitchFamily="18" charset="0"/>
                        </a:rPr>
                        <a:t>Social equity</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300"/>
                        </a:spcAft>
                        <a:buNone/>
                      </a:pPr>
                      <a:r>
                        <a:rPr lang="en-IE" sz="1000" dirty="0">
                          <a:effectLst/>
                          <a:latin typeface="Calibri" panose="020F0502020204030204" pitchFamily="34" charset="0"/>
                          <a:ea typeface="Corbel" panose="020B0503020204020204" pitchFamily="34" charset="0"/>
                          <a:cs typeface="Times New Roman" panose="02020603050405020304" pitchFamily="18" charset="0"/>
                        </a:rPr>
                        <a:t>Video 1 [3:54] </a:t>
                      </a:r>
                      <a:r>
                        <a:rPr lang="en-IE" sz="800" i="1" dirty="0">
                          <a:effectLst/>
                          <a:latin typeface="Calibri" panose="020F0502020204030204" pitchFamily="34" charset="0"/>
                          <a:ea typeface="Corbel" panose="020B0503020204020204" pitchFamily="34" charset="0"/>
                          <a:cs typeface="Times New Roman" panose="02020603050405020304" pitchFamily="18" charset="0"/>
                        </a:rPr>
                        <a:t>Worldviews: How do you see the World? Why does it matter?</a:t>
                      </a:r>
                      <a:r>
                        <a:rPr lang="en-IE" sz="1000" dirty="0">
                          <a:effectLst/>
                          <a:latin typeface="Calibri" panose="020F0502020204030204" pitchFamily="34" charset="0"/>
                          <a:ea typeface="Corbel" panose="020B0503020204020204" pitchFamily="34" charset="0"/>
                          <a:cs typeface="Times New Roman" panose="02020603050405020304" pitchFamily="18" charset="0"/>
                        </a:rPr>
                        <a:t> </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pPr>
                      <a:r>
                        <a:rPr lang="en-IE" sz="800" b="1" dirty="0">
                          <a:effectLst/>
                          <a:latin typeface="Calibri" panose="020F0502020204030204" pitchFamily="34" charset="0"/>
                          <a:ea typeface="Corbel" panose="020B0503020204020204" pitchFamily="34" charset="0"/>
                          <a:cs typeface="Times New Roman" panose="02020603050405020304" pitchFamily="18" charset="0"/>
                        </a:rPr>
                        <a:t>Doughnut economics action Lab.</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tabLst>
                          <a:tab pos="457200" algn="l"/>
                        </a:tabLst>
                      </a:pPr>
                      <a:r>
                        <a:rPr lang="en-IE" sz="1100">
                          <a:effectLst/>
                          <a:latin typeface="Calibri" panose="020F0502020204030204" pitchFamily="34" charset="0"/>
                          <a:ea typeface="Corbel" panose="020B0503020204020204" pitchFamily="34" charset="0"/>
                          <a:cs typeface="Times New Roman" panose="02020603050405020304" pitchFamily="18" charset="0"/>
                        </a:rPr>
                        <a:t>The concept of social equity aims to ensure equality of opportunity and of income in the expectation that people living in more equal societies tend to be healthier, safer and more trusting compared to those in less equal societies.  Wide and growing inequalities in many countries are frequently exacerbated by inequalities of race and ethnicity, sexual orientation, religion, age, language, disability and location.</a:t>
                      </a:r>
                      <a:endParaRPr lang="en-GB" sz="110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0242521"/>
                  </a:ext>
                </a:extLst>
              </a:tr>
              <a:tr h="742950">
                <a:tc>
                  <a:txBody>
                    <a:bodyPr/>
                    <a:lstStyle/>
                    <a:p>
                      <a:pPr>
                        <a:lnSpc>
                          <a:spcPct val="115000"/>
                        </a:lnSpc>
                        <a:spcAft>
                          <a:spcPts val="1000"/>
                        </a:spcAft>
                        <a:buNone/>
                      </a:pPr>
                      <a:r>
                        <a:rPr lang="en-GB" sz="1100" b="1" dirty="0">
                          <a:effectLst/>
                          <a:latin typeface="Calibri" panose="020F0502020204030204" pitchFamily="34" charset="0"/>
                          <a:ea typeface="Corbel" panose="020B0503020204020204" pitchFamily="34" charset="0"/>
                          <a:cs typeface="Times New Roman" panose="02020603050405020304" pitchFamily="18" charset="0"/>
                        </a:rPr>
                        <a:t>Beliefs/ attitudes </a:t>
                      </a:r>
                      <a:r>
                        <a:rPr lang="en-IE" sz="1000" dirty="0">
                          <a:effectLst/>
                          <a:latin typeface="Calibri" panose="020F0502020204030204" pitchFamily="34" charset="0"/>
                          <a:ea typeface="Corbel" panose="020B0503020204020204" pitchFamily="34" charset="0"/>
                          <a:cs typeface="Times New Roman" panose="02020603050405020304" pitchFamily="18" charset="0"/>
                        </a:rPr>
                        <a:t>Video 2 [4:15]</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pPr>
                      <a:r>
                        <a:rPr lang="en-IE" sz="800" i="1" dirty="0">
                          <a:effectLst/>
                          <a:latin typeface="Calibri" panose="020F0502020204030204" pitchFamily="34" charset="0"/>
                          <a:ea typeface="Corbel" panose="020B0503020204020204" pitchFamily="34" charset="0"/>
                          <a:cs typeface="Times New Roman" panose="02020603050405020304" pitchFamily="18" charset="0"/>
                        </a:rPr>
                        <a:t>Beliefs, attitudes &amp; values: Exploring their Impact.</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tabLst>
                          <a:tab pos="457200" algn="l"/>
                        </a:tabLst>
                      </a:pPr>
                      <a:r>
                        <a:rPr lang="en-IE" sz="1100">
                          <a:effectLst/>
                          <a:latin typeface="Calibri" panose="020F0502020204030204" pitchFamily="34" charset="0"/>
                          <a:ea typeface="Corbel" panose="020B0503020204020204" pitchFamily="34" charset="0"/>
                          <a:cs typeface="Times New Roman" panose="02020603050405020304" pitchFamily="18" charset="0"/>
                        </a:rPr>
                        <a:t>A belief is a mental trust, faith, confidence, or acceptance that something is true whereas an attitude is evaluative – e.g. do I like or dislike something? Beliefs and attitudes influence our perceptions and behaviours. They bias us toward having a particular response to people, groups, ideas, and objects.</a:t>
                      </a:r>
                      <a:endParaRPr lang="en-GB" sz="110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7330148"/>
                  </a:ext>
                </a:extLst>
              </a:tr>
              <a:tr h="566930">
                <a:tc>
                  <a:txBody>
                    <a:bodyPr/>
                    <a:lstStyle/>
                    <a:p>
                      <a:pPr>
                        <a:lnSpc>
                          <a:spcPct val="100000"/>
                        </a:lnSpc>
                        <a:spcAft>
                          <a:spcPts val="300"/>
                        </a:spcAft>
                        <a:buNone/>
                      </a:pPr>
                      <a:r>
                        <a:rPr lang="en-GB" sz="1100" b="1" dirty="0">
                          <a:effectLst/>
                          <a:latin typeface="Calibri" panose="020F0502020204030204" pitchFamily="34" charset="0"/>
                          <a:ea typeface="Corbel" panose="020B0503020204020204" pitchFamily="34" charset="0"/>
                          <a:cs typeface="Times New Roman" panose="02020603050405020304" pitchFamily="18" charset="0"/>
                        </a:rPr>
                        <a:t>Biases &amp; Values</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300"/>
                        </a:spcAft>
                        <a:buNone/>
                      </a:pPr>
                      <a:r>
                        <a:rPr lang="en-IE" sz="1000" dirty="0">
                          <a:effectLst/>
                          <a:latin typeface="Calibri" panose="020F0502020204030204" pitchFamily="34" charset="0"/>
                          <a:ea typeface="Corbel" panose="020B0503020204020204" pitchFamily="34" charset="0"/>
                          <a:cs typeface="Times New Roman" panose="02020603050405020304" pitchFamily="18" charset="0"/>
                        </a:rPr>
                        <a:t>Video 2 [5:15]</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300"/>
                        </a:spcAft>
                        <a:buNone/>
                      </a:pPr>
                      <a:r>
                        <a:rPr lang="en-IE" sz="800" i="1" dirty="0">
                          <a:effectLst/>
                          <a:latin typeface="Calibri" panose="020F0502020204030204" pitchFamily="34" charset="0"/>
                          <a:ea typeface="Corbel" panose="020B0503020204020204" pitchFamily="34" charset="0"/>
                          <a:cs typeface="Times New Roman" panose="02020603050405020304" pitchFamily="18" charset="0"/>
                        </a:rPr>
                        <a:t>Beliefs, attitudes &amp; values: Exploring their Impact</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tabLst>
                          <a:tab pos="457200" algn="l"/>
                        </a:tabLst>
                      </a:pPr>
                      <a:r>
                        <a:rPr lang="en-GB" sz="1100" dirty="0">
                          <a:effectLst/>
                          <a:latin typeface="Calibri" panose="020F0502020204030204" pitchFamily="34" charset="0"/>
                          <a:ea typeface="Corbel" panose="020B0503020204020204" pitchFamily="34" charset="0"/>
                          <a:cs typeface="Times New Roman" panose="02020603050405020304" pitchFamily="18" charset="0"/>
                        </a:rPr>
                        <a:t>Biases are preconceived notions toward or against something or someone. </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15000"/>
                        </a:lnSpc>
                        <a:spcAft>
                          <a:spcPts val="1000"/>
                        </a:spcAft>
                        <a:buNone/>
                        <a:tabLst>
                          <a:tab pos="457200" algn="l"/>
                        </a:tabLst>
                      </a:pPr>
                      <a:r>
                        <a:rPr lang="en-GB" sz="1100" dirty="0">
                          <a:effectLst/>
                          <a:latin typeface="Calibri" panose="020F0502020204030204" pitchFamily="34" charset="0"/>
                          <a:ea typeface="Corbel" panose="020B0503020204020204" pitchFamily="34" charset="0"/>
                          <a:cs typeface="Times New Roman" panose="02020603050405020304" pitchFamily="18" charset="0"/>
                        </a:rPr>
                        <a:t>Values are the principles/standards that guide and inform our thoughts, attitudes and actions.</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8905907"/>
                  </a:ext>
                </a:extLst>
              </a:tr>
              <a:tr h="692245">
                <a:tc>
                  <a:txBody>
                    <a:bodyPr/>
                    <a:lstStyle/>
                    <a:p>
                      <a:pPr>
                        <a:lnSpc>
                          <a:spcPct val="100000"/>
                        </a:lnSpc>
                        <a:spcAft>
                          <a:spcPts val="300"/>
                        </a:spcAft>
                        <a:buNone/>
                      </a:pPr>
                      <a:r>
                        <a:rPr lang="en-GB" sz="1100" b="1" i="1" dirty="0">
                          <a:effectLst/>
                          <a:latin typeface="Calibri" panose="020F0502020204030204" pitchFamily="34" charset="0"/>
                          <a:ea typeface="Corbel" panose="020B0503020204020204" pitchFamily="34" charset="0"/>
                          <a:cs typeface="Times New Roman" panose="02020603050405020304" pitchFamily="18" charset="0"/>
                        </a:rPr>
                        <a:t>Colonialism</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300"/>
                        </a:spcAft>
                        <a:buNone/>
                      </a:pPr>
                      <a:r>
                        <a:rPr lang="en-IE" sz="1000" dirty="0">
                          <a:effectLst/>
                          <a:latin typeface="Calibri" panose="020F0502020204030204" pitchFamily="34" charset="0"/>
                          <a:ea typeface="Corbel" panose="020B0503020204020204" pitchFamily="34" charset="0"/>
                          <a:cs typeface="Times New Roman" panose="02020603050405020304" pitchFamily="18" charset="0"/>
                        </a:rPr>
                        <a:t>Video 3 [10:15] </a:t>
                      </a:r>
                      <a:r>
                        <a:rPr lang="en-IE" sz="800" i="1" dirty="0">
                          <a:effectLst/>
                          <a:latin typeface="Calibri" panose="020F0502020204030204" pitchFamily="34" charset="0"/>
                          <a:ea typeface="Corbel" panose="020B0503020204020204" pitchFamily="34" charset="0"/>
                          <a:cs typeface="Times New Roman" panose="02020603050405020304" pitchFamily="18" charset="0"/>
                        </a:rPr>
                        <a:t>Colonialism and capitalism impacts on Climate Justice: History of the DRC in focus.</a:t>
                      </a:r>
                      <a:r>
                        <a:rPr lang="en-IE" sz="1000" dirty="0">
                          <a:effectLst/>
                          <a:latin typeface="Calibri" panose="020F0502020204030204" pitchFamily="34" charset="0"/>
                          <a:ea typeface="Corbel" panose="020B0503020204020204" pitchFamily="34" charset="0"/>
                          <a:cs typeface="Times New Roman" panose="02020603050405020304" pitchFamily="18" charset="0"/>
                        </a:rPr>
                        <a:t> </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pPr>
                      <a:r>
                        <a:rPr lang="en-GB" sz="1100" dirty="0">
                          <a:effectLst/>
                          <a:latin typeface="Calibri" panose="020F0502020204030204" pitchFamily="34" charset="0"/>
                          <a:ea typeface="Corbel" panose="020B0503020204020204" pitchFamily="34" charset="0"/>
                          <a:cs typeface="Times New Roman" panose="02020603050405020304" pitchFamily="18" charset="0"/>
                        </a:rPr>
                        <a:t>Colonialism is the practice of extending and maintaining political, social, economic, and cultural domination over a territory and its people, by another people, in pursuit of interests defined in an often distant metropole, who also claim superiority. (Source: Wikipedia).</a:t>
                      </a:r>
                      <a:endParaRPr lang="en-GB" sz="11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5902058"/>
                  </a:ext>
                </a:extLst>
              </a:tr>
            </a:tbl>
          </a:graphicData>
        </a:graphic>
      </p:graphicFrame>
      <p:sp>
        <p:nvSpPr>
          <p:cNvPr id="2" name="Slide Number Placeholder 3">
            <a:extLst>
              <a:ext uri="{FF2B5EF4-FFF2-40B4-BE49-F238E27FC236}">
                <a16:creationId xmlns:a16="http://schemas.microsoft.com/office/drawing/2014/main" id="{AA25B3BF-60DE-6396-2FE0-7492C77B13F0}"/>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13</a:t>
            </a:fld>
            <a:endParaRPr lang="en-GB" sz="1000" dirty="0">
              <a:solidFill>
                <a:schemeClr val="bg1"/>
              </a:solidFill>
            </a:endParaRPr>
          </a:p>
        </p:txBody>
      </p:sp>
    </p:spTree>
    <p:extLst>
      <p:ext uri="{BB962C8B-B14F-4D97-AF65-F5344CB8AC3E}">
        <p14:creationId xmlns:p14="http://schemas.microsoft.com/office/powerpoint/2010/main" val="3211777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B078A7-D8FA-9AA8-85F6-40E988DFD7AF}"/>
              </a:ext>
            </a:extLst>
          </p:cNvPr>
          <p:cNvSpPr>
            <a:spLocks noGrp="1"/>
          </p:cNvSpPr>
          <p:nvPr>
            <p:ph type="title"/>
          </p:nvPr>
        </p:nvSpPr>
        <p:spPr>
          <a:xfrm>
            <a:off x="387900" y="-686100"/>
            <a:ext cx="8368200" cy="686100"/>
          </a:xfrm>
        </p:spPr>
        <p:txBody>
          <a:bodyPr spcFirstLastPara="1" vert="horz" wrap="square" lIns="91425" tIns="91425" rIns="91425" bIns="91425" rtlCol="0" anchor="b" anchorCtr="0">
            <a:normAutofit fontScale="90000"/>
          </a:bodyPr>
          <a:lstStyle/>
          <a:p>
            <a:r>
              <a:rPr lang="en-IE" dirty="0"/>
              <a:t>The Democratic Republic of the Congo (DRC)</a:t>
            </a:r>
          </a:p>
        </p:txBody>
      </p:sp>
      <p:graphicFrame>
        <p:nvGraphicFramePr>
          <p:cNvPr id="4" name="Table 3">
            <a:extLst>
              <a:ext uri="{FF2B5EF4-FFF2-40B4-BE49-F238E27FC236}">
                <a16:creationId xmlns:a16="http://schemas.microsoft.com/office/drawing/2014/main" id="{2A84E260-EC10-9379-FED7-BB16A40BE4C4}"/>
              </a:ext>
            </a:extLst>
          </p:cNvPr>
          <p:cNvGraphicFramePr>
            <a:graphicFrameLocks noGrp="1"/>
          </p:cNvGraphicFramePr>
          <p:nvPr>
            <p:extLst>
              <p:ext uri="{D42A27DB-BD31-4B8C-83A1-F6EECF244321}">
                <p14:modId xmlns:p14="http://schemas.microsoft.com/office/powerpoint/2010/main" val="3046044229"/>
              </p:ext>
            </p:extLst>
          </p:nvPr>
        </p:nvGraphicFramePr>
        <p:xfrm>
          <a:off x="279155" y="378399"/>
          <a:ext cx="8585689" cy="4190325"/>
        </p:xfrm>
        <a:graphic>
          <a:graphicData uri="http://schemas.openxmlformats.org/drawingml/2006/table">
            <a:tbl>
              <a:tblPr firstRow="1" firstCol="1" bandRow="1">
                <a:tableStyleId>{5C22544A-7EE6-4342-B048-85BDC9FD1C3A}</a:tableStyleId>
              </a:tblPr>
              <a:tblGrid>
                <a:gridCol w="1860638">
                  <a:extLst>
                    <a:ext uri="{9D8B030D-6E8A-4147-A177-3AD203B41FA5}">
                      <a16:colId xmlns:a16="http://schemas.microsoft.com/office/drawing/2014/main" val="3803297776"/>
                    </a:ext>
                  </a:extLst>
                </a:gridCol>
                <a:gridCol w="6725051">
                  <a:extLst>
                    <a:ext uri="{9D8B030D-6E8A-4147-A177-3AD203B41FA5}">
                      <a16:colId xmlns:a16="http://schemas.microsoft.com/office/drawing/2014/main" val="273502679"/>
                    </a:ext>
                  </a:extLst>
                </a:gridCol>
              </a:tblGrid>
              <a:tr h="296942">
                <a:tc gridSpan="2">
                  <a:txBody>
                    <a:bodyPr/>
                    <a:lstStyle/>
                    <a:p>
                      <a:pPr>
                        <a:lnSpc>
                          <a:spcPct val="115000"/>
                        </a:lnSpc>
                        <a:spcAft>
                          <a:spcPts val="1000"/>
                        </a:spcAft>
                      </a:pPr>
                      <a:r>
                        <a:rPr lang="en-GB" sz="1800" dirty="0">
                          <a:effectLst/>
                        </a:rPr>
                        <a:t>The Democratic Republic of the Congo (DRC): </a:t>
                      </a:r>
                      <a:r>
                        <a:rPr lang="en-GB" sz="1600" dirty="0">
                          <a:effectLst/>
                        </a:rPr>
                        <a:t>For further detail see Videos Dr Clare Kelly, 2024</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0373" marR="40373" marT="0" marB="0">
                    <a:solidFill>
                      <a:srgbClr val="005EAE"/>
                    </a:solidFill>
                  </a:tcPr>
                </a:tc>
                <a:tc hMerge="1">
                  <a:txBody>
                    <a:bodyPr/>
                    <a:lstStyle/>
                    <a:p>
                      <a:endParaRPr lang="en-IE"/>
                    </a:p>
                  </a:txBody>
                  <a:tcPr/>
                </a:tc>
                <a:extLst>
                  <a:ext uri="{0D108BD9-81ED-4DB2-BD59-A6C34878D82A}">
                    <a16:rowId xmlns:a16="http://schemas.microsoft.com/office/drawing/2014/main" val="2387138198"/>
                  </a:ext>
                </a:extLst>
              </a:tr>
              <a:tr h="1146367">
                <a:tc>
                  <a:txBody>
                    <a:bodyPr/>
                    <a:lstStyle/>
                    <a:p>
                      <a:pPr>
                        <a:lnSpc>
                          <a:spcPct val="100000"/>
                        </a:lnSpc>
                        <a:spcAft>
                          <a:spcPts val="600"/>
                        </a:spcAft>
                        <a:buNone/>
                      </a:pPr>
                      <a:r>
                        <a:rPr lang="en-IE" sz="1200" b="1" dirty="0">
                          <a:effectLst/>
                          <a:latin typeface="Calibri" panose="020F0502020204030204" pitchFamily="34" charset="0"/>
                          <a:ea typeface="Corbel" panose="020B0503020204020204" pitchFamily="34" charset="0"/>
                          <a:cs typeface="Times New Roman" panose="02020603050405020304" pitchFamily="18" charset="0"/>
                        </a:rPr>
                        <a:t>The Democratic Republic of the Congo (DRC) </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Video 3: [10:32]</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Colonialism and capitalism impacts on climate justice: DRC in focus</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15000"/>
                        </a:lnSpc>
                        <a:spcAft>
                          <a:spcPts val="1000"/>
                        </a:spcAft>
                        <a:buNone/>
                      </a:pPr>
                      <a:r>
                        <a:rPr lang="en-GB" sz="1200" dirty="0">
                          <a:effectLst/>
                          <a:latin typeface="Calibri" panose="020F0502020204030204" pitchFamily="34" charset="0"/>
                          <a:ea typeface="Corbel" panose="020B0503020204020204" pitchFamily="34" charset="0"/>
                          <a:cs typeface="Times New Roman" panose="02020603050405020304" pitchFamily="18" charset="0"/>
                        </a:rPr>
                        <a:t>The Democratic Republic of the Congo is a large country in central Africa with abundant natural resources (e.g. Lithium, Cobalt, Gold and Uranium) and varied Biodiversity.  It has a harrowing history. During the 15</a:t>
                      </a:r>
                      <a:r>
                        <a:rPr lang="en-GB" sz="1200" baseline="30000" dirty="0">
                          <a:effectLst/>
                          <a:latin typeface="Calibri" panose="020F0502020204030204" pitchFamily="34" charset="0"/>
                          <a:ea typeface="Corbel" panose="020B0503020204020204" pitchFamily="34" charset="0"/>
                          <a:cs typeface="Times New Roman" panose="02020603050405020304" pitchFamily="18" charset="0"/>
                        </a:rPr>
                        <a:t>th</a:t>
                      </a:r>
                      <a:r>
                        <a:rPr lang="en-GB" sz="1200" dirty="0">
                          <a:effectLst/>
                          <a:latin typeface="Calibri" panose="020F0502020204030204" pitchFamily="34" charset="0"/>
                          <a:ea typeface="Corbel" panose="020B0503020204020204" pitchFamily="34" charset="0"/>
                          <a:cs typeface="Times New Roman" panose="02020603050405020304" pitchFamily="18" charset="0"/>
                        </a:rPr>
                        <a:t> to 19</a:t>
                      </a:r>
                      <a:r>
                        <a:rPr lang="en-GB" sz="1200" baseline="30000" dirty="0">
                          <a:effectLst/>
                          <a:latin typeface="Calibri" panose="020F0502020204030204" pitchFamily="34" charset="0"/>
                          <a:ea typeface="Corbel" panose="020B0503020204020204" pitchFamily="34" charset="0"/>
                          <a:cs typeface="Times New Roman" panose="02020603050405020304" pitchFamily="18" charset="0"/>
                        </a:rPr>
                        <a:t>th</a:t>
                      </a:r>
                      <a:r>
                        <a:rPr lang="en-GB" sz="1200" dirty="0">
                          <a:effectLst/>
                          <a:latin typeface="Calibri" panose="020F0502020204030204" pitchFamily="34" charset="0"/>
                          <a:ea typeface="Corbel" panose="020B0503020204020204" pitchFamily="34" charset="0"/>
                          <a:cs typeface="Times New Roman" panose="02020603050405020304" pitchFamily="18" charset="0"/>
                        </a:rPr>
                        <a:t> C, millions of Congolese were thought to have been enslaved and sent to sugar plantations in the Americas. In 1885 King Leopold II from Belgium acquired the state and enacted a barbaric regime to extract rubber using forced labour.  Millions of Congolese died.</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0711237"/>
                  </a:ext>
                </a:extLst>
              </a:tr>
              <a:tr h="1368725">
                <a:tc>
                  <a:txBody>
                    <a:bodyPr/>
                    <a:lstStyle/>
                    <a:p>
                      <a:pPr>
                        <a:lnSpc>
                          <a:spcPct val="100000"/>
                        </a:lnSpc>
                        <a:spcAft>
                          <a:spcPts val="600"/>
                        </a:spcAft>
                        <a:buNone/>
                      </a:pPr>
                      <a:r>
                        <a:rPr lang="en-IE" sz="1200" b="1" dirty="0">
                          <a:effectLst/>
                          <a:latin typeface="Calibri" panose="020F0502020204030204" pitchFamily="34" charset="0"/>
                          <a:ea typeface="Corbel" panose="020B0503020204020204" pitchFamily="34" charset="0"/>
                          <a:cs typeface="Times New Roman" panose="02020603050405020304" pitchFamily="18" charset="0"/>
                        </a:rPr>
                        <a:t>Colonialism in the DRC (The Congo)</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Video 3: [12:19]</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Colonialism and capitalism impacts on climate justice: DRC in focus</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00000"/>
                        </a:lnSpc>
                        <a:spcAft>
                          <a:spcPts val="1000"/>
                        </a:spcAft>
                        <a:buNone/>
                      </a:pPr>
                      <a:r>
                        <a:rPr lang="en-GB" sz="1200" dirty="0">
                          <a:effectLst/>
                          <a:latin typeface="Calibri" panose="020F0502020204030204" pitchFamily="34" charset="0"/>
                          <a:ea typeface="Corbel" panose="020B0503020204020204" pitchFamily="34" charset="0"/>
                          <a:cs typeface="Times New Roman" panose="02020603050405020304" pitchFamily="18" charset="0"/>
                        </a:rPr>
                        <a:t>“Belgium Congo” became a formal colony in 1908.  Mining provided minerals to support development and wealth accumulation in the Global North, including the industrial revolutions, and engagement in war by Europe and the US, including WW1 and WW2. Human rights abuses continued and the Congolese had no right to vote or to form unions or political associations. Following revolution, the Congolese people achieved independence in 1960. Wars ravaged the DRC, especially between 1996 and 2003. The legacy of colonialism in the Congo includes immense human, social and environmental costs for the DRC.  The DRC remains politically unstable. </a:t>
                      </a:r>
                    </a:p>
                  </a:txBody>
                  <a:tcPr marL="68580" marR="68580" marT="0" marB="0"/>
                </a:tc>
                <a:extLst>
                  <a:ext uri="{0D108BD9-81ED-4DB2-BD59-A6C34878D82A}">
                    <a16:rowId xmlns:a16="http://schemas.microsoft.com/office/drawing/2014/main" val="3244391313"/>
                  </a:ext>
                </a:extLst>
              </a:tr>
              <a:tr h="1274978">
                <a:tc>
                  <a:txBody>
                    <a:bodyPr/>
                    <a:lstStyle/>
                    <a:p>
                      <a:pPr>
                        <a:lnSpc>
                          <a:spcPct val="100000"/>
                        </a:lnSpc>
                        <a:spcAft>
                          <a:spcPts val="600"/>
                        </a:spcAft>
                        <a:buNone/>
                      </a:pPr>
                      <a:r>
                        <a:rPr lang="en-IE" sz="1200" b="1" dirty="0">
                          <a:effectLst/>
                          <a:latin typeface="Calibri" panose="020F0502020204030204" pitchFamily="34" charset="0"/>
                          <a:ea typeface="Corbel" panose="020B0503020204020204" pitchFamily="34" charset="0"/>
                          <a:cs typeface="Times New Roman" panose="02020603050405020304" pitchFamily="18" charset="0"/>
                        </a:rPr>
                        <a:t>The DRC today</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Video 3: [14:16]</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p>
                      <a:pPr>
                        <a:lnSpc>
                          <a:spcPct val="100000"/>
                        </a:lnSpc>
                        <a:spcAft>
                          <a:spcPts val="600"/>
                        </a:spcAft>
                        <a:buNone/>
                      </a:pPr>
                      <a:r>
                        <a:rPr lang="en-IE" sz="1200" dirty="0">
                          <a:effectLst/>
                          <a:latin typeface="Calibri" panose="020F0502020204030204" pitchFamily="34" charset="0"/>
                          <a:ea typeface="Corbel" panose="020B0503020204020204" pitchFamily="34" charset="0"/>
                          <a:cs typeface="Times New Roman" panose="02020603050405020304" pitchFamily="18" charset="0"/>
                        </a:rPr>
                        <a:t>Colonialism and capitalism impacts on climate justice: DRC in focus</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solidFill>
                      <a:srgbClr val="005EAE"/>
                    </a:solidFill>
                  </a:tcPr>
                </a:tc>
                <a:tc>
                  <a:txBody>
                    <a:bodyPr/>
                    <a:lstStyle/>
                    <a:p>
                      <a:pPr>
                        <a:lnSpc>
                          <a:spcPct val="100000"/>
                        </a:lnSpc>
                        <a:spcAft>
                          <a:spcPts val="1000"/>
                        </a:spcAft>
                        <a:buNone/>
                      </a:pPr>
                      <a:r>
                        <a:rPr lang="en-GB" sz="1200" dirty="0">
                          <a:effectLst/>
                          <a:latin typeface="Calibri" panose="020F0502020204030204" pitchFamily="34" charset="0"/>
                          <a:ea typeface="Corbel" panose="020B0503020204020204" pitchFamily="34" charset="0"/>
                          <a:cs typeface="Times New Roman" panose="02020603050405020304" pitchFamily="18" charset="0"/>
                        </a:rPr>
                        <a:t>The DRC is responsible for about 70% of the world’s cobalt production. Cobalt is a mineral used in the production of goods such as batteries in phones and electric cars, and medical equipment including prosthetics. Of the 255,000 Congolese mining for cobalt, 40,000 are children -some as young as six years. Much of the work is informal small-scale mining in which labourers earn less than $2 per day while using their own tools, primarily their hands. The work is dangerous, and miners are exposed to toxic chemicals and gases, including Uranium (radioactive).</a:t>
                      </a:r>
                      <a:endParaRPr lang="en-GB" sz="1200" dirty="0">
                        <a:effectLst/>
                        <a:latin typeface="Corbel" panose="020B0503020204020204" pitchFamily="34" charset="0"/>
                        <a:ea typeface="Corbel" panose="020B0503020204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4967834"/>
                  </a:ext>
                </a:extLst>
              </a:tr>
            </a:tbl>
          </a:graphicData>
        </a:graphic>
      </p:graphicFrame>
      <p:sp>
        <p:nvSpPr>
          <p:cNvPr id="2" name="Slide Number Placeholder 3">
            <a:extLst>
              <a:ext uri="{FF2B5EF4-FFF2-40B4-BE49-F238E27FC236}">
                <a16:creationId xmlns:a16="http://schemas.microsoft.com/office/drawing/2014/main" id="{B4D48F91-474F-01F8-4B84-0A059888E29E}"/>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14</a:t>
            </a:fld>
            <a:endParaRPr lang="en-GB" sz="1000" dirty="0">
              <a:solidFill>
                <a:schemeClr val="bg1"/>
              </a:solidFill>
            </a:endParaRPr>
          </a:p>
        </p:txBody>
      </p:sp>
    </p:spTree>
    <p:extLst>
      <p:ext uri="{BB962C8B-B14F-4D97-AF65-F5344CB8AC3E}">
        <p14:creationId xmlns:p14="http://schemas.microsoft.com/office/powerpoint/2010/main" val="1999525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B864-6B9C-DEA1-8200-C29D39065171}"/>
              </a:ext>
            </a:extLst>
          </p:cNvPr>
          <p:cNvSpPr>
            <a:spLocks noGrp="1"/>
          </p:cNvSpPr>
          <p:nvPr>
            <p:ph type="title"/>
          </p:nvPr>
        </p:nvSpPr>
        <p:spPr>
          <a:xfrm>
            <a:off x="387900" y="458026"/>
            <a:ext cx="8368200" cy="489626"/>
          </a:xfrm>
        </p:spPr>
        <p:txBody>
          <a:bodyPr>
            <a:normAutofit fontScale="90000"/>
          </a:bodyPr>
          <a:lstStyle/>
          <a:p>
            <a:r>
              <a:rPr lang="en-IE" sz="2700" dirty="0"/>
              <a:t>Scenario ‘Perspective 1’ (Prework): </a:t>
            </a:r>
            <a:r>
              <a:rPr lang="en-IE" sz="2700" dirty="0">
                <a:highlight>
                  <a:srgbClr val="FFFF00"/>
                </a:highlight>
                <a:latin typeface="Calibri" panose="020F0502020204030204" pitchFamily="34" charset="0"/>
                <a:ea typeface="Calibri" panose="020F0502020204030204" pitchFamily="34" charset="0"/>
                <a:cs typeface="Times New Roman" panose="02020603050405020304" pitchFamily="18" charset="0"/>
              </a:rPr>
              <a:t>Community Perspective</a:t>
            </a:r>
            <a:endParaRPr lang="en-IE" dirty="0">
              <a:highlight>
                <a:srgbClr val="FFFF00"/>
              </a:highlight>
            </a:endParaRPr>
          </a:p>
        </p:txBody>
      </p:sp>
      <p:sp>
        <p:nvSpPr>
          <p:cNvPr id="3" name="Text Placeholder 2">
            <a:extLst>
              <a:ext uri="{FF2B5EF4-FFF2-40B4-BE49-F238E27FC236}">
                <a16:creationId xmlns:a16="http://schemas.microsoft.com/office/drawing/2014/main" id="{CF77093D-5490-2D14-3AB2-33E0CBAE6B86}"/>
              </a:ext>
            </a:extLst>
          </p:cNvPr>
          <p:cNvSpPr>
            <a:spLocks noGrp="1"/>
          </p:cNvSpPr>
          <p:nvPr>
            <p:ph type="body" idx="1"/>
          </p:nvPr>
        </p:nvSpPr>
        <p:spPr>
          <a:xfrm>
            <a:off x="361021" y="1084810"/>
            <a:ext cx="8368200" cy="3600664"/>
          </a:xfrm>
        </p:spPr>
        <p:txBody>
          <a:bodyPr>
            <a:noAutofit/>
          </a:bodyPr>
          <a:lstStyle/>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In a rural community in Congo, severe injuries and death are a frequent consequence of dangerous working conditions in the local mines that supply cobalt to manufacturing companies abroad, predominantly for use in electric car batteries. </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Families struggle to make ends meet, and despite risks of gender-based violence, many rely on sending both sons and daughters to work in the mines to support their households. Out of the 200,000 Congolese mining for cobalt, 40,000 are Children, some as young as six years old. Cobalt miners earn less than $2 per day. Mine workers are also exposed to excessive amounts of toxic cobalt dust.</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The workers in local cobalt mines have collectively agreed to go on strike to demand safer working conditions. They have refused to work until mining companies address these issues and dangers. However, the strike has created economic hardship for many families who are now struggling to provide for their households.</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Some community members contemplate going back to work in the unsafe mines out of economic necessity. As single mothers have limited alternative sources of income, they are particularly vulnerable to the economic impact of the strike and are disproportionately impacted by the strike. </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You are Jane, a single mother and you previously worked in the mines with your two children, your son aged 7 and your daughter aged 12.  Your family is now starving, you have not eaten in 2 days as there isn’t enough food for all three of you. You also have no money left to pay for the room you are renting and you therefore risk eviction from the only shelter you have.</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You do not want you or your children to go back to working in unsafe mines, or to starve or be evicted.</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What should you do (next)?  </a:t>
            </a:r>
            <a:r>
              <a:rPr lang="en-IE" sz="1200" b="0" dirty="0">
                <a:highlight>
                  <a:srgbClr val="FFFF00"/>
                </a:highlight>
                <a:latin typeface="Calibri" panose="020F0502020204030204" pitchFamily="34" charset="0"/>
                <a:ea typeface="Calibri" panose="020F0502020204030204" pitchFamily="34" charset="0"/>
                <a:cs typeface="Times New Roman" panose="02020603050405020304" pitchFamily="18" charset="0"/>
              </a:rPr>
              <a:t>(‘You’ are Jane.)</a:t>
            </a:r>
          </a:p>
        </p:txBody>
      </p:sp>
      <p:sp>
        <p:nvSpPr>
          <p:cNvPr id="4" name="Slide Number Placeholder 3">
            <a:extLst>
              <a:ext uri="{FF2B5EF4-FFF2-40B4-BE49-F238E27FC236}">
                <a16:creationId xmlns:a16="http://schemas.microsoft.com/office/drawing/2014/main" id="{47942A3F-B276-F3B5-F1F1-5F16BB7AEF62}"/>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15</a:t>
            </a:fld>
            <a:endParaRPr lang="en-GB" sz="1000" dirty="0">
              <a:solidFill>
                <a:schemeClr val="bg1"/>
              </a:solidFill>
            </a:endParaRPr>
          </a:p>
        </p:txBody>
      </p:sp>
    </p:spTree>
    <p:extLst>
      <p:ext uri="{BB962C8B-B14F-4D97-AF65-F5344CB8AC3E}">
        <p14:creationId xmlns:p14="http://schemas.microsoft.com/office/powerpoint/2010/main" val="629287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B864-6B9C-DEA1-8200-C29D39065171}"/>
              </a:ext>
            </a:extLst>
          </p:cNvPr>
          <p:cNvSpPr>
            <a:spLocks noGrp="1"/>
          </p:cNvSpPr>
          <p:nvPr>
            <p:ph type="title"/>
          </p:nvPr>
        </p:nvSpPr>
        <p:spPr>
          <a:xfrm>
            <a:off x="387900" y="458026"/>
            <a:ext cx="8633258" cy="489626"/>
          </a:xfrm>
        </p:spPr>
        <p:txBody>
          <a:bodyPr>
            <a:noAutofit/>
          </a:bodyPr>
          <a:lstStyle/>
          <a:p>
            <a:r>
              <a:rPr lang="en-IE" sz="2325" dirty="0"/>
              <a:t>Scenario ‘</a:t>
            </a:r>
            <a:r>
              <a:rPr lang="en-IE" sz="2400" dirty="0"/>
              <a:t>Perspective</a:t>
            </a:r>
            <a:r>
              <a:rPr lang="en-IE" sz="2325" dirty="0"/>
              <a:t> 2’ (Prework): </a:t>
            </a:r>
            <a:r>
              <a:rPr lang="en-IE" sz="2325" dirty="0">
                <a:solidFill>
                  <a:srgbClr val="000000"/>
                </a:solidFill>
                <a:highlight>
                  <a:srgbClr val="00FF00"/>
                </a:highlight>
                <a:latin typeface="Calibri" panose="020F0502020204030204" pitchFamily="34" charset="0"/>
                <a:ea typeface="Calibri" panose="020F0502020204030204" pitchFamily="34" charset="0"/>
                <a:cs typeface="Calibri" panose="020F0502020204030204" pitchFamily="34" charset="0"/>
              </a:rPr>
              <a:t>Corporate/Business Perspective</a:t>
            </a:r>
            <a:endParaRPr lang="en-IE" sz="2325" dirty="0">
              <a:highlight>
                <a:srgbClr val="00FF00"/>
              </a:highlight>
            </a:endParaRPr>
          </a:p>
        </p:txBody>
      </p:sp>
      <p:sp>
        <p:nvSpPr>
          <p:cNvPr id="3" name="Text Placeholder 2">
            <a:extLst>
              <a:ext uri="{FF2B5EF4-FFF2-40B4-BE49-F238E27FC236}">
                <a16:creationId xmlns:a16="http://schemas.microsoft.com/office/drawing/2014/main" id="{CF77093D-5490-2D14-3AB2-33E0CBAE6B86}"/>
              </a:ext>
            </a:extLst>
          </p:cNvPr>
          <p:cNvSpPr>
            <a:spLocks noGrp="1"/>
          </p:cNvSpPr>
          <p:nvPr>
            <p:ph type="body" idx="1"/>
          </p:nvPr>
        </p:nvSpPr>
        <p:spPr>
          <a:xfrm>
            <a:off x="387900" y="947652"/>
            <a:ext cx="8368200" cy="3600664"/>
          </a:xfrm>
        </p:spPr>
        <p:txBody>
          <a:bodyPr>
            <a:noAutofit/>
          </a:bodyPr>
          <a:lstStyle/>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You are Grace, the CEO (Chief Executive Officer) of a medical device company. The company has developed improved prosthetics  and is now one of the leading prosthetic providers to amputees  in Europe. The demand for the prosthetics has exceeded supplies available in Europe and many patients remain on waiting lists pending increased production capacity in the sector. Your company wants to increase production levels.  In addition, as policy in European countries limits what governments will pay for prosthetics, you need to reduce costs.</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Your company has previously got all supplies of cobalt from mining companies in Australia. While evidence provided by the Australian mining company assures you and colleagues that the cobalt is sourced ethically and therefore aligns with the Company’s values, costs are high.  In addition, the Australian company has a limit on the amount of cobalt it supplies each year.   Your company must therefore look elsewhere in order to source sufficient cobalt to increase production of prosthetics. </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Shareholders in your company have already invested large sums of money and as the company is beginning to turn profits they want to see dividends being paid. </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Gavin the Chief Operating Officer (COO) has suggested that the company change its cobalt supplier to mining companies in the Congo where supplies are much cheaper. As there have been a number of reports that the Congo has widespread issues of corruption, unsafe working conditions and unfair pay, Gavin’s suggestion has raised concerns. However he argues that it is the mining companies that have a duty to operate legally and ethically. He adds that sourcing from the Congo would allow rapid expansion of the business and secure the factory in Sligo. Your own company could employ more staff, shorten waiting lists for prosthetics and potentially supply at a more cost-effective price for European countries.</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What should you do (next)? </a:t>
            </a:r>
            <a:r>
              <a:rPr lang="en-IE" sz="1200" b="0" dirty="0">
                <a:highlight>
                  <a:srgbClr val="00FF00"/>
                </a:highlight>
                <a:latin typeface="Calibri" panose="020F0502020204030204" pitchFamily="34" charset="0"/>
                <a:ea typeface="Calibri" panose="020F0502020204030204" pitchFamily="34" charset="0"/>
                <a:cs typeface="Times New Roman" panose="02020603050405020304" pitchFamily="18" charset="0"/>
              </a:rPr>
              <a:t>[‘You’ are Grace</a:t>
            </a:r>
            <a:r>
              <a:rPr lang="en-IE" sz="1200" b="0" dirty="0">
                <a:latin typeface="Calibri" panose="020F0502020204030204" pitchFamily="34" charset="0"/>
                <a:ea typeface="Calibri" panose="020F0502020204030204" pitchFamily="34" charset="0"/>
                <a:cs typeface="Times New Roman" panose="02020603050405020304" pitchFamily="18" charset="0"/>
              </a:rPr>
              <a:t>]</a:t>
            </a:r>
          </a:p>
          <a:p>
            <a:pPr marL="114297" indent="0">
              <a:spcAft>
                <a:spcPts val="450"/>
              </a:spcAft>
              <a:buNone/>
            </a:pPr>
            <a:endParaRPr lang="en-IE" sz="1200" b="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B3242B4-A7B3-B774-FD70-B725B279E4E4}"/>
              </a:ext>
            </a:extLst>
          </p:cNvPr>
          <p:cNvSpPr>
            <a:spLocks noGrp="1"/>
          </p:cNvSpPr>
          <p:nvPr>
            <p:ph type="sldNum" idx="12"/>
          </p:nvPr>
        </p:nvSpPr>
        <p:spPr/>
        <p:txBody>
          <a:bodyPr>
            <a:normAutofit fontScale="25000" lnSpcReduction="20000"/>
          </a:bodyPr>
          <a:lstStyle/>
          <a:p>
            <a:pPr defTabSz="685800">
              <a:defRPr/>
            </a:pPr>
            <a:fld id="{00000000-1234-1234-1234-123412341234}" type="slidenum">
              <a:rPr lang="en-GB" sz="1350">
                <a:solidFill>
                  <a:srgbClr val="000000"/>
                </a:solidFill>
                <a:latin typeface="Calibri"/>
              </a:rPr>
              <a:pPr defTabSz="685800">
                <a:defRPr/>
              </a:pPr>
              <a:t>16</a:t>
            </a:fld>
            <a:endParaRPr lang="en-GB" sz="1350">
              <a:solidFill>
                <a:srgbClr val="000000"/>
              </a:solidFill>
              <a:latin typeface="Calibri"/>
            </a:endParaRPr>
          </a:p>
        </p:txBody>
      </p:sp>
      <p:sp>
        <p:nvSpPr>
          <p:cNvPr id="5" name="Slide Number Placeholder 3">
            <a:extLst>
              <a:ext uri="{FF2B5EF4-FFF2-40B4-BE49-F238E27FC236}">
                <a16:creationId xmlns:a16="http://schemas.microsoft.com/office/drawing/2014/main" id="{AB6C8E7E-92B6-95EF-8544-A77E680058B9}"/>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16</a:t>
            </a:fld>
            <a:endParaRPr lang="en-GB" sz="1000" dirty="0">
              <a:solidFill>
                <a:schemeClr val="bg1"/>
              </a:solidFill>
            </a:endParaRPr>
          </a:p>
        </p:txBody>
      </p:sp>
    </p:spTree>
    <p:extLst>
      <p:ext uri="{BB962C8B-B14F-4D97-AF65-F5344CB8AC3E}">
        <p14:creationId xmlns:p14="http://schemas.microsoft.com/office/powerpoint/2010/main" val="3037428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B864-6B9C-DEA1-8200-C29D39065171}"/>
              </a:ext>
            </a:extLst>
          </p:cNvPr>
          <p:cNvSpPr>
            <a:spLocks noGrp="1"/>
          </p:cNvSpPr>
          <p:nvPr>
            <p:ph type="title"/>
          </p:nvPr>
        </p:nvSpPr>
        <p:spPr>
          <a:xfrm>
            <a:off x="387900" y="0"/>
            <a:ext cx="8633258" cy="933770"/>
          </a:xfrm>
        </p:spPr>
        <p:txBody>
          <a:bodyPr>
            <a:noAutofit/>
          </a:bodyPr>
          <a:lstStyle/>
          <a:p>
            <a:r>
              <a:rPr lang="en-IE" sz="2400" dirty="0"/>
              <a:t>Scenario ‘Perspective 3’ (Prework): </a:t>
            </a:r>
            <a:r>
              <a:rPr lang="en-IE" sz="2400" dirty="0">
                <a:solidFill>
                  <a:srgbClr val="000000"/>
                </a:solidFill>
                <a:highlight>
                  <a:srgbClr val="00FFFF"/>
                </a:highlight>
                <a:latin typeface="Calibri" panose="020F0502020204030204" pitchFamily="34" charset="0"/>
                <a:ea typeface="Calibri" panose="020F0502020204030204" pitchFamily="34" charset="0"/>
                <a:cs typeface="Calibri" panose="020F0502020204030204" pitchFamily="34" charset="0"/>
              </a:rPr>
              <a:t>Government/ Policy Perspective</a:t>
            </a:r>
            <a:endParaRPr lang="en-IE" sz="2400" dirty="0">
              <a:highlight>
                <a:srgbClr val="00FFFF"/>
              </a:highlight>
            </a:endParaRPr>
          </a:p>
        </p:txBody>
      </p:sp>
      <p:sp>
        <p:nvSpPr>
          <p:cNvPr id="3" name="Text Placeholder 2">
            <a:extLst>
              <a:ext uri="{FF2B5EF4-FFF2-40B4-BE49-F238E27FC236}">
                <a16:creationId xmlns:a16="http://schemas.microsoft.com/office/drawing/2014/main" id="{CF77093D-5490-2D14-3AB2-33E0CBAE6B86}"/>
              </a:ext>
            </a:extLst>
          </p:cNvPr>
          <p:cNvSpPr>
            <a:spLocks noGrp="1"/>
          </p:cNvSpPr>
          <p:nvPr>
            <p:ph type="body" idx="1"/>
          </p:nvPr>
        </p:nvSpPr>
        <p:spPr>
          <a:xfrm>
            <a:off x="387900" y="933770"/>
            <a:ext cx="8368200" cy="3845375"/>
          </a:xfrm>
        </p:spPr>
        <p:txBody>
          <a:bodyPr>
            <a:noAutofit/>
          </a:bodyPr>
          <a:lstStyle/>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You are the Congolese Minister of Mines , with responsibility for regulation of, amongst other sectors, the mineral mining industry.  The Cobalt sector, in particular, has long been characterised by exploitation and unfavourable agreements with foreign private companies. Many of these companies resist implementation of legally required health and safety related legislative requirements, and you do not have sufficient resources to pressurise them to do so. Despite approaching several countries for cheap loans since your appointment one year ago, you have been struggling to find affordable solutions to the problems in the industry. </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The Chinese government is offering loans that will support the Congolese government’s ownership of cobalt mines, including your Government’s acquisition of cobalt mines from exploitative private companies. The current private companies reportedly have poor working conditions such as high levels of toxic cobalt dust. The World Health Organisation (WHO) has conducted assessments that reveal severe health risks for the entire community. You have an obligation to address this WHO finding.</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If acquisition of Mines proceeded, the significant boost in the Congo’s revenues from cobalt exports would greatly benefit the economy and the people. Increased revenue could be used to improve living conditions, infrastructure, and Education for future generations. Protective equipment for mine workers would also be part of the agreement. This would address the health risks highlighted by the WHO.</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However, the interest rates of these loans are high, and the repayment conditions are stringent. Related risks pose a potential burden for future generations.</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Additionally, a clause within the loan agreement grants the Chinese government the right to assume ownership of cobalt mines in the event that Congo is unable to meet its obligations. The Chinese government has informed you that the terms are non-negotiable.</a:t>
            </a:r>
          </a:p>
          <a:p>
            <a:pPr marL="114297" indent="0">
              <a:spcAft>
                <a:spcPts val="450"/>
              </a:spcAft>
              <a:buNone/>
            </a:pPr>
            <a:r>
              <a:rPr lang="en-IE" sz="1200" b="0" dirty="0">
                <a:latin typeface="Calibri" panose="020F0502020204030204" pitchFamily="34" charset="0"/>
                <a:ea typeface="Calibri" panose="020F0502020204030204" pitchFamily="34" charset="0"/>
                <a:cs typeface="Times New Roman" panose="02020603050405020304" pitchFamily="18" charset="0"/>
              </a:rPr>
              <a:t>What should you do (next)? </a:t>
            </a:r>
            <a:r>
              <a:rPr lang="en-IE" sz="1200" b="0" dirty="0">
                <a:highlight>
                  <a:srgbClr val="00FFFF"/>
                </a:highlight>
                <a:latin typeface="Calibri" panose="020F0502020204030204" pitchFamily="34" charset="0"/>
                <a:ea typeface="Calibri" panose="020F0502020204030204" pitchFamily="34" charset="0"/>
                <a:cs typeface="Times New Roman" panose="02020603050405020304" pitchFamily="18" charset="0"/>
              </a:rPr>
              <a:t>(‘You’ are the Minister of Mines</a:t>
            </a:r>
            <a:r>
              <a:rPr lang="en-IE" sz="1200" b="0" dirty="0">
                <a:latin typeface="Calibri" panose="020F0502020204030204" pitchFamily="34" charset="0"/>
                <a:ea typeface="Calibri" panose="020F0502020204030204" pitchFamily="34" charset="0"/>
                <a:cs typeface="Times New Roman" panose="02020603050405020304" pitchFamily="18" charset="0"/>
              </a:rPr>
              <a:t>)</a:t>
            </a:r>
          </a:p>
        </p:txBody>
      </p:sp>
      <p:sp>
        <p:nvSpPr>
          <p:cNvPr id="6" name="Slide Number Placeholder 3">
            <a:extLst>
              <a:ext uri="{FF2B5EF4-FFF2-40B4-BE49-F238E27FC236}">
                <a16:creationId xmlns:a16="http://schemas.microsoft.com/office/drawing/2014/main" id="{E89E2F1B-D1A4-0A48-A293-85851A7A1A03}"/>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17</a:t>
            </a:fld>
            <a:endParaRPr lang="en-GB" sz="1000" dirty="0">
              <a:solidFill>
                <a:schemeClr val="bg1"/>
              </a:solidFill>
            </a:endParaRPr>
          </a:p>
        </p:txBody>
      </p:sp>
    </p:spTree>
    <p:extLst>
      <p:ext uri="{BB962C8B-B14F-4D97-AF65-F5344CB8AC3E}">
        <p14:creationId xmlns:p14="http://schemas.microsoft.com/office/powerpoint/2010/main" val="3328989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2B02654-6544-DF62-4BCE-2540B73F8A9B}"/>
              </a:ext>
            </a:extLst>
          </p:cNvPr>
          <p:cNvSpPr>
            <a:spLocks noGrp="1"/>
          </p:cNvSpPr>
          <p:nvPr>
            <p:ph type="title"/>
          </p:nvPr>
        </p:nvSpPr>
        <p:spPr>
          <a:xfrm>
            <a:off x="122842" y="-686100"/>
            <a:ext cx="8368200" cy="686100"/>
          </a:xfrm>
        </p:spPr>
        <p:txBody>
          <a:bodyPr>
            <a:normAutofit fontScale="90000"/>
          </a:bodyPr>
          <a:lstStyle/>
          <a:p>
            <a:pPr>
              <a:tabLst>
                <a:tab pos="2063750" algn="l"/>
              </a:tabLst>
            </a:pPr>
            <a:r>
              <a:rPr lang="en-IE" dirty="0"/>
              <a:t>Facilitator Checklist</a:t>
            </a:r>
          </a:p>
        </p:txBody>
      </p:sp>
      <p:pic>
        <p:nvPicPr>
          <p:cNvPr id="9" name="Picture 8" descr="An image of the Block 3 workshop: facilitator checklist table - taken from the Workshop Pack for this theme (Word document) at https://www.tcd.ie/academicpractice/resources/education-for-sustainable-development/teaching-materials-for-esd/">
            <a:extLst>
              <a:ext uri="{FF2B5EF4-FFF2-40B4-BE49-F238E27FC236}">
                <a16:creationId xmlns:a16="http://schemas.microsoft.com/office/drawing/2014/main" id="{B463A14D-776B-376A-CEB7-C5F12AF657B7}"/>
              </a:ext>
            </a:extLst>
          </p:cNvPr>
          <p:cNvPicPr>
            <a:picLocks noChangeAspect="1"/>
          </p:cNvPicPr>
          <p:nvPr/>
        </p:nvPicPr>
        <p:blipFill>
          <a:blip r:embed="rId3"/>
          <a:stretch>
            <a:fillRect/>
          </a:stretch>
        </p:blipFill>
        <p:spPr>
          <a:xfrm>
            <a:off x="122842" y="243557"/>
            <a:ext cx="8004759" cy="4548764"/>
          </a:xfrm>
          <a:prstGeom prst="rect">
            <a:avLst/>
          </a:prstGeom>
        </p:spPr>
      </p:pic>
      <p:sp>
        <p:nvSpPr>
          <p:cNvPr id="6" name="Text Placeholder 2">
            <a:extLst>
              <a:ext uri="{FF2B5EF4-FFF2-40B4-BE49-F238E27FC236}">
                <a16:creationId xmlns:a16="http://schemas.microsoft.com/office/drawing/2014/main" id="{F562E519-BCE1-54F6-8539-801552104EF4}"/>
              </a:ext>
            </a:extLst>
          </p:cNvPr>
          <p:cNvSpPr txBox="1">
            <a:spLocks/>
          </p:cNvSpPr>
          <p:nvPr/>
        </p:nvSpPr>
        <p:spPr>
          <a:xfrm>
            <a:off x="6284121" y="1016318"/>
            <a:ext cx="2519113" cy="538954"/>
          </a:xfrm>
          <a:prstGeom prst="rect">
            <a:avLst/>
          </a:prstGeom>
          <a:solidFill>
            <a:srgbClr val="FFFFCC"/>
          </a:solidFill>
        </p:spPr>
        <p:txBody>
          <a:bodyPr spcFirstLastPara="1" vert="horz" wrap="square" lIns="91425" tIns="91425" rIns="91425" bIns="91425" rtlCol="0" anchor="t" anchorCtr="0">
            <a:normAutofit/>
          </a:bodyPr>
          <a:lstStyle>
            <a:lvl1pPr marL="457189" lvl="0" indent="-342892" algn="l" defTabSz="914400" rtl="0" eaLnBrk="1" latinLnBrk="0" hangingPunct="1">
              <a:spcBef>
                <a:spcPts val="0"/>
              </a:spcBef>
              <a:spcAft>
                <a:spcPts val="0"/>
              </a:spcAft>
              <a:buSzPts val="1800"/>
              <a:buFont typeface="Arial" pitchFamily="34" charset="0"/>
              <a:buChar char="●"/>
              <a:defRPr sz="2000" b="1" kern="1200">
                <a:solidFill>
                  <a:schemeClr val="tx1"/>
                </a:solidFill>
                <a:latin typeface="+mn-lt"/>
                <a:ea typeface="+mn-ea"/>
                <a:cs typeface="+mn-cs"/>
              </a:defRPr>
            </a:lvl1pPr>
            <a:lvl2pPr marL="914378" lvl="1"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2pPr>
            <a:lvl3pPr marL="1371566" lvl="2"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3pPr>
            <a:lvl4pPr marL="1828754" lvl="3" indent="-317492" algn="l" defTabSz="914400" rtl="0" eaLnBrk="1" latinLnBrk="0" hangingPunct="1">
              <a:spcBef>
                <a:spcPts val="0"/>
              </a:spcBef>
              <a:spcAft>
                <a:spcPts val="0"/>
              </a:spcAft>
              <a:buClr>
                <a:schemeClr val="tx2"/>
              </a:buClr>
              <a:buSzPts val="1400"/>
              <a:buFont typeface="Minion Pro" pitchFamily="18" charset="0"/>
              <a:buChar char="●"/>
              <a:defRPr sz="2000" kern="1200">
                <a:solidFill>
                  <a:schemeClr val="tx1"/>
                </a:solidFill>
                <a:latin typeface="+mn-lt"/>
                <a:ea typeface="+mn-ea"/>
                <a:cs typeface="+mn-cs"/>
              </a:defRPr>
            </a:lvl4pPr>
            <a:lvl5pPr marL="2285943" lvl="4"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5pPr>
            <a:lvl6pPr marL="2743132" lvl="5"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6pPr>
            <a:lvl7pPr marL="3200320" lvl="6"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7pPr>
            <a:lvl8pPr marL="3657509" lvl="7"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8pPr>
            <a:lvl9pPr marL="4114697" lvl="8"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9pPr>
          </a:lstStyle>
          <a:p>
            <a:pPr marL="114297" indent="0">
              <a:buFont typeface="Arial" pitchFamily="34" charset="0"/>
              <a:buNone/>
            </a:pPr>
            <a:r>
              <a:rPr lang="en-IE" b="0" dirty="0"/>
              <a:t>Facilitator Checklist:</a:t>
            </a:r>
          </a:p>
        </p:txBody>
      </p:sp>
      <p:sp>
        <p:nvSpPr>
          <p:cNvPr id="21" name="Oval 20" descr="A red circle around the text '1 of 2' in Learning outcome demonstration.">
            <a:extLst>
              <a:ext uri="{FF2B5EF4-FFF2-40B4-BE49-F238E27FC236}">
                <a16:creationId xmlns:a16="http://schemas.microsoft.com/office/drawing/2014/main" id="{5F8EE4CD-3021-A706-CCAF-BA6CC6AFAC19}"/>
              </a:ext>
            </a:extLst>
          </p:cNvPr>
          <p:cNvSpPr/>
          <p:nvPr/>
        </p:nvSpPr>
        <p:spPr>
          <a:xfrm>
            <a:off x="1888210" y="1495935"/>
            <a:ext cx="492253" cy="24812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Text Placeholder 2">
            <a:extLst>
              <a:ext uri="{FF2B5EF4-FFF2-40B4-BE49-F238E27FC236}">
                <a16:creationId xmlns:a16="http://schemas.microsoft.com/office/drawing/2014/main" id="{5A4C9332-16B6-FDD1-9365-94344EC7AE59}"/>
              </a:ext>
            </a:extLst>
          </p:cNvPr>
          <p:cNvSpPr>
            <a:spLocks noGrp="1"/>
          </p:cNvSpPr>
          <p:nvPr>
            <p:ph type="body" idx="1"/>
          </p:nvPr>
        </p:nvSpPr>
        <p:spPr>
          <a:xfrm>
            <a:off x="3163679" y="1619997"/>
            <a:ext cx="5672614" cy="1409274"/>
          </a:xfrm>
          <a:solidFill>
            <a:srgbClr val="FFFFCC"/>
          </a:solidFill>
        </p:spPr>
        <p:txBody>
          <a:bodyPr>
            <a:normAutofit/>
          </a:bodyPr>
          <a:lstStyle/>
          <a:p>
            <a:pPr marL="114297" indent="0">
              <a:buNone/>
            </a:pPr>
            <a:r>
              <a:rPr lang="en-IE" sz="2000" b="0" dirty="0"/>
              <a:t>The workshop facilitator </a:t>
            </a:r>
          </a:p>
          <a:p>
            <a:r>
              <a:rPr lang="en-IE" sz="2000" b="0" dirty="0"/>
              <a:t>observes </a:t>
            </a:r>
            <a:r>
              <a:rPr lang="en-IE" sz="2000" u="sng" dirty="0"/>
              <a:t>your </a:t>
            </a:r>
            <a:r>
              <a:rPr lang="en-IE" sz="2000" b="0" dirty="0"/>
              <a:t>behaviour during the workshop,</a:t>
            </a:r>
          </a:p>
          <a:p>
            <a:r>
              <a:rPr lang="en-IE" b="0" dirty="0"/>
              <a:t>a</a:t>
            </a:r>
            <a:r>
              <a:rPr lang="en-IE" sz="2000" b="0" dirty="0"/>
              <a:t>nd decides, and records, whether </a:t>
            </a:r>
            <a:r>
              <a:rPr lang="en-IE" sz="2000" u="sng" dirty="0"/>
              <a:t>you</a:t>
            </a:r>
            <a:r>
              <a:rPr lang="en-IE" sz="2000" b="0" dirty="0"/>
              <a:t> have demonstrated the relevant behaviour(s).</a:t>
            </a:r>
            <a:endParaRPr lang="en-IE" b="0" dirty="0"/>
          </a:p>
        </p:txBody>
      </p:sp>
      <p:cxnSp>
        <p:nvCxnSpPr>
          <p:cNvPr id="16" name="Straight Arrow Connector 15" descr="An arrow pointing to 'Is capable of adapting to change and/or shows confidence to take measured risks (DC).">
            <a:extLst>
              <a:ext uri="{FF2B5EF4-FFF2-40B4-BE49-F238E27FC236}">
                <a16:creationId xmlns:a16="http://schemas.microsoft.com/office/drawing/2014/main" id="{0BEA7DBA-DD55-AEAC-C6F9-6A89132609C5}"/>
              </a:ext>
              <a:ext uri="{C183D7F6-B498-43B3-948B-1728B52AA6E4}">
                <adec:decorative xmlns:adec="http://schemas.microsoft.com/office/drawing/2017/decorative" val="0"/>
              </a:ext>
            </a:extLst>
          </p:cNvPr>
          <p:cNvCxnSpPr>
            <a:cxnSpLocks/>
          </p:cNvCxnSpPr>
          <p:nvPr/>
        </p:nvCxnSpPr>
        <p:spPr>
          <a:xfrm flipH="1" flipV="1">
            <a:off x="2327564" y="1973642"/>
            <a:ext cx="1073097" cy="18766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descr="An arrow pointing to 'Nurtures open-mindedness to evolving perspectives and/or Tracks Developments in Scenario Analysis (DC).">
            <a:extLst>
              <a:ext uri="{FF2B5EF4-FFF2-40B4-BE49-F238E27FC236}">
                <a16:creationId xmlns:a16="http://schemas.microsoft.com/office/drawing/2014/main" id="{74885E1D-5B63-F42F-16E2-616795DDE32C}"/>
              </a:ext>
              <a:ext uri="{C183D7F6-B498-43B3-948B-1728B52AA6E4}">
                <adec:decorative xmlns:adec="http://schemas.microsoft.com/office/drawing/2017/decorative" val="0"/>
              </a:ext>
            </a:extLst>
          </p:cNvPr>
          <p:cNvCxnSpPr>
            <a:cxnSpLocks/>
          </p:cNvCxnSpPr>
          <p:nvPr/>
        </p:nvCxnSpPr>
        <p:spPr>
          <a:xfrm flipH="1">
            <a:off x="2327564" y="2191537"/>
            <a:ext cx="1073097" cy="3022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descr="An arrow pointing to 'Demonstration of Learning Outcome: yes/no'.">
            <a:extLst>
              <a:ext uri="{FF2B5EF4-FFF2-40B4-BE49-F238E27FC236}">
                <a16:creationId xmlns:a16="http://schemas.microsoft.com/office/drawing/2014/main" id="{AE3A2AE6-7BE4-1815-EFEA-C56BFC1AD8E7}"/>
              </a:ext>
            </a:extLst>
          </p:cNvPr>
          <p:cNvCxnSpPr>
            <a:cxnSpLocks/>
          </p:cNvCxnSpPr>
          <p:nvPr/>
        </p:nvCxnSpPr>
        <p:spPr>
          <a:xfrm flipH="1">
            <a:off x="2546717" y="2517939"/>
            <a:ext cx="853944"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 Placeholder 2">
            <a:extLst>
              <a:ext uri="{FF2B5EF4-FFF2-40B4-BE49-F238E27FC236}">
                <a16:creationId xmlns:a16="http://schemas.microsoft.com/office/drawing/2014/main" id="{4EA07FF4-3A9A-3AF5-83CE-EAD9BB396A75}"/>
              </a:ext>
            </a:extLst>
          </p:cNvPr>
          <p:cNvSpPr txBox="1">
            <a:spLocks/>
          </p:cNvSpPr>
          <p:nvPr/>
        </p:nvSpPr>
        <p:spPr>
          <a:xfrm>
            <a:off x="4050565" y="3778513"/>
            <a:ext cx="4785728" cy="1013808"/>
          </a:xfrm>
          <a:prstGeom prst="rect">
            <a:avLst/>
          </a:prstGeom>
          <a:solidFill>
            <a:srgbClr val="FFFFCC"/>
          </a:solidFill>
        </p:spPr>
        <p:txBody>
          <a:bodyPr spcFirstLastPara="1" vert="horz" wrap="square" lIns="91425" tIns="91425" rIns="91425" bIns="91425" rtlCol="0" anchor="t" anchorCtr="0">
            <a:normAutofit fontScale="85000" lnSpcReduction="10000"/>
          </a:bodyPr>
          <a:lstStyle>
            <a:lvl1pPr marL="457189" lvl="0" indent="-342892" algn="l" defTabSz="914400" rtl="0" eaLnBrk="1" latinLnBrk="0" hangingPunct="1">
              <a:spcBef>
                <a:spcPts val="0"/>
              </a:spcBef>
              <a:spcAft>
                <a:spcPts val="0"/>
              </a:spcAft>
              <a:buSzPts val="1800"/>
              <a:buFont typeface="Arial" pitchFamily="34" charset="0"/>
              <a:buChar char="●"/>
              <a:defRPr sz="2000" b="1" kern="1200">
                <a:solidFill>
                  <a:schemeClr val="tx1"/>
                </a:solidFill>
                <a:latin typeface="+mn-lt"/>
                <a:ea typeface="+mn-ea"/>
                <a:cs typeface="+mn-cs"/>
              </a:defRPr>
            </a:lvl1pPr>
            <a:lvl2pPr marL="914378" lvl="1"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2pPr>
            <a:lvl3pPr marL="1371566" lvl="2"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3pPr>
            <a:lvl4pPr marL="1828754" lvl="3" indent="-317492" algn="l" defTabSz="914400" rtl="0" eaLnBrk="1" latinLnBrk="0" hangingPunct="1">
              <a:spcBef>
                <a:spcPts val="0"/>
              </a:spcBef>
              <a:spcAft>
                <a:spcPts val="0"/>
              </a:spcAft>
              <a:buClr>
                <a:schemeClr val="tx2"/>
              </a:buClr>
              <a:buSzPts val="1400"/>
              <a:buFont typeface="Minion Pro" pitchFamily="18" charset="0"/>
              <a:buChar char="●"/>
              <a:defRPr sz="2000" kern="1200">
                <a:solidFill>
                  <a:schemeClr val="tx1"/>
                </a:solidFill>
                <a:latin typeface="+mn-lt"/>
                <a:ea typeface="+mn-ea"/>
                <a:cs typeface="+mn-cs"/>
              </a:defRPr>
            </a:lvl4pPr>
            <a:lvl5pPr marL="2285943" lvl="4"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5pPr>
            <a:lvl6pPr marL="2743132" lvl="5"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6pPr>
            <a:lvl7pPr marL="3200320" lvl="6"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7pPr>
            <a:lvl8pPr marL="3657509" lvl="7"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8pPr>
            <a:lvl9pPr marL="4114697" lvl="8"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9pPr>
          </a:lstStyle>
          <a:p>
            <a:pPr marL="114297" indent="0">
              <a:buFont typeface="Arial" pitchFamily="34" charset="0"/>
              <a:buNone/>
            </a:pPr>
            <a:r>
              <a:rPr lang="en-IE" b="0" dirty="0"/>
              <a:t>Theme/Block 3 Learning outcome is: </a:t>
            </a:r>
          </a:p>
          <a:p>
            <a:pPr marL="114297" indent="0">
              <a:buFont typeface="Arial" pitchFamily="34" charset="0"/>
              <a:buNone/>
            </a:pPr>
            <a:r>
              <a:rPr lang="en-IE" b="0" dirty="0">
                <a:solidFill>
                  <a:srgbClr val="444444"/>
                </a:solidFill>
                <a:cs typeface="Calibri"/>
              </a:rPr>
              <a:t>Question [your] worldviews, perceptions and values related to sustainable development. </a:t>
            </a:r>
            <a:r>
              <a:rPr lang="en-IE" dirty="0">
                <a:solidFill>
                  <a:srgbClr val="FF0000"/>
                </a:solidFill>
                <a:cs typeface="Calibri"/>
              </a:rPr>
              <a:t>(DC)</a:t>
            </a:r>
            <a:r>
              <a:rPr lang="en-IE" b="0" dirty="0"/>
              <a:t>.</a:t>
            </a:r>
          </a:p>
        </p:txBody>
      </p:sp>
      <p:sp>
        <p:nvSpPr>
          <p:cNvPr id="4" name="Slide Number Placeholder 3">
            <a:extLst>
              <a:ext uri="{FF2B5EF4-FFF2-40B4-BE49-F238E27FC236}">
                <a16:creationId xmlns:a16="http://schemas.microsoft.com/office/drawing/2014/main" id="{E5F2B690-C088-F613-4029-C4FA6FB59C5D}"/>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18</a:t>
            </a:fld>
            <a:endParaRPr lang="en-GB" sz="1000" dirty="0">
              <a:solidFill>
                <a:schemeClr val="bg1"/>
              </a:solidFill>
            </a:endParaRPr>
          </a:p>
        </p:txBody>
      </p:sp>
    </p:spTree>
    <p:extLst>
      <p:ext uri="{BB962C8B-B14F-4D97-AF65-F5344CB8AC3E}">
        <p14:creationId xmlns:p14="http://schemas.microsoft.com/office/powerpoint/2010/main" val="529266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EE853-0FFD-D8A9-8A9F-592E18F6985B}"/>
              </a:ext>
            </a:extLst>
          </p:cNvPr>
          <p:cNvSpPr>
            <a:spLocks noGrp="1"/>
          </p:cNvSpPr>
          <p:nvPr>
            <p:ph type="title"/>
          </p:nvPr>
        </p:nvSpPr>
        <p:spPr>
          <a:xfrm>
            <a:off x="395046" y="270000"/>
            <a:ext cx="7500939" cy="421200"/>
          </a:xfrm>
        </p:spPr>
        <p:txBody>
          <a:bodyPr anchor="ctr">
            <a:normAutofit/>
          </a:bodyPr>
          <a:lstStyle/>
          <a:p>
            <a:pPr>
              <a:lnSpc>
                <a:spcPct val="90000"/>
              </a:lnSpc>
            </a:pPr>
            <a:r>
              <a:rPr lang="en-IE" sz="2400" dirty="0" err="1"/>
              <a:t>Wrapup</a:t>
            </a:r>
            <a:r>
              <a:rPr lang="en-IE" sz="2400" dirty="0"/>
              <a:t> and discussion</a:t>
            </a:r>
          </a:p>
        </p:txBody>
      </p:sp>
      <p:sp>
        <p:nvSpPr>
          <p:cNvPr id="3" name="Text Placeholder 2">
            <a:extLst>
              <a:ext uri="{FF2B5EF4-FFF2-40B4-BE49-F238E27FC236}">
                <a16:creationId xmlns:a16="http://schemas.microsoft.com/office/drawing/2014/main" id="{DFD7A3DF-DB34-5CB4-34B9-58088141E88E}"/>
              </a:ext>
            </a:extLst>
          </p:cNvPr>
          <p:cNvSpPr>
            <a:spLocks noGrp="1"/>
          </p:cNvSpPr>
          <p:nvPr>
            <p:ph type="body" idx="4294967295"/>
          </p:nvPr>
        </p:nvSpPr>
        <p:spPr>
          <a:xfrm>
            <a:off x="395046" y="881700"/>
            <a:ext cx="3559969" cy="3264408"/>
          </a:xfrm>
        </p:spPr>
        <p:txBody>
          <a:bodyPr anchor="t">
            <a:normAutofit/>
          </a:bodyPr>
          <a:lstStyle/>
          <a:p>
            <a:pPr marL="342900" indent="-342900">
              <a:buFont typeface="Arial" panose="020B0604020202020204" pitchFamily="34" charset="0"/>
              <a:buChar char="•"/>
            </a:pPr>
            <a:r>
              <a:rPr lang="en-US" b="0" kern="1200" dirty="0"/>
              <a:t>Significance of DRC (Congo) as a case study</a:t>
            </a:r>
          </a:p>
          <a:p>
            <a:pPr marL="342900" indent="-342900">
              <a:buFont typeface="Arial" panose="020B0604020202020204" pitchFamily="34" charset="0"/>
              <a:buChar char="•"/>
            </a:pPr>
            <a:r>
              <a:rPr lang="en-US" b="0" kern="1200" dirty="0"/>
              <a:t>Prompts for further reflection</a:t>
            </a:r>
          </a:p>
        </p:txBody>
      </p:sp>
      <p:pic>
        <p:nvPicPr>
          <p:cNvPr id="8" name="Graphic 7" descr="Customer review outline">
            <a:extLst>
              <a:ext uri="{FF2B5EF4-FFF2-40B4-BE49-F238E27FC236}">
                <a16:creationId xmlns:a16="http://schemas.microsoft.com/office/drawing/2014/main" id="{FA215149-E1F9-5753-1EC3-C2A8A11550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83764" y="1048036"/>
            <a:ext cx="2931736" cy="2931736"/>
          </a:xfrm>
          <a:prstGeom prst="rect">
            <a:avLst/>
          </a:prstGeom>
        </p:spPr>
      </p:pic>
      <p:sp>
        <p:nvSpPr>
          <p:cNvPr id="9" name="Slide Number Placeholder 3">
            <a:extLst>
              <a:ext uri="{FF2B5EF4-FFF2-40B4-BE49-F238E27FC236}">
                <a16:creationId xmlns:a16="http://schemas.microsoft.com/office/drawing/2014/main" id="{954F873A-1588-E25D-D6CE-3F4CFC6CD4FC}"/>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19</a:t>
            </a:fld>
            <a:endParaRPr lang="en-GB" sz="1000" dirty="0">
              <a:solidFill>
                <a:schemeClr val="bg1"/>
              </a:solidFill>
            </a:endParaRPr>
          </a:p>
        </p:txBody>
      </p:sp>
    </p:spTree>
    <p:extLst>
      <p:ext uri="{BB962C8B-B14F-4D97-AF65-F5344CB8AC3E}">
        <p14:creationId xmlns:p14="http://schemas.microsoft.com/office/powerpoint/2010/main" val="91666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2DF0F-F82A-0E52-78AD-6773308A09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58E105-08EA-8FC7-B29A-C77BBF374683}"/>
              </a:ext>
            </a:extLst>
          </p:cNvPr>
          <p:cNvSpPr>
            <a:spLocks noGrp="1"/>
          </p:cNvSpPr>
          <p:nvPr>
            <p:ph type="title"/>
          </p:nvPr>
        </p:nvSpPr>
        <p:spPr>
          <a:xfrm>
            <a:off x="373308" y="274844"/>
            <a:ext cx="8102250" cy="421200"/>
          </a:xfrm>
        </p:spPr>
        <p:txBody>
          <a:bodyPr/>
          <a:lstStyle/>
          <a:p>
            <a:r>
              <a:rPr lang="en-IE" sz="2400" dirty="0"/>
              <a:t>Prework/preparation: MUST complete before workshop</a:t>
            </a:r>
          </a:p>
        </p:txBody>
      </p:sp>
      <p:sp>
        <p:nvSpPr>
          <p:cNvPr id="4" name="Text Placeholder 3">
            <a:extLst>
              <a:ext uri="{FF2B5EF4-FFF2-40B4-BE49-F238E27FC236}">
                <a16:creationId xmlns:a16="http://schemas.microsoft.com/office/drawing/2014/main" id="{3D3F9A58-DE43-FAD4-80D5-5B09CEA835D2}"/>
              </a:ext>
            </a:extLst>
          </p:cNvPr>
          <p:cNvSpPr>
            <a:spLocks noGrp="1"/>
          </p:cNvSpPr>
          <p:nvPr>
            <p:ph type="body" sz="quarter" idx="11"/>
          </p:nvPr>
        </p:nvSpPr>
        <p:spPr>
          <a:xfrm>
            <a:off x="373297" y="690646"/>
            <a:ext cx="7500938" cy="207169"/>
          </a:xfrm>
        </p:spPr>
        <p:txBody>
          <a:bodyPr/>
          <a:lstStyle/>
          <a:p>
            <a:r>
              <a:rPr lang="en-IE" dirty="0">
                <a:solidFill>
                  <a:srgbClr val="000000"/>
                </a:solidFill>
              </a:rPr>
              <a:t>Exploring worldviews, perceptions and values on sustainable development </a:t>
            </a:r>
          </a:p>
          <a:p>
            <a:endParaRPr lang="en-IE" dirty="0"/>
          </a:p>
        </p:txBody>
      </p:sp>
      <p:sp>
        <p:nvSpPr>
          <p:cNvPr id="6" name="TextBox 5">
            <a:extLst>
              <a:ext uri="{FF2B5EF4-FFF2-40B4-BE49-F238E27FC236}">
                <a16:creationId xmlns:a16="http://schemas.microsoft.com/office/drawing/2014/main" id="{DE649B9A-722A-606E-1282-625E35878319}"/>
              </a:ext>
            </a:extLst>
          </p:cNvPr>
          <p:cNvSpPr txBox="1"/>
          <p:nvPr/>
        </p:nvSpPr>
        <p:spPr>
          <a:xfrm>
            <a:off x="373297" y="1036552"/>
            <a:ext cx="8397405" cy="3621504"/>
          </a:xfrm>
          <a:prstGeom prst="rect">
            <a:avLst/>
          </a:prstGeom>
          <a:noFill/>
          <a:ln>
            <a:solidFill>
              <a:srgbClr val="FF0000"/>
            </a:solidFill>
          </a:ln>
        </p:spPr>
        <p:txBody>
          <a:bodyPr wrap="square" rtlCol="0">
            <a:spAutoFit/>
          </a:bodyPr>
          <a:lstStyle/>
          <a:p>
            <a:pPr algn="l">
              <a:spcAft>
                <a:spcPts val="800"/>
              </a:spcAft>
            </a:pPr>
            <a:r>
              <a:rPr lang="en-IE" sz="1400" b="0" i="0" dirty="0">
                <a:solidFill>
                  <a:srgbClr val="000000"/>
                </a:solidFill>
                <a:effectLst/>
              </a:rPr>
              <a:t>In preparation for today’s workshop you were asked to complete </a:t>
            </a:r>
            <a:r>
              <a:rPr lang="en-IE" sz="1400" b="1" i="0" dirty="0">
                <a:solidFill>
                  <a:srgbClr val="000000"/>
                </a:solidFill>
                <a:effectLst/>
              </a:rPr>
              <a:t>three tasks.</a:t>
            </a:r>
            <a:endParaRPr lang="en-IE" sz="1400" b="0" i="0" dirty="0">
              <a:solidFill>
                <a:srgbClr val="000000"/>
              </a:solidFill>
              <a:effectLst/>
            </a:endParaRPr>
          </a:p>
          <a:p>
            <a:pPr algn="l">
              <a:spcAft>
                <a:spcPts val="800"/>
              </a:spcAft>
            </a:pPr>
            <a:r>
              <a:rPr lang="en-IE" sz="1400" b="1" i="0" dirty="0">
                <a:solidFill>
                  <a:srgbClr val="000000"/>
                </a:solidFill>
                <a:effectLst/>
              </a:rPr>
              <a:t>They are available in folder ‘Exploring worldviews, perceptions and values on sustainable development’.</a:t>
            </a:r>
            <a:endParaRPr lang="en-IE" sz="1400" b="0" i="0" dirty="0">
              <a:solidFill>
                <a:srgbClr val="000000"/>
              </a:solidFill>
              <a:effectLst/>
            </a:endParaRPr>
          </a:p>
          <a:p>
            <a:pPr algn="l">
              <a:spcAft>
                <a:spcPts val="800"/>
              </a:spcAft>
            </a:pPr>
            <a:r>
              <a:rPr lang="en-IE" sz="1400" b="1" i="0" dirty="0">
                <a:solidFill>
                  <a:srgbClr val="000000"/>
                </a:solidFill>
                <a:effectLst/>
              </a:rPr>
              <a:t>The titles are:</a:t>
            </a:r>
            <a:endParaRPr lang="en-IE" sz="1400" b="0" i="0" dirty="0">
              <a:solidFill>
                <a:srgbClr val="000000"/>
              </a:solidFill>
              <a:effectLst/>
            </a:endParaRPr>
          </a:p>
          <a:p>
            <a:pPr algn="l">
              <a:buFont typeface="+mj-lt"/>
              <a:buAutoNum type="arabicPeriod"/>
            </a:pPr>
            <a:r>
              <a:rPr lang="en-IE" sz="1400" b="0" i="0" dirty="0">
                <a:solidFill>
                  <a:srgbClr val="000000"/>
                </a:solidFill>
                <a:effectLst/>
              </a:rPr>
              <a:t>ESD Block3 -Mining minerals in the Congo: Perspective 1 (Community) Action options – [LMS/VLE]</a:t>
            </a:r>
          </a:p>
          <a:p>
            <a:pPr algn="l">
              <a:buFont typeface="+mj-lt"/>
              <a:buAutoNum type="arabicPeriod"/>
            </a:pPr>
            <a:r>
              <a:rPr lang="en-IE" sz="1400" b="0" i="0" dirty="0">
                <a:solidFill>
                  <a:srgbClr val="000000"/>
                </a:solidFill>
                <a:effectLst/>
              </a:rPr>
              <a:t>ESD Block3 -Mining minerals in the Congo: Perspective 2 (Corporate/ Business) Action options – [LMS/VLE]</a:t>
            </a:r>
          </a:p>
          <a:p>
            <a:pPr algn="l">
              <a:spcAft>
                <a:spcPts val="800"/>
              </a:spcAft>
              <a:buFont typeface="+mj-lt"/>
              <a:buAutoNum type="arabicPeriod"/>
            </a:pPr>
            <a:r>
              <a:rPr lang="en-IE" sz="1400" b="0" i="0" dirty="0">
                <a:solidFill>
                  <a:srgbClr val="000000"/>
                </a:solidFill>
                <a:effectLst/>
              </a:rPr>
              <a:t>ESD Block3 -Mining minerals in the Congo: Perspective 3 (Government/Policy) Action options – [LMS/VLE]</a:t>
            </a:r>
          </a:p>
          <a:p>
            <a:pPr algn="l">
              <a:spcAft>
                <a:spcPts val="800"/>
              </a:spcAft>
            </a:pPr>
            <a:r>
              <a:rPr lang="en-IE" sz="1400" b="0" i="0" dirty="0">
                <a:solidFill>
                  <a:srgbClr val="000000"/>
                </a:solidFill>
                <a:effectLst/>
              </a:rPr>
              <a:t>Each contains questions related to a </a:t>
            </a:r>
            <a:r>
              <a:rPr lang="en-IE" sz="1400" b="1" i="0" dirty="0">
                <a:solidFill>
                  <a:srgbClr val="000000"/>
                </a:solidFill>
                <a:effectLst/>
              </a:rPr>
              <a:t>case study</a:t>
            </a:r>
            <a:r>
              <a:rPr lang="en-IE" sz="1400" b="0" i="0" dirty="0">
                <a:solidFill>
                  <a:srgbClr val="000000"/>
                </a:solidFill>
                <a:effectLst/>
              </a:rPr>
              <a:t>, viewed from three perspectives in turn: </a:t>
            </a:r>
            <a:r>
              <a:rPr lang="en-IE" sz="1400" b="1" i="0" dirty="0">
                <a:solidFill>
                  <a:srgbClr val="000000"/>
                </a:solidFill>
                <a:effectLst/>
              </a:rPr>
              <a:t>Community, Corporate / Business and Government/ Policy. </a:t>
            </a:r>
            <a:endParaRPr lang="en-IE" sz="1400" b="1" kern="100" dirty="0">
              <a:effectLst/>
              <a:ea typeface="Calibri" panose="020F0502020204030204" pitchFamily="34" charset="0"/>
              <a:cs typeface="Times New Roman" panose="02020603050405020304" pitchFamily="18" charset="0"/>
            </a:endParaRPr>
          </a:p>
          <a:p>
            <a:r>
              <a:rPr lang="en-IE" sz="1400" dirty="0"/>
              <a:t>Each 'test’/survey presents 12 potential action options for the scenario posed. Collectively the 12 options represent actions at various levels of ‘defensibility’ from a high of 'Highly Defensible' to a low of ‘Not Defensible’. Please remember that these rating activities do not have 'Right' and 'Wrong' answers.  </a:t>
            </a:r>
          </a:p>
          <a:p>
            <a:r>
              <a:rPr lang="en-IE" sz="1400" dirty="0">
                <a:highlight>
                  <a:srgbClr val="FFFF00"/>
                </a:highlight>
              </a:rPr>
              <a:t>As you will need a record of your three MOST PREFERRED and three LEAST PREFERRED action options, AND THE TEXT OF YOUR MOST PREFERRED action option, for engagement in workshop activities</a:t>
            </a:r>
            <a:r>
              <a:rPr lang="en-IE" sz="1400" dirty="0"/>
              <a:t>, please ensure that you </a:t>
            </a:r>
            <a:r>
              <a:rPr lang="en-IE" sz="1400" b="1" dirty="0"/>
              <a:t>photograph, take a screen shot or print a record of your choices before you 'submit</a:t>
            </a:r>
            <a:r>
              <a:rPr lang="en-IE" sz="1400" dirty="0"/>
              <a:t>'.  Thank you.</a:t>
            </a:r>
          </a:p>
        </p:txBody>
      </p:sp>
      <p:sp>
        <p:nvSpPr>
          <p:cNvPr id="5" name="Slide Number Placeholder 3">
            <a:extLst>
              <a:ext uri="{FF2B5EF4-FFF2-40B4-BE49-F238E27FC236}">
                <a16:creationId xmlns:a16="http://schemas.microsoft.com/office/drawing/2014/main" id="{82A123DA-D6A6-E537-CA46-B5062DE6B389}"/>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2</a:t>
            </a:fld>
            <a:endParaRPr lang="en-GB" sz="1000" dirty="0">
              <a:solidFill>
                <a:schemeClr val="bg1"/>
              </a:solidFill>
            </a:endParaRPr>
          </a:p>
        </p:txBody>
      </p:sp>
    </p:spTree>
    <p:extLst>
      <p:ext uri="{BB962C8B-B14F-4D97-AF65-F5344CB8AC3E}">
        <p14:creationId xmlns:p14="http://schemas.microsoft.com/office/powerpoint/2010/main" val="2255839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6"/>
          <p:cNvSpPr txBox="1">
            <a:spLocks noGrp="1"/>
          </p:cNvSpPr>
          <p:nvPr>
            <p:ph type="title"/>
          </p:nvPr>
        </p:nvSpPr>
        <p:spPr>
          <a:xfrm>
            <a:off x="387900" y="205558"/>
            <a:ext cx="4867494" cy="612196"/>
          </a:xfrm>
          <a:prstGeom prst="rect">
            <a:avLst/>
          </a:prstGeom>
        </p:spPr>
        <p:txBody>
          <a:bodyPr spcFirstLastPara="1" vert="horz" wrap="square" lIns="91425" tIns="91425" rIns="91425" bIns="91425" rtlCol="0" anchor="b" anchorCtr="0">
            <a:normAutofit/>
          </a:bodyPr>
          <a:lstStyle/>
          <a:p>
            <a:r>
              <a:rPr lang="en-IE" sz="2400" dirty="0">
                <a:cs typeface="Times New Roman" panose="02020603050405020304" pitchFamily="18" charset="0"/>
              </a:rPr>
              <a:t>Significance of Congo as a case study</a:t>
            </a:r>
            <a:r>
              <a:rPr lang="en-GB" sz="2400" dirty="0">
                <a:solidFill>
                  <a:schemeClr val="accent5"/>
                </a:solidFill>
              </a:rPr>
              <a:t>:</a:t>
            </a:r>
            <a:endParaRPr b="1" dirty="0">
              <a:solidFill>
                <a:srgbClr val="FF0000"/>
              </a:solidFill>
            </a:endParaRPr>
          </a:p>
        </p:txBody>
      </p:sp>
      <p:sp>
        <p:nvSpPr>
          <p:cNvPr id="3" name="Google Shape;115;p26">
            <a:extLst>
              <a:ext uri="{FF2B5EF4-FFF2-40B4-BE49-F238E27FC236}">
                <a16:creationId xmlns:a16="http://schemas.microsoft.com/office/drawing/2014/main" id="{3A5AA2F0-A5B2-262B-D046-3AA5D13AD087}"/>
              </a:ext>
            </a:extLst>
          </p:cNvPr>
          <p:cNvSpPr txBox="1">
            <a:spLocks/>
          </p:cNvSpPr>
          <p:nvPr/>
        </p:nvSpPr>
        <p:spPr>
          <a:xfrm>
            <a:off x="387900" y="864181"/>
            <a:ext cx="4867494" cy="3911818"/>
          </a:xfrm>
          <a:prstGeom prst="rect">
            <a:avLst/>
          </a:prstGeom>
          <a:ln>
            <a:solidFill>
              <a:schemeClr val="accent2">
                <a:lumMod val="60000"/>
                <a:lumOff val="40000"/>
              </a:schemeClr>
            </a:solidFill>
          </a:ln>
        </p:spPr>
        <p:txBody>
          <a:bodyPr spcFirstLastPara="1" vert="horz" wrap="square" lIns="91425" tIns="91425" rIns="91425" bIns="91425" rtlCol="0" anchor="t" anchorCtr="0">
            <a:noAutofit/>
          </a:bodyPr>
          <a:lstStyle>
            <a:lvl1pPr marL="609585" lvl="0" indent="-457189" algn="l" defTabSz="1219170" rtl="0" eaLnBrk="1" latinLnBrk="0" hangingPunct="1">
              <a:spcBef>
                <a:spcPts val="0"/>
              </a:spcBef>
              <a:spcAft>
                <a:spcPts val="0"/>
              </a:spcAft>
              <a:buSzPts val="1800"/>
              <a:buFont typeface="Arial" pitchFamily="34" charset="0"/>
              <a:buChar char="●"/>
              <a:defRPr sz="2667" b="1" kern="1200">
                <a:solidFill>
                  <a:schemeClr val="tx1"/>
                </a:solidFill>
                <a:latin typeface="+mn-lt"/>
                <a:ea typeface="+mn-ea"/>
                <a:cs typeface="+mn-cs"/>
              </a:defRPr>
            </a:lvl1pPr>
            <a:lvl2pPr marL="1219170" lvl="1" indent="-423323" algn="l" defTabSz="1219170" rtl="0" eaLnBrk="1" latinLnBrk="0" hangingPunct="1">
              <a:spcBef>
                <a:spcPts val="0"/>
              </a:spcBef>
              <a:spcAft>
                <a:spcPts val="0"/>
              </a:spcAft>
              <a:buClr>
                <a:schemeClr val="tx2"/>
              </a:buClr>
              <a:buSzPts val="1400"/>
              <a:buFont typeface="Arial" pitchFamily="34" charset="0"/>
              <a:buChar char="○"/>
              <a:defRPr sz="2667" kern="1200">
                <a:solidFill>
                  <a:schemeClr val="tx1"/>
                </a:solidFill>
                <a:latin typeface="+mn-lt"/>
                <a:ea typeface="+mn-ea"/>
                <a:cs typeface="+mn-cs"/>
              </a:defRPr>
            </a:lvl2pPr>
            <a:lvl3pPr marL="1828754" lvl="2" indent="-423323" algn="l" defTabSz="1219170" rtl="0" eaLnBrk="1" latinLnBrk="0" hangingPunct="1">
              <a:spcBef>
                <a:spcPts val="0"/>
              </a:spcBef>
              <a:spcAft>
                <a:spcPts val="0"/>
              </a:spcAft>
              <a:buClr>
                <a:schemeClr val="tx2"/>
              </a:buClr>
              <a:buSzPts val="1400"/>
              <a:buFont typeface="Arial" pitchFamily="34" charset="0"/>
              <a:buChar char="■"/>
              <a:defRPr sz="2667" kern="1200">
                <a:solidFill>
                  <a:schemeClr val="tx1"/>
                </a:solidFill>
                <a:latin typeface="+mn-lt"/>
                <a:ea typeface="+mn-ea"/>
                <a:cs typeface="+mn-cs"/>
              </a:defRPr>
            </a:lvl3pPr>
            <a:lvl4pPr marL="2438339" lvl="3" indent="-423323" algn="l" defTabSz="1219170" rtl="0" eaLnBrk="1" latinLnBrk="0" hangingPunct="1">
              <a:spcBef>
                <a:spcPts val="0"/>
              </a:spcBef>
              <a:spcAft>
                <a:spcPts val="0"/>
              </a:spcAft>
              <a:buClr>
                <a:schemeClr val="tx2"/>
              </a:buClr>
              <a:buSzPts val="1400"/>
              <a:buFont typeface="Minion Pro" pitchFamily="18" charset="0"/>
              <a:buChar char="●"/>
              <a:defRPr sz="2667" kern="1200">
                <a:solidFill>
                  <a:schemeClr val="tx1"/>
                </a:solidFill>
                <a:latin typeface="+mn-lt"/>
                <a:ea typeface="+mn-ea"/>
                <a:cs typeface="+mn-cs"/>
              </a:defRPr>
            </a:lvl4pPr>
            <a:lvl5pPr marL="3047924" lvl="4" indent="-423323" algn="l" defTabSz="1219170" rtl="0" eaLnBrk="1" latinLnBrk="0" hangingPunct="1">
              <a:spcBef>
                <a:spcPts val="0"/>
              </a:spcBef>
              <a:spcAft>
                <a:spcPts val="0"/>
              </a:spcAft>
              <a:buClr>
                <a:schemeClr val="tx2"/>
              </a:buClr>
              <a:buSzPts val="1400"/>
              <a:buFont typeface="Arial" pitchFamily="34" charset="0"/>
              <a:buChar char="○"/>
              <a:defRPr sz="2667" kern="1200">
                <a:solidFill>
                  <a:schemeClr val="tx1"/>
                </a:solidFill>
                <a:latin typeface="+mn-lt"/>
                <a:ea typeface="+mn-ea"/>
                <a:cs typeface="+mn-cs"/>
              </a:defRPr>
            </a:lvl5pPr>
            <a:lvl6pPr marL="3657509" lvl="5" indent="-423323" algn="l" defTabSz="1219170" rtl="0" eaLnBrk="1" latinLnBrk="0" hangingPunct="1">
              <a:spcBef>
                <a:spcPts val="0"/>
              </a:spcBef>
              <a:spcAft>
                <a:spcPts val="0"/>
              </a:spcAft>
              <a:buSzPts val="1400"/>
              <a:buFont typeface="Arial" pitchFamily="34" charset="0"/>
              <a:buChar char="■"/>
              <a:defRPr sz="2667" kern="1200">
                <a:solidFill>
                  <a:schemeClr val="tx1"/>
                </a:solidFill>
                <a:latin typeface="+mn-lt"/>
                <a:ea typeface="+mn-ea"/>
                <a:cs typeface="+mn-cs"/>
              </a:defRPr>
            </a:lvl6pPr>
            <a:lvl7pPr marL="4267093" lvl="6" indent="-423323" algn="l" defTabSz="1219170" rtl="0" eaLnBrk="1" latinLnBrk="0" hangingPunct="1">
              <a:spcBef>
                <a:spcPts val="0"/>
              </a:spcBef>
              <a:spcAft>
                <a:spcPts val="0"/>
              </a:spcAft>
              <a:buSzPts val="1400"/>
              <a:buFont typeface="Arial" pitchFamily="34" charset="0"/>
              <a:buChar char="●"/>
              <a:defRPr sz="2667" kern="1200">
                <a:solidFill>
                  <a:schemeClr val="tx1"/>
                </a:solidFill>
                <a:latin typeface="+mn-lt"/>
                <a:ea typeface="+mn-ea"/>
                <a:cs typeface="+mn-cs"/>
              </a:defRPr>
            </a:lvl7pPr>
            <a:lvl8pPr marL="4876678" lvl="7" indent="-423323" algn="l" defTabSz="1219170" rtl="0" eaLnBrk="1" latinLnBrk="0" hangingPunct="1">
              <a:spcBef>
                <a:spcPts val="0"/>
              </a:spcBef>
              <a:spcAft>
                <a:spcPts val="0"/>
              </a:spcAft>
              <a:buSzPts val="1400"/>
              <a:buFont typeface="Arial" pitchFamily="34" charset="0"/>
              <a:buChar char="○"/>
              <a:defRPr sz="2667" kern="1200">
                <a:solidFill>
                  <a:schemeClr val="tx1"/>
                </a:solidFill>
                <a:latin typeface="+mn-lt"/>
                <a:ea typeface="+mn-ea"/>
                <a:cs typeface="+mn-cs"/>
              </a:defRPr>
            </a:lvl8pPr>
            <a:lvl9pPr marL="5486263" lvl="8" indent="-423323" algn="l" defTabSz="1219170" rtl="0" eaLnBrk="1" latinLnBrk="0" hangingPunct="1">
              <a:spcBef>
                <a:spcPts val="0"/>
              </a:spcBef>
              <a:spcAft>
                <a:spcPts val="0"/>
              </a:spcAft>
              <a:buSzPts val="1400"/>
              <a:buFont typeface="Arial" pitchFamily="34" charset="0"/>
              <a:buChar char="■"/>
              <a:defRPr sz="2667" kern="1200">
                <a:solidFill>
                  <a:schemeClr val="tx1"/>
                </a:solidFill>
                <a:latin typeface="+mn-lt"/>
                <a:ea typeface="+mn-ea"/>
                <a:cs typeface="+mn-cs"/>
              </a:defRPr>
            </a:lvl9pPr>
          </a:lstStyle>
          <a:p>
            <a:pPr marL="0" indent="-330192">
              <a:spcAft>
                <a:spcPts val="600"/>
              </a:spcAft>
              <a:buSzPts val="1600"/>
            </a:pPr>
            <a:r>
              <a:rPr lang="en-IE" sz="1800" b="0" i="1" dirty="0"/>
              <a:t>The situation in Congo challenges </a:t>
            </a:r>
            <a:r>
              <a:rPr lang="en-IE" sz="1800" b="0" i="1" u="sng" dirty="0"/>
              <a:t>numerous sustainability value</a:t>
            </a:r>
            <a:r>
              <a:rPr lang="en-IE" sz="1800" b="0" i="1" dirty="0"/>
              <a:t>s, spanning issues related to child </a:t>
            </a:r>
            <a:r>
              <a:rPr lang="en-IE" sz="1800" b="0" i="1" dirty="0" err="1"/>
              <a:t>labor</a:t>
            </a:r>
            <a:r>
              <a:rPr lang="en-IE" sz="1800" b="0" i="1" dirty="0"/>
              <a:t>, gender inequality, and social injustice.</a:t>
            </a:r>
          </a:p>
          <a:p>
            <a:pPr marL="0" indent="-330192">
              <a:spcAft>
                <a:spcPts val="600"/>
              </a:spcAft>
              <a:buSzPts val="1600"/>
            </a:pPr>
            <a:r>
              <a:rPr lang="en-IE" sz="1800" b="0" i="1" dirty="0"/>
              <a:t>You should also consider broader ethical dimensions related to </a:t>
            </a:r>
            <a:r>
              <a:rPr lang="en-IE" sz="1800" b="0" i="1" u="sng" dirty="0"/>
              <a:t>economic systems, colonial legacies, and intergenerational justice.</a:t>
            </a:r>
            <a:endParaRPr lang="en-IE" sz="1800" b="0" i="1" dirty="0"/>
          </a:p>
          <a:p>
            <a:pPr marL="0" indent="-330192">
              <a:spcAft>
                <a:spcPts val="600"/>
              </a:spcAft>
              <a:buSzPts val="1600"/>
            </a:pPr>
            <a:r>
              <a:rPr lang="en-IE" sz="1800" b="0" i="1" dirty="0"/>
              <a:t>The scenario reflects the real-world implications of unsustainable practices, highlighting the </a:t>
            </a:r>
            <a:r>
              <a:rPr lang="en-IE" sz="1800" i="1" dirty="0"/>
              <a:t>interconnectedness of local and global issues </a:t>
            </a:r>
            <a:r>
              <a:rPr lang="en-IE" sz="1800" b="0" i="1" dirty="0"/>
              <a:t>and the importance of addressing them in a comprehensive and ethically defensible manner.</a:t>
            </a:r>
          </a:p>
          <a:p>
            <a:pPr marL="279393" indent="0">
              <a:spcAft>
                <a:spcPts val="900"/>
              </a:spcAft>
              <a:buSzPts val="1600"/>
              <a:buNone/>
            </a:pPr>
            <a:r>
              <a:rPr lang="en-IE" sz="1400" dirty="0">
                <a:cs typeface="Times New Roman" panose="02020603050405020304" pitchFamily="18" charset="0"/>
              </a:rPr>
              <a:t>(Maryam </a:t>
            </a:r>
            <a:r>
              <a:rPr lang="en-IE" sz="1400" dirty="0" err="1">
                <a:cs typeface="Times New Roman" panose="02020603050405020304" pitchFamily="18" charset="0"/>
              </a:rPr>
              <a:t>Yabo</a:t>
            </a:r>
            <a:r>
              <a:rPr lang="en-IE" sz="1400" dirty="0">
                <a:cs typeface="Times New Roman" panose="02020603050405020304" pitchFamily="18" charset="0"/>
              </a:rPr>
              <a:t> and William Reynolds, ESD Interns 2023-24</a:t>
            </a:r>
            <a:r>
              <a:rPr lang="en-IE" sz="1400" b="0" dirty="0">
                <a:cs typeface="Times New Roman" panose="02020603050405020304" pitchFamily="18" charset="0"/>
              </a:rPr>
              <a:t>)</a:t>
            </a:r>
          </a:p>
          <a:p>
            <a:pPr marL="114297" indent="0">
              <a:buNone/>
            </a:pPr>
            <a:r>
              <a:rPr lang="en-IE" sz="1400" b="0" dirty="0">
                <a:cs typeface="Times New Roman" panose="02020603050405020304" pitchFamily="18" charset="0"/>
              </a:rPr>
              <a:t> </a:t>
            </a:r>
            <a:endParaRPr lang="en-IE" sz="1400" b="0" dirty="0"/>
          </a:p>
        </p:txBody>
      </p:sp>
      <p:sp>
        <p:nvSpPr>
          <p:cNvPr id="4" name="Text Placeholder 3">
            <a:extLst>
              <a:ext uri="{FF2B5EF4-FFF2-40B4-BE49-F238E27FC236}">
                <a16:creationId xmlns:a16="http://schemas.microsoft.com/office/drawing/2014/main" id="{83FE494A-31AB-1D35-1E3F-1FC5D85D568B}"/>
              </a:ext>
            </a:extLst>
          </p:cNvPr>
          <p:cNvSpPr>
            <a:spLocks noGrp="1"/>
          </p:cNvSpPr>
          <p:nvPr>
            <p:ph type="body" idx="1"/>
          </p:nvPr>
        </p:nvSpPr>
        <p:spPr>
          <a:xfrm>
            <a:off x="5348141" y="1455576"/>
            <a:ext cx="3407959" cy="3320424"/>
          </a:xfrm>
          <a:ln>
            <a:solidFill>
              <a:schemeClr val="accent2"/>
            </a:solidFill>
          </a:ln>
        </p:spPr>
        <p:txBody>
          <a:bodyPr>
            <a:normAutofit fontScale="85000" lnSpcReduction="10000"/>
          </a:bodyPr>
          <a:lstStyle/>
          <a:p>
            <a:pPr marL="114297" indent="0">
              <a:buNone/>
            </a:pPr>
            <a:r>
              <a:rPr lang="en-IE" dirty="0"/>
              <a:t>Minister of Mines DRC:</a:t>
            </a:r>
          </a:p>
          <a:p>
            <a:pPr marL="114297" lvl="0" indent="0">
              <a:buNone/>
            </a:pPr>
            <a:r>
              <a:rPr lang="en-IE" b="0" i="1" dirty="0">
                <a:solidFill>
                  <a:srgbClr val="1F1F1F"/>
                </a:solidFill>
                <a:effectLst/>
              </a:rPr>
              <a:t>The DRC (democratic republic of the Congo) Ministry of Mines </a:t>
            </a:r>
            <a:r>
              <a:rPr lang="en-IE" b="0" i="1" dirty="0">
                <a:solidFill>
                  <a:srgbClr val="040C28"/>
                </a:solidFill>
                <a:effectLst/>
              </a:rPr>
              <a:t>manages the national mining domain in accordance with the DRC Mining Code and its implementing measures</a:t>
            </a:r>
            <a:r>
              <a:rPr lang="en-IE" b="0" i="1" dirty="0">
                <a:solidFill>
                  <a:srgbClr val="1F1F1F"/>
                </a:solidFill>
                <a:effectLst/>
              </a:rPr>
              <a:t>. Its main goals are: 1. The promotion and sustainable development of the DRC mineral resources for the benefit of its population…..</a:t>
            </a:r>
          </a:p>
          <a:p>
            <a:pPr marL="114297" lvl="0" indent="0">
              <a:buNone/>
            </a:pPr>
            <a:endParaRPr lang="en-IE" sz="1100" b="0" i="1" dirty="0">
              <a:solidFill>
                <a:srgbClr val="1F1F1F"/>
              </a:solidFill>
              <a:effectLst/>
            </a:endParaRPr>
          </a:p>
          <a:p>
            <a:pPr marL="114297" lvl="0" indent="0">
              <a:buNone/>
            </a:pPr>
            <a:r>
              <a:rPr lang="en-IE" sz="1100" b="0" dirty="0">
                <a:hlinkClick r:id="rId3"/>
              </a:rPr>
              <a:t>https://www.unicef.org/drcongo/en/press-releases/drc-minister-mines-joins-cobalt-action-partnership</a:t>
            </a:r>
            <a:r>
              <a:rPr lang="en-IE" sz="1100" b="0" dirty="0">
                <a:solidFill>
                  <a:srgbClr val="1F1F1F"/>
                </a:solidFill>
              </a:rPr>
              <a:t> </a:t>
            </a:r>
            <a:endParaRPr lang="en-IE" dirty="0"/>
          </a:p>
          <a:p>
            <a:pPr marL="114297" indent="0">
              <a:buNone/>
            </a:pPr>
            <a:endParaRPr lang="en-IE" dirty="0"/>
          </a:p>
        </p:txBody>
      </p:sp>
      <p:pic>
        <p:nvPicPr>
          <p:cNvPr id="5" name="Picture 4" descr="'DRC Minister of Mines Joins Cobalt Action Partnership'">
            <a:extLst>
              <a:ext uri="{FF2B5EF4-FFF2-40B4-BE49-F238E27FC236}">
                <a16:creationId xmlns:a16="http://schemas.microsoft.com/office/drawing/2014/main" id="{4EC89F88-9C9B-A537-D4D1-55E835309A90}"/>
              </a:ext>
            </a:extLst>
          </p:cNvPr>
          <p:cNvPicPr>
            <a:picLocks noChangeAspect="1"/>
          </p:cNvPicPr>
          <p:nvPr/>
        </p:nvPicPr>
        <p:blipFill>
          <a:blip r:embed="rId4"/>
          <a:srcRect t="45127" b="9704"/>
          <a:stretch/>
        </p:blipFill>
        <p:spPr>
          <a:xfrm>
            <a:off x="5348140" y="864181"/>
            <a:ext cx="3407959" cy="503931"/>
          </a:xfrm>
          <a:prstGeom prst="rect">
            <a:avLst/>
          </a:prstGeom>
          <a:ln>
            <a:solidFill>
              <a:schemeClr val="accent2"/>
            </a:solidFill>
          </a:ln>
        </p:spPr>
      </p:pic>
      <p:sp>
        <p:nvSpPr>
          <p:cNvPr id="2" name="Slide Number Placeholder 3">
            <a:extLst>
              <a:ext uri="{FF2B5EF4-FFF2-40B4-BE49-F238E27FC236}">
                <a16:creationId xmlns:a16="http://schemas.microsoft.com/office/drawing/2014/main" id="{79C8B9C2-8580-FDEF-BE8F-5510F00661BB}"/>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20</a:t>
            </a:fld>
            <a:endParaRPr lang="en-GB" sz="1000" dirty="0">
              <a:solidFill>
                <a:schemeClr val="bg1"/>
              </a:solidFill>
            </a:endParaRPr>
          </a:p>
        </p:txBody>
      </p:sp>
    </p:spTree>
    <p:extLst>
      <p:ext uri="{BB962C8B-B14F-4D97-AF65-F5344CB8AC3E}">
        <p14:creationId xmlns:p14="http://schemas.microsoft.com/office/powerpoint/2010/main" val="2948195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6D9E4-F439-C1FA-B0BA-4B43D2B89D3C}"/>
              </a:ext>
            </a:extLst>
          </p:cNvPr>
          <p:cNvSpPr>
            <a:spLocks noGrp="1"/>
          </p:cNvSpPr>
          <p:nvPr>
            <p:ph type="title"/>
          </p:nvPr>
        </p:nvSpPr>
        <p:spPr/>
        <p:txBody>
          <a:bodyPr>
            <a:normAutofit/>
          </a:bodyPr>
          <a:lstStyle/>
          <a:p>
            <a:r>
              <a:rPr lang="en-IE" sz="2800" dirty="0"/>
              <a:t>Workshop wrap-up session – prompts for reflection</a:t>
            </a:r>
          </a:p>
        </p:txBody>
      </p:sp>
      <p:sp>
        <p:nvSpPr>
          <p:cNvPr id="3" name="Text Placeholder 2">
            <a:extLst>
              <a:ext uri="{FF2B5EF4-FFF2-40B4-BE49-F238E27FC236}">
                <a16:creationId xmlns:a16="http://schemas.microsoft.com/office/drawing/2014/main" id="{5F957119-685A-C8CF-DAA5-AAC616508256}"/>
              </a:ext>
            </a:extLst>
          </p:cNvPr>
          <p:cNvSpPr>
            <a:spLocks noGrp="1"/>
          </p:cNvSpPr>
          <p:nvPr>
            <p:ph type="body" idx="1"/>
          </p:nvPr>
        </p:nvSpPr>
        <p:spPr/>
        <p:txBody>
          <a:bodyPr/>
          <a:lstStyle/>
          <a:p>
            <a:r>
              <a:rPr lang="en-IE" dirty="0"/>
              <a:t>What did you learn from today’s group discussion/activities?</a:t>
            </a:r>
          </a:p>
          <a:p>
            <a:endParaRPr lang="en-IE" dirty="0"/>
          </a:p>
          <a:p>
            <a:r>
              <a:rPr lang="en-IE" dirty="0"/>
              <a:t>What surprised you?</a:t>
            </a:r>
          </a:p>
          <a:p>
            <a:endParaRPr lang="en-IE" dirty="0"/>
          </a:p>
          <a:p>
            <a:r>
              <a:rPr lang="en-IE" dirty="0"/>
              <a:t>Did any of the discussion/debate make you uncomfortable about choices you had made in earlier stages of the process?</a:t>
            </a:r>
          </a:p>
          <a:p>
            <a:pPr marL="114297" indent="0">
              <a:buNone/>
            </a:pPr>
            <a:endParaRPr lang="en-IE" dirty="0"/>
          </a:p>
          <a:p>
            <a:r>
              <a:rPr lang="en-IE" dirty="0"/>
              <a:t>How will what you learned prepare you for ‘enacting’ education for sustainable development / advocating for sustainability issues?</a:t>
            </a:r>
          </a:p>
        </p:txBody>
      </p:sp>
      <p:sp>
        <p:nvSpPr>
          <p:cNvPr id="4" name="Slide Number Placeholder 3">
            <a:extLst>
              <a:ext uri="{FF2B5EF4-FFF2-40B4-BE49-F238E27FC236}">
                <a16:creationId xmlns:a16="http://schemas.microsoft.com/office/drawing/2014/main" id="{07D81EC5-3D37-AA3C-BF55-A649C02242B9}"/>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21</a:t>
            </a:fld>
            <a:endParaRPr lang="en-GB" sz="1000" dirty="0">
              <a:solidFill>
                <a:schemeClr val="bg1"/>
              </a:solidFill>
            </a:endParaRPr>
          </a:p>
        </p:txBody>
      </p:sp>
    </p:spTree>
    <p:extLst>
      <p:ext uri="{BB962C8B-B14F-4D97-AF65-F5344CB8AC3E}">
        <p14:creationId xmlns:p14="http://schemas.microsoft.com/office/powerpoint/2010/main" val="1455105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046" y="307707"/>
            <a:ext cx="7500939" cy="421200"/>
          </a:xfrm>
        </p:spPr>
        <p:txBody>
          <a:bodyPr anchor="ctr">
            <a:normAutofit/>
          </a:bodyPr>
          <a:lstStyle/>
          <a:p>
            <a:pPr>
              <a:lnSpc>
                <a:spcPct val="90000"/>
              </a:lnSpc>
            </a:pPr>
            <a:r>
              <a:rPr lang="en-GB" sz="2800" dirty="0"/>
              <a:t>Questions?</a:t>
            </a:r>
          </a:p>
        </p:txBody>
      </p:sp>
      <p:sp>
        <p:nvSpPr>
          <p:cNvPr id="7" name="TextBox 6">
            <a:extLst>
              <a:ext uri="{FF2B5EF4-FFF2-40B4-BE49-F238E27FC236}">
                <a16:creationId xmlns:a16="http://schemas.microsoft.com/office/drawing/2014/main" id="{3D79A16B-17CF-613B-22FA-EBBF616A86EE}"/>
              </a:ext>
            </a:extLst>
          </p:cNvPr>
          <p:cNvSpPr txBox="1"/>
          <p:nvPr/>
        </p:nvSpPr>
        <p:spPr>
          <a:xfrm>
            <a:off x="395046" y="881700"/>
            <a:ext cx="3559969" cy="3264408"/>
          </a:xfrm>
          <a:prstGeom prst="rect">
            <a:avLst/>
          </a:prstGeom>
        </p:spPr>
        <p:txBody>
          <a:bodyPr anchor="t">
            <a:normAutofit/>
          </a:bodyPr>
          <a:lstStyle/>
          <a:p>
            <a:pPr>
              <a:spcAft>
                <a:spcPts val="600"/>
              </a:spcAft>
            </a:pPr>
            <a:r>
              <a:rPr lang="en-US" sz="2000" kern="1200" dirty="0"/>
              <a:t>[Reminder to use discussion Forums on the LMS/VLE for Q&amp;A with teachers/facilitators.]</a:t>
            </a:r>
          </a:p>
          <a:p>
            <a:pPr>
              <a:spcAft>
                <a:spcPts val="600"/>
              </a:spcAft>
            </a:pPr>
            <a:endParaRPr lang="en-US" sz="2000" kern="1200" dirty="0"/>
          </a:p>
          <a:p>
            <a:pPr>
              <a:spcAft>
                <a:spcPts val="600"/>
              </a:spcAft>
            </a:pPr>
            <a:endParaRPr lang="en-US" sz="2000" kern="1200" dirty="0"/>
          </a:p>
          <a:p>
            <a:pPr>
              <a:spcAft>
                <a:spcPts val="600"/>
              </a:spcAft>
            </a:pPr>
            <a:br>
              <a:rPr lang="en-US" sz="2000" kern="1200" dirty="0"/>
            </a:br>
            <a:br>
              <a:rPr lang="en-US" sz="2000" kern="1200" dirty="0"/>
            </a:br>
            <a:r>
              <a:rPr lang="en-US" sz="2000" kern="1200" dirty="0"/>
              <a:t>[Add facilitator contact details here]</a:t>
            </a:r>
          </a:p>
        </p:txBody>
      </p:sp>
      <p:pic>
        <p:nvPicPr>
          <p:cNvPr id="4" name="Graphic 3" descr="Questions outline">
            <a:extLst>
              <a:ext uri="{FF2B5EF4-FFF2-40B4-BE49-F238E27FC236}">
                <a16:creationId xmlns:a16="http://schemas.microsoft.com/office/drawing/2014/main" id="{35EA9D24-BE8B-3B49-42EE-BEB35343E9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7428" y="881700"/>
            <a:ext cx="3264408" cy="3264408"/>
          </a:xfrm>
          <a:prstGeom prst="rect">
            <a:avLst/>
          </a:prstGeom>
        </p:spPr>
      </p:pic>
      <p:sp>
        <p:nvSpPr>
          <p:cNvPr id="5" name="Slide Number Placeholder 3">
            <a:extLst>
              <a:ext uri="{FF2B5EF4-FFF2-40B4-BE49-F238E27FC236}">
                <a16:creationId xmlns:a16="http://schemas.microsoft.com/office/drawing/2014/main" id="{E5307CA1-90D7-31FA-9D96-BB5D50E29652}"/>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22</a:t>
            </a:fld>
            <a:endParaRPr lang="en-GB" sz="1000" dirty="0">
              <a:solidFill>
                <a:schemeClr val="bg1"/>
              </a:solidFill>
            </a:endParaRPr>
          </a:p>
        </p:txBody>
      </p:sp>
    </p:spTree>
    <p:extLst>
      <p:ext uri="{BB962C8B-B14F-4D97-AF65-F5344CB8AC3E}">
        <p14:creationId xmlns:p14="http://schemas.microsoft.com/office/powerpoint/2010/main" val="370019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ACFDC-EC72-4C34-E2FB-D939DAE5D677}"/>
              </a:ext>
            </a:extLst>
          </p:cNvPr>
          <p:cNvSpPr>
            <a:spLocks noGrp="1"/>
          </p:cNvSpPr>
          <p:nvPr>
            <p:ph type="title"/>
          </p:nvPr>
        </p:nvSpPr>
        <p:spPr>
          <a:xfrm>
            <a:off x="387900" y="411466"/>
            <a:ext cx="8368200" cy="686100"/>
          </a:xfrm>
        </p:spPr>
        <p:txBody>
          <a:bodyPr>
            <a:normAutofit/>
          </a:bodyPr>
          <a:lstStyle/>
          <a:p>
            <a:r>
              <a:rPr lang="en-GB" sz="2400" dirty="0"/>
              <a:t>Acknowledgements</a:t>
            </a:r>
          </a:p>
        </p:txBody>
      </p:sp>
      <p:sp>
        <p:nvSpPr>
          <p:cNvPr id="3" name="Text Placeholder 2">
            <a:extLst>
              <a:ext uri="{FF2B5EF4-FFF2-40B4-BE49-F238E27FC236}">
                <a16:creationId xmlns:a16="http://schemas.microsoft.com/office/drawing/2014/main" id="{CACAC21A-C098-4C47-5C94-9E1B78EBB57E}"/>
              </a:ext>
            </a:extLst>
          </p:cNvPr>
          <p:cNvSpPr>
            <a:spLocks noGrp="1"/>
          </p:cNvSpPr>
          <p:nvPr>
            <p:ph type="body" idx="1"/>
          </p:nvPr>
        </p:nvSpPr>
        <p:spPr>
          <a:xfrm>
            <a:off x="242596" y="1325105"/>
            <a:ext cx="8513504" cy="2273476"/>
          </a:xfrm>
        </p:spPr>
        <p:txBody>
          <a:bodyPr>
            <a:normAutofit/>
          </a:bodyPr>
          <a:lstStyle/>
          <a:p>
            <a:pPr>
              <a:buFont typeface="Arial" panose="020B0604020202020204" pitchFamily="34" charset="0"/>
              <a:buChar char="•"/>
            </a:pPr>
            <a:r>
              <a:rPr lang="en-US" sz="1600" b="0" dirty="0"/>
              <a:t>These materials are derived from development of a module, </a:t>
            </a:r>
            <a:r>
              <a:rPr lang="en-GB" sz="1600" b="0" dirty="0"/>
              <a:t>Enacting Education for Sustainable Development</a:t>
            </a:r>
            <a:r>
              <a:rPr lang="en-US" sz="1600" b="0" dirty="0"/>
              <a:t>, co-developed by members of Trinity College Dublin’s academic staff, Carlos Rocha, Cicely Roche, Clare Kelly, Felix Mezzanotte, John Gallagher and Sarah-Jane Cullinane as part of their roles as Fellows in Education for Sustainable Development in 2023-2024 – and Trinity College Dublin students Freddie Fallon, Maryam </a:t>
            </a:r>
            <a:r>
              <a:rPr lang="en-US" sz="1600" b="0" dirty="0" err="1"/>
              <a:t>Yabo</a:t>
            </a:r>
            <a:r>
              <a:rPr lang="en-US" sz="1600" b="0" dirty="0"/>
              <a:t>, Tom Hegarty and William Reynolds as part of their roles as Education for Sustainable Development Interns in 2023-2024.</a:t>
            </a:r>
            <a:endParaRPr lang="en-GB" sz="1600" b="0" dirty="0"/>
          </a:p>
          <a:p>
            <a:pPr>
              <a:buFont typeface="Arial" panose="020B0604020202020204" pitchFamily="34" charset="0"/>
              <a:buChar char="•"/>
            </a:pPr>
            <a:r>
              <a:rPr lang="en-GB" sz="1600" b="0" dirty="0"/>
              <a:t>This work was funded by the National Forum/Higher Education Authority under the Strategic Alignment of Teaching and Learning Enhancement Fund.</a:t>
            </a:r>
          </a:p>
          <a:p>
            <a:endParaRPr lang="en-GB" sz="1600" b="0" dirty="0"/>
          </a:p>
        </p:txBody>
      </p:sp>
      <p:pic>
        <p:nvPicPr>
          <p:cNvPr id="5" name="Picture 4" descr="CC BY-NC-SA 4.0">
            <a:extLst>
              <a:ext uri="{FF2B5EF4-FFF2-40B4-BE49-F238E27FC236}">
                <a16:creationId xmlns:a16="http://schemas.microsoft.com/office/drawing/2014/main" id="{488C2361-408A-2CA5-7744-96B4A4F335D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900" y="3844396"/>
            <a:ext cx="1797361" cy="630379"/>
          </a:xfrm>
          <a:prstGeom prst="rect">
            <a:avLst/>
          </a:prstGeom>
          <a:noFill/>
        </p:spPr>
      </p:pic>
      <p:sp>
        <p:nvSpPr>
          <p:cNvPr id="6" name="Text Placeholder 2">
            <a:extLst>
              <a:ext uri="{FF2B5EF4-FFF2-40B4-BE49-F238E27FC236}">
                <a16:creationId xmlns:a16="http://schemas.microsoft.com/office/drawing/2014/main" id="{8374FEF8-A0E6-C0B8-645B-DB4D4ABE1B85}"/>
              </a:ext>
            </a:extLst>
          </p:cNvPr>
          <p:cNvSpPr txBox="1">
            <a:spLocks/>
          </p:cNvSpPr>
          <p:nvPr/>
        </p:nvSpPr>
        <p:spPr>
          <a:xfrm>
            <a:off x="2185261" y="3721489"/>
            <a:ext cx="5556142" cy="1083776"/>
          </a:xfrm>
          <a:prstGeom prst="rect">
            <a:avLst/>
          </a:prstGeom>
          <a:ln>
            <a:noFill/>
          </a:ln>
        </p:spPr>
        <p:txBody>
          <a:bodyPr spcFirstLastPara="1" vert="horz" wrap="square" lIns="91425" tIns="91425" rIns="91425" bIns="91425" rtlCol="0" anchor="t" anchorCtr="0">
            <a:noAutofit/>
          </a:bodyPr>
          <a:lstStyle>
            <a:lvl1pPr marL="457189" lvl="0" indent="-342892" algn="l" defTabSz="914400" rtl="0" eaLnBrk="1" latinLnBrk="0" hangingPunct="1">
              <a:spcBef>
                <a:spcPts val="0"/>
              </a:spcBef>
              <a:spcAft>
                <a:spcPts val="0"/>
              </a:spcAft>
              <a:buSzPts val="1800"/>
              <a:buFont typeface="Arial" pitchFamily="34" charset="0"/>
              <a:buChar char="●"/>
              <a:defRPr sz="2000" b="1" kern="1200">
                <a:solidFill>
                  <a:schemeClr val="tx1"/>
                </a:solidFill>
                <a:latin typeface="+mn-lt"/>
                <a:ea typeface="+mn-ea"/>
                <a:cs typeface="+mn-cs"/>
              </a:defRPr>
            </a:lvl1pPr>
            <a:lvl2pPr marL="914378" lvl="1"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2pPr>
            <a:lvl3pPr marL="1371566" lvl="2"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3pPr>
            <a:lvl4pPr marL="1828754" lvl="3" indent="-317492" algn="l" defTabSz="914400" rtl="0" eaLnBrk="1" latinLnBrk="0" hangingPunct="1">
              <a:spcBef>
                <a:spcPts val="0"/>
              </a:spcBef>
              <a:spcAft>
                <a:spcPts val="0"/>
              </a:spcAft>
              <a:buClr>
                <a:schemeClr val="tx2"/>
              </a:buClr>
              <a:buSzPts val="1400"/>
              <a:buFont typeface="Minion Pro" pitchFamily="18" charset="0"/>
              <a:buChar char="●"/>
              <a:defRPr sz="2000" kern="1200">
                <a:solidFill>
                  <a:schemeClr val="tx1"/>
                </a:solidFill>
                <a:latin typeface="+mn-lt"/>
                <a:ea typeface="+mn-ea"/>
                <a:cs typeface="+mn-cs"/>
              </a:defRPr>
            </a:lvl4pPr>
            <a:lvl5pPr marL="2285943" lvl="4" indent="-317492" algn="l" defTabSz="914400" rtl="0" eaLnBrk="1" latinLnBrk="0" hangingPunct="1">
              <a:spcBef>
                <a:spcPts val="0"/>
              </a:spcBef>
              <a:spcAft>
                <a:spcPts val="0"/>
              </a:spcAft>
              <a:buClr>
                <a:schemeClr val="tx2"/>
              </a:buClr>
              <a:buSzPts val="1400"/>
              <a:buFont typeface="Arial" pitchFamily="34" charset="0"/>
              <a:buChar char="○"/>
              <a:defRPr sz="2000" kern="1200">
                <a:solidFill>
                  <a:schemeClr val="tx1"/>
                </a:solidFill>
                <a:latin typeface="+mn-lt"/>
                <a:ea typeface="+mn-ea"/>
                <a:cs typeface="+mn-cs"/>
              </a:defRPr>
            </a:lvl5pPr>
            <a:lvl6pPr marL="2743132" lvl="5"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6pPr>
            <a:lvl7pPr marL="3200320" lvl="6"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7pPr>
            <a:lvl8pPr marL="3657509" lvl="7"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8pPr>
            <a:lvl9pPr marL="4114697" lvl="8" indent="-317492" algn="l" defTabSz="914400" rtl="0" eaLnBrk="1" latinLnBrk="0" hangingPunct="1">
              <a:spcBef>
                <a:spcPts val="0"/>
              </a:spcBef>
              <a:spcAft>
                <a:spcPts val="0"/>
              </a:spcAft>
              <a:buSzPts val="1400"/>
              <a:buFont typeface="Arial" pitchFamily="34" charset="0"/>
              <a:buChar char="■"/>
              <a:defRPr sz="2000" kern="1200">
                <a:solidFill>
                  <a:schemeClr val="tx1"/>
                </a:solidFill>
                <a:latin typeface="+mn-lt"/>
                <a:ea typeface="+mn-ea"/>
                <a:cs typeface="+mn-cs"/>
              </a:defRPr>
            </a:lvl9pPr>
          </a:lstStyle>
          <a:p>
            <a:pPr marL="114297" indent="0">
              <a:buNone/>
            </a:pPr>
            <a:r>
              <a:rPr lang="en-US" sz="1000" b="0" dirty="0"/>
              <a:t>These materials are shared under a </a:t>
            </a:r>
            <a:r>
              <a:rPr lang="en-US" sz="1000" b="0" u="sng" dirty="0">
                <a:solidFill>
                  <a:srgbClr val="005EAE"/>
                </a:solidFill>
                <a:hlinkClick r:id="rId4">
                  <a:extLst>
                    <a:ext uri="{A12FA001-AC4F-418D-AE19-62706E023703}">
                      <ahyp:hlinkClr xmlns:ahyp="http://schemas.microsoft.com/office/drawing/2018/hyperlinkcolor" val="tx"/>
                    </a:ext>
                  </a:extLst>
                </a:hlinkClick>
              </a:rPr>
              <a:t>Creative Commons Attribution-</a:t>
            </a:r>
            <a:r>
              <a:rPr lang="en-US" sz="1000" b="0" u="sng" dirty="0" err="1">
                <a:solidFill>
                  <a:srgbClr val="005EAE"/>
                </a:solidFill>
                <a:hlinkClick r:id="rId4">
                  <a:extLst>
                    <a:ext uri="{A12FA001-AC4F-418D-AE19-62706E023703}">
                      <ahyp:hlinkClr xmlns:ahyp="http://schemas.microsoft.com/office/drawing/2018/hyperlinkcolor" val="tx"/>
                    </a:ext>
                  </a:extLst>
                </a:hlinkClick>
              </a:rPr>
              <a:t>NonCommercial</a:t>
            </a:r>
            <a:r>
              <a:rPr lang="en-US" sz="1000" b="0" u="sng" dirty="0">
                <a:solidFill>
                  <a:srgbClr val="005EAE"/>
                </a:solidFill>
                <a:hlinkClick r:id="rId4">
                  <a:extLst>
                    <a:ext uri="{A12FA001-AC4F-418D-AE19-62706E023703}">
                      <ahyp:hlinkClr xmlns:ahyp="http://schemas.microsoft.com/office/drawing/2018/hyperlinkcolor" val="tx"/>
                    </a:ext>
                  </a:extLst>
                </a:hlinkClick>
              </a:rPr>
              <a:t>-</a:t>
            </a:r>
            <a:r>
              <a:rPr lang="en-US" sz="1000" b="0" u="sng" dirty="0" err="1">
                <a:solidFill>
                  <a:srgbClr val="005EAE"/>
                </a:solidFill>
                <a:hlinkClick r:id="rId4">
                  <a:extLst>
                    <a:ext uri="{A12FA001-AC4F-418D-AE19-62706E023703}">
                      <ahyp:hlinkClr xmlns:ahyp="http://schemas.microsoft.com/office/drawing/2018/hyperlinkcolor" val="tx"/>
                    </a:ext>
                  </a:extLst>
                </a:hlinkClick>
              </a:rPr>
              <a:t>Sharealike</a:t>
            </a:r>
            <a:r>
              <a:rPr lang="en-US" sz="1000" b="0" u="sng" dirty="0">
                <a:solidFill>
                  <a:srgbClr val="005EAE"/>
                </a:solidFill>
                <a:hlinkClick r:id="rId4">
                  <a:extLst>
                    <a:ext uri="{A12FA001-AC4F-418D-AE19-62706E023703}">
                      <ahyp:hlinkClr xmlns:ahyp="http://schemas.microsoft.com/office/drawing/2018/hyperlinkcolor" val="tx"/>
                    </a:ext>
                  </a:extLst>
                </a:hlinkClick>
              </a:rPr>
              <a:t> 4.0</a:t>
            </a:r>
            <a:r>
              <a:rPr lang="en-IE" sz="1000" b="0" dirty="0">
                <a:solidFill>
                  <a:schemeClr val="tx2"/>
                </a:solidFill>
              </a:rPr>
              <a:t> </a:t>
            </a:r>
            <a:r>
              <a:rPr lang="en-US" sz="1000" b="0" dirty="0"/>
              <a:t>International License (CC BY-NC-SA 4.0). This means that you can reuse, adapt, and build on these materials, providing attribution is given to the creators and providing you share the modified material under identical terms. You may not use the material for commercial purposes. For more details, visit:</a:t>
            </a:r>
          </a:p>
          <a:p>
            <a:pPr marL="114297" indent="0">
              <a:buNone/>
            </a:pPr>
            <a:r>
              <a:rPr lang="en-US" sz="1000" b="0" dirty="0">
                <a:solidFill>
                  <a:schemeClr val="tx2"/>
                </a:solidFill>
                <a:hlinkClick r:id="rId5">
                  <a:extLst>
                    <a:ext uri="{A12FA001-AC4F-418D-AE19-62706E023703}">
                      <ahyp:hlinkClr xmlns:ahyp="http://schemas.microsoft.com/office/drawing/2018/hyperlinkcolor" val="tx"/>
                    </a:ext>
                  </a:extLst>
                </a:hlinkClick>
              </a:rPr>
              <a:t>https://www.tcd.ie/academicpractice/resources/education-for-sustainable-development/teaching-materials-for-esd/</a:t>
            </a:r>
            <a:r>
              <a:rPr lang="en-US" sz="1000" b="0" dirty="0">
                <a:solidFill>
                  <a:schemeClr val="tx2"/>
                </a:solidFill>
              </a:rPr>
              <a:t> </a:t>
            </a:r>
          </a:p>
        </p:txBody>
      </p:sp>
      <p:pic>
        <p:nvPicPr>
          <p:cNvPr id="8" name="Picture 7">
            <a:extLst>
              <a:ext uri="{FF2B5EF4-FFF2-40B4-BE49-F238E27FC236}">
                <a16:creationId xmlns:a16="http://schemas.microsoft.com/office/drawing/2014/main" id="{A5EF5FF5-6882-23BF-5502-98CF8A9E2372}"/>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5992" y="3586763"/>
            <a:ext cx="2258008" cy="1295532"/>
          </a:xfrm>
          <a:prstGeom prst="rect">
            <a:avLst/>
          </a:prstGeom>
        </p:spPr>
      </p:pic>
      <p:sp>
        <p:nvSpPr>
          <p:cNvPr id="4" name="Slide Number Placeholder 3">
            <a:extLst>
              <a:ext uri="{FF2B5EF4-FFF2-40B4-BE49-F238E27FC236}">
                <a16:creationId xmlns:a16="http://schemas.microsoft.com/office/drawing/2014/main" id="{2BFAB4BD-D5B3-CBD4-0EA7-A9AFE9D44FC4}"/>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23</a:t>
            </a:fld>
            <a:endParaRPr lang="en-GB" sz="1000" dirty="0">
              <a:solidFill>
                <a:schemeClr val="bg1"/>
              </a:solidFill>
            </a:endParaRPr>
          </a:p>
        </p:txBody>
      </p:sp>
    </p:spTree>
    <p:extLst>
      <p:ext uri="{BB962C8B-B14F-4D97-AF65-F5344CB8AC3E}">
        <p14:creationId xmlns:p14="http://schemas.microsoft.com/office/powerpoint/2010/main" val="1435065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16DFE-6785-B95B-F7F1-71FDCC551432}"/>
              </a:ext>
            </a:extLst>
          </p:cNvPr>
          <p:cNvSpPr>
            <a:spLocks noGrp="1"/>
          </p:cNvSpPr>
          <p:nvPr>
            <p:ph type="title"/>
          </p:nvPr>
        </p:nvSpPr>
        <p:spPr>
          <a:xfrm>
            <a:off x="345987" y="108139"/>
            <a:ext cx="8001422" cy="421200"/>
          </a:xfrm>
        </p:spPr>
        <p:txBody>
          <a:bodyPr/>
          <a:lstStyle/>
          <a:p>
            <a:r>
              <a:rPr lang="en-IE" sz="2400" dirty="0"/>
              <a:t>Prework/preparation: Ideally review videos before the workshop</a:t>
            </a:r>
            <a:endParaRPr lang="en-GB" sz="2400" dirty="0"/>
          </a:p>
        </p:txBody>
      </p:sp>
      <p:sp>
        <p:nvSpPr>
          <p:cNvPr id="4" name="Text Placeholder 3">
            <a:extLst>
              <a:ext uri="{FF2B5EF4-FFF2-40B4-BE49-F238E27FC236}">
                <a16:creationId xmlns:a16="http://schemas.microsoft.com/office/drawing/2014/main" id="{16976E04-1B48-6E59-AA36-389BF93B28BC}"/>
              </a:ext>
            </a:extLst>
          </p:cNvPr>
          <p:cNvSpPr>
            <a:spLocks noGrp="1"/>
          </p:cNvSpPr>
          <p:nvPr>
            <p:ph type="body" sz="quarter" idx="11"/>
          </p:nvPr>
        </p:nvSpPr>
        <p:spPr>
          <a:xfrm>
            <a:off x="345983" y="523941"/>
            <a:ext cx="8001422" cy="240790"/>
          </a:xfrm>
        </p:spPr>
        <p:txBody>
          <a:bodyPr/>
          <a:lstStyle/>
          <a:p>
            <a:r>
              <a:rPr lang="en-IE" sz="2000" dirty="0">
                <a:solidFill>
                  <a:srgbClr val="000000"/>
                </a:solidFill>
              </a:rPr>
              <a:t>Exploring worldviews, perceptions and values on sustainable development </a:t>
            </a:r>
          </a:p>
        </p:txBody>
      </p:sp>
      <p:pic>
        <p:nvPicPr>
          <p:cNvPr id="15" name="Graphic 14" descr="Presentation with media outline">
            <a:extLst>
              <a:ext uri="{FF2B5EF4-FFF2-40B4-BE49-F238E27FC236}">
                <a16:creationId xmlns:a16="http://schemas.microsoft.com/office/drawing/2014/main" id="{1461DD4B-7ECB-5AAA-AB8A-599D323BC3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45987" y="861921"/>
            <a:ext cx="914400" cy="914400"/>
          </a:xfrm>
          <a:prstGeom prst="rect">
            <a:avLst/>
          </a:prstGeom>
        </p:spPr>
      </p:pic>
      <p:sp>
        <p:nvSpPr>
          <p:cNvPr id="16" name="Text Placeholder 8">
            <a:extLst>
              <a:ext uri="{FF2B5EF4-FFF2-40B4-BE49-F238E27FC236}">
                <a16:creationId xmlns:a16="http://schemas.microsoft.com/office/drawing/2014/main" id="{CB65315E-953D-C58C-027C-8E700CC4FA93}"/>
              </a:ext>
            </a:extLst>
          </p:cNvPr>
          <p:cNvSpPr txBox="1">
            <a:spLocks/>
          </p:cNvSpPr>
          <p:nvPr/>
        </p:nvSpPr>
        <p:spPr>
          <a:xfrm>
            <a:off x="1362462" y="945141"/>
            <a:ext cx="6989376" cy="2250545"/>
          </a:xfrm>
          <a:prstGeom prst="rect">
            <a:avLst/>
          </a:prstGeom>
          <a:solidFill>
            <a:schemeClr val="bg1"/>
          </a:solidFill>
        </p:spPr>
        <p:txBody>
          <a:bodyPr vert="horz" lIns="0" tIns="0" rIns="0" bIns="0" rtlCol="0">
            <a:noAutofit/>
          </a:bodyPr>
          <a:lstStyle>
            <a:lvl1pPr marL="0" indent="0" algn="l" defTabSz="914400" rtl="0" eaLnBrk="1" latinLnBrk="0" hangingPunct="1">
              <a:spcBef>
                <a:spcPts val="1417"/>
              </a:spcBef>
              <a:buFont typeface="Arial" pitchFamily="34" charset="0"/>
              <a:buNone/>
              <a:defRPr sz="2000" b="1" kern="1200">
                <a:solidFill>
                  <a:schemeClr val="tx1"/>
                </a:solidFill>
                <a:latin typeface="+mn-lt"/>
                <a:ea typeface="+mn-ea"/>
                <a:cs typeface="+mn-cs"/>
              </a:defRPr>
            </a:lvl1pPr>
            <a:lvl2pPr marL="317500" indent="-31750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2pPr>
            <a:lvl3pPr marL="568325" indent="-222250"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3pPr>
            <a:lvl4pPr marL="784225" indent="-201613" algn="l" defTabSz="914400" rtl="0" eaLnBrk="1" latinLnBrk="0" hangingPunct="1">
              <a:spcBef>
                <a:spcPts val="1134"/>
              </a:spcBef>
              <a:buClr>
                <a:schemeClr val="tx2"/>
              </a:buClr>
              <a:buFont typeface="Minion Pro" pitchFamily="18" charset="0"/>
              <a:buChar char="‒"/>
              <a:defRPr sz="2000" kern="1200">
                <a:solidFill>
                  <a:schemeClr val="tx1"/>
                </a:solidFill>
                <a:latin typeface="+mn-lt"/>
                <a:ea typeface="+mn-ea"/>
                <a:cs typeface="+mn-cs"/>
              </a:defRPr>
            </a:lvl4pPr>
            <a:lvl5pPr marL="1000125" indent="-185738" algn="l" defTabSz="914400" rtl="0" eaLnBrk="1" latinLnBrk="0" hangingPunct="1">
              <a:spcBef>
                <a:spcPts val="1134"/>
              </a:spcBef>
              <a:buClr>
                <a:schemeClr val="tx2"/>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IE" sz="1400" b="0" dirty="0"/>
              <a:t>Videos for this theme (also available via the webpage below with fuller video descriptions):</a:t>
            </a:r>
          </a:p>
          <a:p>
            <a:pPr marL="285750" indent="-285750">
              <a:buFont typeface="Arial" panose="020B0604020202020204" pitchFamily="34" charset="0"/>
              <a:buChar char="•"/>
            </a:pPr>
            <a:r>
              <a:rPr lang="en-IE" sz="1400" b="0" dirty="0">
                <a:solidFill>
                  <a:srgbClr val="005EAE"/>
                </a:solidFill>
                <a:hlinkClick r:id="rId5">
                  <a:extLst>
                    <a:ext uri="{A12FA001-AC4F-418D-AE19-62706E023703}">
                      <ahyp:hlinkClr xmlns:ahyp="http://schemas.microsoft.com/office/drawing/2018/hyperlinkcolor" val="tx"/>
                    </a:ext>
                  </a:extLst>
                </a:hlinkClick>
              </a:rPr>
              <a:t>Part 1: Worldviews: How Do You See the World? Why does It Matter?</a:t>
            </a:r>
            <a:endParaRPr lang="en-IE" sz="1400" b="0" dirty="0">
              <a:solidFill>
                <a:srgbClr val="005EAE"/>
              </a:solidFill>
            </a:endParaRPr>
          </a:p>
          <a:p>
            <a:pPr marL="285750" indent="-285750">
              <a:buFont typeface="Arial" panose="020B0604020202020204" pitchFamily="34" charset="0"/>
              <a:buChar char="•"/>
            </a:pPr>
            <a:r>
              <a:rPr lang="en-IE" sz="1400" b="0" dirty="0">
                <a:solidFill>
                  <a:srgbClr val="005EAE"/>
                </a:solidFill>
                <a:hlinkClick r:id="rId6">
                  <a:extLst>
                    <a:ext uri="{A12FA001-AC4F-418D-AE19-62706E023703}">
                      <ahyp:hlinkClr xmlns:ahyp="http://schemas.microsoft.com/office/drawing/2018/hyperlinkcolor" val="tx"/>
                    </a:ext>
                  </a:extLst>
                </a:hlinkClick>
              </a:rPr>
              <a:t>Part 2: Beliefs, Attitudes and Values: Exploring Their Impact</a:t>
            </a:r>
            <a:endParaRPr lang="en-IE" sz="1400" b="0" dirty="0">
              <a:solidFill>
                <a:srgbClr val="005EAE"/>
              </a:solidFill>
            </a:endParaRPr>
          </a:p>
          <a:p>
            <a:pPr marL="285750" indent="-285750">
              <a:buFont typeface="Arial" panose="020B0604020202020204" pitchFamily="34" charset="0"/>
              <a:buChar char="•"/>
            </a:pPr>
            <a:r>
              <a:rPr lang="en-IE" sz="1400" b="0" dirty="0">
                <a:solidFill>
                  <a:srgbClr val="005EAE"/>
                </a:solidFill>
                <a:hlinkClick r:id="rId7">
                  <a:extLst>
                    <a:ext uri="{A12FA001-AC4F-418D-AE19-62706E023703}">
                      <ahyp:hlinkClr xmlns:ahyp="http://schemas.microsoft.com/office/drawing/2018/hyperlinkcolor" val="tx"/>
                    </a:ext>
                  </a:extLst>
                </a:hlinkClick>
              </a:rPr>
              <a:t>Part 3: Colonialism and Capitalism Impacts on Climate Justice: DRC in Focus</a:t>
            </a:r>
            <a:endParaRPr lang="en-IE" sz="1400" b="0" dirty="0">
              <a:solidFill>
                <a:srgbClr val="005EAE"/>
              </a:solidFill>
            </a:endParaRPr>
          </a:p>
          <a:p>
            <a:pPr marL="285750" indent="-285750">
              <a:buFont typeface="Arial" panose="020B0604020202020204" pitchFamily="34" charset="0"/>
              <a:buChar char="•"/>
            </a:pPr>
            <a:r>
              <a:rPr lang="en-IE" sz="1400" b="0" dirty="0">
                <a:solidFill>
                  <a:srgbClr val="005EAE"/>
                </a:solidFill>
                <a:hlinkClick r:id="rId8">
                  <a:extLst>
                    <a:ext uri="{A12FA001-AC4F-418D-AE19-62706E023703}">
                      <ahyp:hlinkClr xmlns:ahyp="http://schemas.microsoft.com/office/drawing/2018/hyperlinkcolor" val="tx"/>
                    </a:ext>
                  </a:extLst>
                </a:hlinkClick>
              </a:rPr>
              <a:t>Part 4: Power, Privilege and Social Justice: Inequality and Climate</a:t>
            </a:r>
            <a:endParaRPr lang="en-IE" sz="1400" b="0" dirty="0">
              <a:solidFill>
                <a:srgbClr val="005EAE"/>
              </a:solidFill>
            </a:endParaRPr>
          </a:p>
          <a:p>
            <a:pPr marL="285750" indent="-285750">
              <a:buFont typeface="Arial" panose="020B0604020202020204" pitchFamily="34" charset="0"/>
              <a:buChar char="•"/>
            </a:pPr>
            <a:r>
              <a:rPr lang="en-IE" sz="1400" b="0" dirty="0">
                <a:solidFill>
                  <a:srgbClr val="005EAE"/>
                </a:solidFill>
                <a:hlinkClick r:id="rId9">
                  <a:extLst>
                    <a:ext uri="{A12FA001-AC4F-418D-AE19-62706E023703}">
                      <ahyp:hlinkClr xmlns:ahyp="http://schemas.microsoft.com/office/drawing/2018/hyperlinkcolor" val="tx"/>
                    </a:ext>
                  </a:extLst>
                </a:hlinkClick>
              </a:rPr>
              <a:t>Part 5: Principles of Climate Justice: Framework for Addressing Inequality</a:t>
            </a:r>
            <a:endParaRPr lang="en-IE" sz="1400" b="0" dirty="0">
              <a:solidFill>
                <a:srgbClr val="005EAE"/>
              </a:solidFill>
            </a:endParaRPr>
          </a:p>
        </p:txBody>
      </p:sp>
      <p:pic>
        <p:nvPicPr>
          <p:cNvPr id="19" name="Graphic 18" descr="World outline">
            <a:extLst>
              <a:ext uri="{FF2B5EF4-FFF2-40B4-BE49-F238E27FC236}">
                <a16:creationId xmlns:a16="http://schemas.microsoft.com/office/drawing/2014/main" id="{FB96E186-3A1C-4BDB-3E2E-CB2B9D61D93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45983" y="3235256"/>
            <a:ext cx="914400" cy="914400"/>
          </a:xfrm>
          <a:prstGeom prst="rect">
            <a:avLst/>
          </a:prstGeom>
        </p:spPr>
      </p:pic>
      <p:sp>
        <p:nvSpPr>
          <p:cNvPr id="9" name="Text Placeholder 8">
            <a:extLst>
              <a:ext uri="{FF2B5EF4-FFF2-40B4-BE49-F238E27FC236}">
                <a16:creationId xmlns:a16="http://schemas.microsoft.com/office/drawing/2014/main" id="{1AE2590A-AB66-B263-FA7B-9FD5DC238035}"/>
              </a:ext>
            </a:extLst>
          </p:cNvPr>
          <p:cNvSpPr>
            <a:spLocks noGrp="1"/>
          </p:cNvSpPr>
          <p:nvPr>
            <p:ph type="body" sz="quarter" idx="10"/>
          </p:nvPr>
        </p:nvSpPr>
        <p:spPr>
          <a:xfrm>
            <a:off x="1362458" y="3235256"/>
            <a:ext cx="6584334" cy="1384303"/>
          </a:xfrm>
          <a:solidFill>
            <a:schemeClr val="bg1"/>
          </a:solidFill>
        </p:spPr>
        <p:txBody>
          <a:bodyPr/>
          <a:lstStyle/>
          <a:p>
            <a:r>
              <a:rPr lang="en-IE" sz="1400" b="0" dirty="0">
                <a:solidFill>
                  <a:srgbClr val="005EAE"/>
                </a:solidFill>
                <a:hlinkClick r:id="rId12">
                  <a:extLst>
                    <a:ext uri="{A12FA001-AC4F-418D-AE19-62706E023703}">
                      <ahyp:hlinkClr xmlns:ahyp="http://schemas.microsoft.com/office/drawing/2018/hyperlinkcolor" val="tx"/>
                    </a:ext>
                  </a:extLst>
                </a:hlinkClick>
              </a:rPr>
              <a:t>Resources for this theme on the Centre for Academic Practice, Trinity College website</a:t>
            </a:r>
            <a:endParaRPr lang="en-IE" sz="1400" b="0" dirty="0">
              <a:solidFill>
                <a:srgbClr val="005EAE"/>
              </a:solidFill>
            </a:endParaRPr>
          </a:p>
          <a:p>
            <a:pPr>
              <a:spcBef>
                <a:spcPts val="0"/>
              </a:spcBef>
            </a:pPr>
            <a:r>
              <a:rPr lang="en-GB" sz="1400" b="0" dirty="0"/>
              <a:t>This theme explores worldviews, beliefs, values and some biases that typically frame judgements.  Questions posed prompt reflection on how our worldview is likely to impact on our approach to sustainable development. Impacts of colonialism and capitalism on global equity and climate justice are considered. Decision-making frameworks that support reasoning through related dilemmas in an ethically defensible manner are outlined and reviewed.</a:t>
            </a:r>
          </a:p>
        </p:txBody>
      </p:sp>
      <p:sp>
        <p:nvSpPr>
          <p:cNvPr id="5" name="Slide Number Placeholder 3">
            <a:extLst>
              <a:ext uri="{FF2B5EF4-FFF2-40B4-BE49-F238E27FC236}">
                <a16:creationId xmlns:a16="http://schemas.microsoft.com/office/drawing/2014/main" id="{487DADF7-56BD-BEFA-EF0A-419ACBE81787}"/>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3</a:t>
            </a:fld>
            <a:endParaRPr lang="en-GB" sz="1000" dirty="0">
              <a:solidFill>
                <a:schemeClr val="bg1"/>
              </a:solidFill>
            </a:endParaRPr>
          </a:p>
        </p:txBody>
      </p:sp>
      <p:pic>
        <p:nvPicPr>
          <p:cNvPr id="20" name="Picture 19">
            <a:extLst>
              <a:ext uri="{FF2B5EF4-FFF2-40B4-BE49-F238E27FC236}">
                <a16:creationId xmlns:a16="http://schemas.microsoft.com/office/drawing/2014/main" id="{1F59EF85-848B-DFF2-FB57-BEB6A326B6B3}"/>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885992" y="3586763"/>
            <a:ext cx="2258008" cy="1295532"/>
          </a:xfrm>
          <a:prstGeom prst="rect">
            <a:avLst/>
          </a:prstGeom>
        </p:spPr>
      </p:pic>
    </p:spTree>
    <p:extLst>
      <p:ext uri="{BB962C8B-B14F-4D97-AF65-F5344CB8AC3E}">
        <p14:creationId xmlns:p14="http://schemas.microsoft.com/office/powerpoint/2010/main" val="287659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9E05121-AC79-D8C7-F974-EBD3ED27F81B}"/>
              </a:ext>
              <a:ext uri="{C183D7F6-B498-43B3-948B-1728B52AA6E4}">
                <adec:decorative xmlns:adec="http://schemas.microsoft.com/office/drawing/2017/decorative" val="1"/>
              </a:ext>
            </a:extLst>
          </p:cNvPr>
          <p:cNvSpPr/>
          <p:nvPr/>
        </p:nvSpPr>
        <p:spPr>
          <a:xfrm>
            <a:off x="4572000" y="0"/>
            <a:ext cx="4571613" cy="4881249"/>
          </a:xfrm>
          <a:prstGeom prst="rect">
            <a:avLst/>
          </a:prstGeom>
          <a:gradFill flip="none" rotWithShape="1">
            <a:gsLst>
              <a:gs pos="0">
                <a:schemeClr val="accent2">
                  <a:lumMod val="40000"/>
                  <a:lumOff val="60000"/>
                </a:schemeClr>
              </a:gs>
              <a:gs pos="33000">
                <a:schemeClr val="accent1">
                  <a:lumMod val="40000"/>
                  <a:lumOff val="60000"/>
                </a:schemeClr>
              </a:gs>
              <a:gs pos="100000">
                <a:schemeClr val="accent1">
                  <a:lumMod val="20000"/>
                  <a:lumOff val="80000"/>
                </a:scheme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p:cNvSpPr>
            <a:spLocks noGrp="1"/>
          </p:cNvSpPr>
          <p:nvPr>
            <p:ph type="title"/>
          </p:nvPr>
        </p:nvSpPr>
        <p:spPr>
          <a:xfrm>
            <a:off x="238866" y="186156"/>
            <a:ext cx="4137215" cy="1083327"/>
          </a:xfrm>
        </p:spPr>
        <p:txBody>
          <a:bodyPr anchor="b">
            <a:normAutofit/>
          </a:bodyPr>
          <a:lstStyle/>
          <a:p>
            <a:pPr>
              <a:lnSpc>
                <a:spcPct val="90000"/>
              </a:lnSpc>
            </a:pPr>
            <a:r>
              <a:rPr lang="en-IE" sz="2400" dirty="0"/>
              <a:t>Exploring Worldviews, Perceptions and Values on Sustainable Development</a:t>
            </a:r>
          </a:p>
        </p:txBody>
      </p:sp>
      <p:sp>
        <p:nvSpPr>
          <p:cNvPr id="3" name="Subtitle 2"/>
          <p:cNvSpPr>
            <a:spLocks noGrp="1"/>
          </p:cNvSpPr>
          <p:nvPr>
            <p:ph type="body" sz="quarter" idx="11"/>
          </p:nvPr>
        </p:nvSpPr>
        <p:spPr>
          <a:xfrm>
            <a:off x="238866" y="1395279"/>
            <a:ext cx="3996538" cy="260951"/>
          </a:xfrm>
        </p:spPr>
        <p:txBody>
          <a:bodyPr>
            <a:normAutofit/>
          </a:bodyPr>
          <a:lstStyle/>
          <a:p>
            <a:pPr>
              <a:lnSpc>
                <a:spcPct val="90000"/>
              </a:lnSpc>
            </a:pPr>
            <a:r>
              <a:rPr lang="en-IE" sz="1500" dirty="0"/>
              <a:t>Facilitation of Workshop</a:t>
            </a:r>
          </a:p>
        </p:txBody>
      </p:sp>
      <p:sp>
        <p:nvSpPr>
          <p:cNvPr id="6" name="Text Placeholder 5"/>
          <p:cNvSpPr>
            <a:spLocks noGrp="1"/>
          </p:cNvSpPr>
          <p:nvPr>
            <p:ph type="body" sz="quarter" idx="10"/>
          </p:nvPr>
        </p:nvSpPr>
        <p:spPr>
          <a:xfrm>
            <a:off x="238866" y="1773901"/>
            <a:ext cx="3819525" cy="1420511"/>
          </a:xfrm>
        </p:spPr>
        <p:txBody>
          <a:bodyPr>
            <a:normAutofit/>
          </a:bodyPr>
          <a:lstStyle/>
          <a:p>
            <a:pPr marL="0" indent="0">
              <a:buNone/>
            </a:pPr>
            <a:r>
              <a:rPr lang="en-GB" dirty="0"/>
              <a:t>[Add facilitator’s name here]</a:t>
            </a:r>
          </a:p>
          <a:p>
            <a:pPr marL="0" indent="0">
              <a:buNone/>
            </a:pPr>
            <a:r>
              <a:rPr lang="en-GB" dirty="0"/>
              <a:t>[Add facilitator’s title here]</a:t>
            </a:r>
          </a:p>
          <a:p>
            <a:pPr marL="0" indent="0">
              <a:buNone/>
            </a:pPr>
            <a:r>
              <a:rPr lang="en-GB" dirty="0"/>
              <a:t>[Add module/associated course details here as needed]</a:t>
            </a:r>
          </a:p>
        </p:txBody>
      </p:sp>
      <p:pic>
        <p:nvPicPr>
          <p:cNvPr id="9" name="Picture 8" descr="A pair of eyes reflecting the earth in them to illustrate the concept of worldviews.">
            <a:extLst>
              <a:ext uri="{FF2B5EF4-FFF2-40B4-BE49-F238E27FC236}">
                <a16:creationId xmlns:a16="http://schemas.microsoft.com/office/drawing/2014/main" id="{E86EBC74-B9F5-E706-3422-A4DB9DCC0AF1}"/>
              </a:ext>
            </a:extLst>
          </p:cNvPr>
          <p:cNvPicPr>
            <a:picLocks noChangeAspect="1"/>
          </p:cNvPicPr>
          <p:nvPr/>
        </p:nvPicPr>
        <p:blipFill>
          <a:blip r:embed="rId3">
            <a:extLst>
              <a:ext uri="{28A0092B-C50C-407E-A947-70E740481C1C}">
                <a14:useLocalDpi xmlns:a14="http://schemas.microsoft.com/office/drawing/2010/main" val="0"/>
              </a:ext>
            </a:extLst>
          </a:blip>
          <a:srcRect t="10599" b="14289"/>
          <a:stretch/>
        </p:blipFill>
        <p:spPr>
          <a:xfrm>
            <a:off x="4749013" y="1577926"/>
            <a:ext cx="4304213" cy="1616486"/>
          </a:xfrm>
          <a:prstGeom prst="rect">
            <a:avLst/>
          </a:prstGeom>
          <a:noFill/>
        </p:spPr>
      </p:pic>
      <p:sp>
        <p:nvSpPr>
          <p:cNvPr id="10" name="TextBox 9">
            <a:extLst>
              <a:ext uri="{FF2B5EF4-FFF2-40B4-BE49-F238E27FC236}">
                <a16:creationId xmlns:a16="http://schemas.microsoft.com/office/drawing/2014/main" id="{AB2E766F-578F-540C-D41E-89E42D91BE2A}"/>
              </a:ext>
            </a:extLst>
          </p:cNvPr>
          <p:cNvSpPr txBox="1"/>
          <p:nvPr/>
        </p:nvSpPr>
        <p:spPr>
          <a:xfrm>
            <a:off x="238866" y="4568140"/>
            <a:ext cx="2766447" cy="261610"/>
          </a:xfrm>
          <a:prstGeom prst="rect">
            <a:avLst/>
          </a:prstGeom>
          <a:noFill/>
        </p:spPr>
        <p:txBody>
          <a:bodyPr wrap="square" rtlCol="0">
            <a:spAutoFit/>
          </a:bodyPr>
          <a:lstStyle/>
          <a:p>
            <a:pPr algn="ctr"/>
            <a:r>
              <a:rPr lang="en-IE" sz="1100" dirty="0">
                <a:solidFill>
                  <a:schemeClr val="tx1">
                    <a:lumMod val="65000"/>
                    <a:lumOff val="35000"/>
                  </a:schemeClr>
                </a:solidFill>
              </a:rPr>
              <a:t>Image: </a:t>
            </a:r>
            <a:r>
              <a:rPr lang="en-IE" sz="1100" dirty="0" err="1">
                <a:solidFill>
                  <a:schemeClr val="tx1">
                    <a:lumMod val="65000"/>
                    <a:lumOff val="35000"/>
                  </a:schemeClr>
                </a:solidFill>
              </a:rPr>
              <a:t>OpenClipart</a:t>
            </a:r>
            <a:r>
              <a:rPr lang="en-IE" sz="1100" dirty="0">
                <a:solidFill>
                  <a:schemeClr val="tx1">
                    <a:lumMod val="65000"/>
                    <a:lumOff val="35000"/>
                  </a:schemeClr>
                </a:solidFill>
              </a:rPr>
              <a:t>-Vectors, Pixabay licence</a:t>
            </a:r>
          </a:p>
        </p:txBody>
      </p:sp>
      <p:sp>
        <p:nvSpPr>
          <p:cNvPr id="7" name="Slide Number Placeholder 3">
            <a:extLst>
              <a:ext uri="{FF2B5EF4-FFF2-40B4-BE49-F238E27FC236}">
                <a16:creationId xmlns:a16="http://schemas.microsoft.com/office/drawing/2014/main" id="{E38E7259-E988-350F-A52A-84A11FE0C9CC}"/>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4</a:t>
            </a:fld>
            <a:endParaRPr lang="en-GB" sz="1000" dirty="0">
              <a:solidFill>
                <a:schemeClr val="bg1"/>
              </a:solidFill>
            </a:endParaRPr>
          </a:p>
        </p:txBody>
      </p:sp>
    </p:spTree>
    <p:extLst>
      <p:ext uri="{BB962C8B-B14F-4D97-AF65-F5344CB8AC3E}">
        <p14:creationId xmlns:p14="http://schemas.microsoft.com/office/powerpoint/2010/main" val="3601609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6"/>
          <p:cNvSpPr txBox="1">
            <a:spLocks noGrp="1"/>
          </p:cNvSpPr>
          <p:nvPr>
            <p:ph type="title"/>
          </p:nvPr>
        </p:nvSpPr>
        <p:spPr>
          <a:xfrm>
            <a:off x="381156" y="261852"/>
            <a:ext cx="8068946" cy="847684"/>
          </a:xfrm>
          <a:prstGeom prst="rect">
            <a:avLst/>
          </a:prstGeom>
        </p:spPr>
        <p:txBody>
          <a:bodyPr spcFirstLastPara="1" vert="horz" wrap="square" lIns="91425" tIns="91425" rIns="91425" bIns="91425" rtlCol="0" anchor="b" anchorCtr="0">
            <a:normAutofit fontScale="90000"/>
          </a:bodyPr>
          <a:lstStyle/>
          <a:p>
            <a:r>
              <a:rPr lang="en-GB" sz="2700" dirty="0">
                <a:solidFill>
                  <a:srgbClr val="005EAE"/>
                </a:solidFill>
              </a:rPr>
              <a:t>Worldviews, Perceptions, and Values on Sustainable Development  [Prompts for activities/facilitation]</a:t>
            </a:r>
            <a:endParaRPr sz="2700" dirty="0">
              <a:solidFill>
                <a:srgbClr val="005EAE"/>
              </a:solidFill>
            </a:endParaRPr>
          </a:p>
        </p:txBody>
      </p:sp>
      <p:sp>
        <p:nvSpPr>
          <p:cNvPr id="115" name="Google Shape;115;p26"/>
          <p:cNvSpPr txBox="1">
            <a:spLocks noGrp="1"/>
          </p:cNvSpPr>
          <p:nvPr>
            <p:ph type="body" idx="1"/>
          </p:nvPr>
        </p:nvSpPr>
        <p:spPr>
          <a:xfrm>
            <a:off x="381156" y="1177962"/>
            <a:ext cx="8502631" cy="3703686"/>
          </a:xfrm>
          <a:prstGeom prst="rect">
            <a:avLst/>
          </a:prstGeom>
        </p:spPr>
        <p:txBody>
          <a:bodyPr spcFirstLastPara="1" vert="horz" wrap="square" lIns="91425" tIns="91425" rIns="91425" bIns="91425" rtlCol="0" anchor="t" anchorCtr="0">
            <a:noAutofit/>
          </a:bodyPr>
          <a:lstStyle/>
          <a:p>
            <a:pPr marL="0" indent="0">
              <a:lnSpc>
                <a:spcPct val="105000"/>
              </a:lnSpc>
              <a:buNone/>
            </a:pPr>
            <a:r>
              <a:rPr lang="en-GB" dirty="0"/>
              <a:t>Theme 3 Aim(s):</a:t>
            </a:r>
          </a:p>
          <a:p>
            <a:pPr marL="0" indent="0">
              <a:lnSpc>
                <a:spcPct val="105000"/>
              </a:lnSpc>
              <a:buNone/>
            </a:pPr>
            <a:r>
              <a:rPr lang="en-GB" sz="1800" b="0" dirty="0">
                <a:ea typeface="Calibri" panose="020F0502020204030204" pitchFamily="34" charset="0"/>
                <a:cs typeface="Times New Roman" panose="02020603050405020304" pitchFamily="18" charset="0"/>
              </a:rPr>
              <a:t>- </a:t>
            </a:r>
            <a:r>
              <a:rPr lang="en-IE" sz="1800" b="0" dirty="0">
                <a:ea typeface="Calibri" panose="020F0502020204030204" pitchFamily="34" charset="0"/>
                <a:cs typeface="Times New Roman" panose="02020603050405020304" pitchFamily="18" charset="0"/>
              </a:rPr>
              <a:t>to enable and support participants to question their worldviews, perceptions and biases as they debate values related to sustainable development, in preparation for advocating for sustainable existence. (Trinity Graduate Attribute Focus = to Develop Continuously).</a:t>
            </a:r>
          </a:p>
          <a:p>
            <a:pPr marL="0" indent="0">
              <a:lnSpc>
                <a:spcPct val="105000"/>
              </a:lnSpc>
              <a:buNone/>
            </a:pPr>
            <a:endParaRPr dirty="0"/>
          </a:p>
          <a:p>
            <a:pPr marL="0" indent="0">
              <a:lnSpc>
                <a:spcPct val="105000"/>
              </a:lnSpc>
              <a:buNone/>
            </a:pPr>
            <a:r>
              <a:rPr lang="en-GB" dirty="0"/>
              <a:t>Learning Outcomes:</a:t>
            </a:r>
            <a:endParaRPr dirty="0"/>
          </a:p>
          <a:p>
            <a:pPr marL="0" indent="0">
              <a:lnSpc>
                <a:spcPct val="105000"/>
              </a:lnSpc>
              <a:buNone/>
            </a:pPr>
            <a:r>
              <a:rPr lang="en-GB" dirty="0"/>
              <a:t>By the end of this Workshop/ session, participants will be able to:</a:t>
            </a:r>
            <a:endParaRPr dirty="0"/>
          </a:p>
          <a:p>
            <a:pPr marL="114297" indent="0">
              <a:lnSpc>
                <a:spcPct val="115000"/>
              </a:lnSpc>
              <a:spcAft>
                <a:spcPts val="750"/>
              </a:spcAft>
              <a:buNone/>
            </a:pPr>
            <a:r>
              <a:rPr lang="en-IE" b="0" dirty="0">
                <a:ea typeface="Calibri" panose="020F0502020204030204" pitchFamily="34" charset="0"/>
                <a:cs typeface="Calibri" panose="020F0502020204030204" pitchFamily="34" charset="0"/>
              </a:rPr>
              <a:t>(i) Identify and describe ethical concepts, values, contradictions and biases in complex Sustainability related scenarios.</a:t>
            </a:r>
            <a:endParaRPr lang="en-IE" b="0" dirty="0">
              <a:ea typeface="Calibri" panose="020F0502020204030204" pitchFamily="34" charset="0"/>
              <a:cs typeface="Times New Roman" panose="02020603050405020304" pitchFamily="18" charset="0"/>
            </a:endParaRPr>
          </a:p>
          <a:p>
            <a:pPr marL="114297" indent="0">
              <a:buNone/>
            </a:pPr>
            <a:r>
              <a:rPr lang="en-IE" b="0" dirty="0">
                <a:ea typeface="Calibri" panose="020F0502020204030204" pitchFamily="34" charset="0"/>
              </a:rPr>
              <a:t>(ii) (</a:t>
            </a:r>
            <a:r>
              <a:rPr lang="en-GB" b="0" dirty="0">
                <a:solidFill>
                  <a:schemeClr val="dk1"/>
                </a:solidFill>
                <a:ea typeface="Helvetica Neue"/>
                <a:cs typeface="Helvetica Neue"/>
                <a:sym typeface="Helvetica Neue"/>
              </a:rPr>
              <a:t>Demonstrate the ability to) accommodate diverse perspectives when reasoning through sustainability dilemmas in an ethically defensible manner.</a:t>
            </a:r>
          </a:p>
        </p:txBody>
      </p:sp>
      <p:sp>
        <p:nvSpPr>
          <p:cNvPr id="3" name="Slide Number Placeholder 3">
            <a:extLst>
              <a:ext uri="{FF2B5EF4-FFF2-40B4-BE49-F238E27FC236}">
                <a16:creationId xmlns:a16="http://schemas.microsoft.com/office/drawing/2014/main" id="{7726115F-58FE-9AE2-33C3-71D7D1D390B6}"/>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5</a:t>
            </a:fld>
            <a:endParaRPr lang="en-GB" sz="10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110EC-8F82-A284-97BD-D5D234604E57}"/>
              </a:ext>
            </a:extLst>
          </p:cNvPr>
          <p:cNvSpPr>
            <a:spLocks noGrp="1"/>
          </p:cNvSpPr>
          <p:nvPr>
            <p:ph type="title"/>
          </p:nvPr>
        </p:nvSpPr>
        <p:spPr>
          <a:xfrm>
            <a:off x="373308" y="274844"/>
            <a:ext cx="8102250" cy="421200"/>
          </a:xfrm>
        </p:spPr>
        <p:txBody>
          <a:bodyPr/>
          <a:lstStyle/>
          <a:p>
            <a:r>
              <a:rPr lang="en-IE" sz="2400" dirty="0"/>
              <a:t>Prework/preparation: MUST complete before workshop:</a:t>
            </a:r>
          </a:p>
        </p:txBody>
      </p:sp>
      <p:sp>
        <p:nvSpPr>
          <p:cNvPr id="4" name="Text Placeholder 3">
            <a:extLst>
              <a:ext uri="{FF2B5EF4-FFF2-40B4-BE49-F238E27FC236}">
                <a16:creationId xmlns:a16="http://schemas.microsoft.com/office/drawing/2014/main" id="{2753458E-9976-C10C-3E03-E21CC40D2CA4}"/>
              </a:ext>
            </a:extLst>
          </p:cNvPr>
          <p:cNvSpPr>
            <a:spLocks noGrp="1"/>
          </p:cNvSpPr>
          <p:nvPr>
            <p:ph type="body" sz="quarter" idx="11"/>
          </p:nvPr>
        </p:nvSpPr>
        <p:spPr>
          <a:xfrm>
            <a:off x="373297" y="690646"/>
            <a:ext cx="7500938" cy="207169"/>
          </a:xfrm>
        </p:spPr>
        <p:txBody>
          <a:bodyPr/>
          <a:lstStyle/>
          <a:p>
            <a:r>
              <a:rPr lang="en-IE" dirty="0">
                <a:solidFill>
                  <a:srgbClr val="000000"/>
                </a:solidFill>
              </a:rPr>
              <a:t>Exploring worldviews, perceptions and values on sustainable development </a:t>
            </a:r>
          </a:p>
          <a:p>
            <a:endParaRPr lang="en-IE" dirty="0"/>
          </a:p>
        </p:txBody>
      </p:sp>
      <p:sp>
        <p:nvSpPr>
          <p:cNvPr id="6" name="TextBox 5">
            <a:extLst>
              <a:ext uri="{FF2B5EF4-FFF2-40B4-BE49-F238E27FC236}">
                <a16:creationId xmlns:a16="http://schemas.microsoft.com/office/drawing/2014/main" id="{2AFE6F26-6667-DD38-AE35-4E79ADCA192D}"/>
              </a:ext>
            </a:extLst>
          </p:cNvPr>
          <p:cNvSpPr txBox="1"/>
          <p:nvPr/>
        </p:nvSpPr>
        <p:spPr>
          <a:xfrm>
            <a:off x="373297" y="1036552"/>
            <a:ext cx="8397405" cy="3621504"/>
          </a:xfrm>
          <a:prstGeom prst="rect">
            <a:avLst/>
          </a:prstGeom>
          <a:noFill/>
          <a:ln>
            <a:solidFill>
              <a:srgbClr val="FF0000"/>
            </a:solidFill>
          </a:ln>
        </p:spPr>
        <p:txBody>
          <a:bodyPr wrap="square" rtlCol="0">
            <a:spAutoFit/>
          </a:bodyPr>
          <a:lstStyle/>
          <a:p>
            <a:pPr algn="l">
              <a:spcAft>
                <a:spcPts val="800"/>
              </a:spcAft>
            </a:pPr>
            <a:r>
              <a:rPr lang="en-IE" sz="1400" b="0" i="0" dirty="0">
                <a:solidFill>
                  <a:srgbClr val="000000"/>
                </a:solidFill>
                <a:effectLst/>
              </a:rPr>
              <a:t>In preparation for today’s workshop you were asked to complete </a:t>
            </a:r>
            <a:r>
              <a:rPr lang="en-IE" sz="1400" b="1" i="0" dirty="0">
                <a:solidFill>
                  <a:srgbClr val="000000"/>
                </a:solidFill>
                <a:effectLst/>
              </a:rPr>
              <a:t>three tasks.</a:t>
            </a:r>
            <a:endParaRPr lang="en-IE" sz="1400" b="0" i="0" dirty="0">
              <a:solidFill>
                <a:srgbClr val="000000"/>
              </a:solidFill>
              <a:effectLst/>
            </a:endParaRPr>
          </a:p>
          <a:p>
            <a:pPr algn="l">
              <a:spcAft>
                <a:spcPts val="800"/>
              </a:spcAft>
            </a:pPr>
            <a:r>
              <a:rPr lang="en-IE" sz="1400" b="1" i="0" dirty="0">
                <a:solidFill>
                  <a:srgbClr val="000000"/>
                </a:solidFill>
                <a:effectLst/>
              </a:rPr>
              <a:t>They are available in folder ‘Exploring worldviews, perceptions and values on sustainable development’.</a:t>
            </a:r>
            <a:endParaRPr lang="en-IE" sz="1400" b="0" i="0" dirty="0">
              <a:solidFill>
                <a:srgbClr val="000000"/>
              </a:solidFill>
              <a:effectLst/>
            </a:endParaRPr>
          </a:p>
          <a:p>
            <a:pPr algn="l">
              <a:spcAft>
                <a:spcPts val="800"/>
              </a:spcAft>
            </a:pPr>
            <a:r>
              <a:rPr lang="en-IE" sz="1400" b="1" i="0" dirty="0">
                <a:solidFill>
                  <a:srgbClr val="000000"/>
                </a:solidFill>
                <a:effectLst/>
              </a:rPr>
              <a:t>The titles are:</a:t>
            </a:r>
            <a:endParaRPr lang="en-IE" sz="1400" b="0" i="0" dirty="0">
              <a:solidFill>
                <a:srgbClr val="000000"/>
              </a:solidFill>
              <a:effectLst/>
            </a:endParaRPr>
          </a:p>
          <a:p>
            <a:pPr algn="l">
              <a:buFont typeface="+mj-lt"/>
              <a:buAutoNum type="arabicPeriod"/>
            </a:pPr>
            <a:r>
              <a:rPr lang="en-IE" sz="1400" b="0" i="0" dirty="0">
                <a:solidFill>
                  <a:srgbClr val="000000"/>
                </a:solidFill>
                <a:effectLst/>
              </a:rPr>
              <a:t>ESD Block3 -Mining minerals in the Congo: Perspective 1 (Community) Action options – [LMS/VLE]</a:t>
            </a:r>
          </a:p>
          <a:p>
            <a:pPr algn="l">
              <a:buFont typeface="+mj-lt"/>
              <a:buAutoNum type="arabicPeriod"/>
            </a:pPr>
            <a:r>
              <a:rPr lang="en-IE" sz="1400" b="0" i="0" dirty="0">
                <a:solidFill>
                  <a:srgbClr val="000000"/>
                </a:solidFill>
                <a:effectLst/>
              </a:rPr>
              <a:t>ESD Block3 -Mining minerals in the Congo: Perspective 2 (Corporate/ Business) Action options – [LMS/VLE]</a:t>
            </a:r>
          </a:p>
          <a:p>
            <a:pPr algn="l">
              <a:spcAft>
                <a:spcPts val="800"/>
              </a:spcAft>
              <a:buFont typeface="+mj-lt"/>
              <a:buAutoNum type="arabicPeriod"/>
            </a:pPr>
            <a:r>
              <a:rPr lang="en-IE" sz="1400" b="0" i="0" dirty="0">
                <a:solidFill>
                  <a:srgbClr val="000000"/>
                </a:solidFill>
                <a:effectLst/>
              </a:rPr>
              <a:t>ESD Block3 -Mining minerals in the Congo: Perspective 3 (Government/Policy) Action options – [LMS/VLE]</a:t>
            </a:r>
          </a:p>
          <a:p>
            <a:pPr algn="l">
              <a:spcAft>
                <a:spcPts val="800"/>
              </a:spcAft>
            </a:pPr>
            <a:r>
              <a:rPr lang="en-IE" sz="1400" b="0" i="0" dirty="0">
                <a:solidFill>
                  <a:srgbClr val="000000"/>
                </a:solidFill>
                <a:effectLst/>
              </a:rPr>
              <a:t>Each contains questions related to a </a:t>
            </a:r>
            <a:r>
              <a:rPr lang="en-IE" sz="1400" b="1" i="0" dirty="0">
                <a:solidFill>
                  <a:srgbClr val="000000"/>
                </a:solidFill>
                <a:effectLst/>
              </a:rPr>
              <a:t>case study</a:t>
            </a:r>
            <a:r>
              <a:rPr lang="en-IE" sz="1400" b="0" i="0" dirty="0">
                <a:solidFill>
                  <a:srgbClr val="000000"/>
                </a:solidFill>
                <a:effectLst/>
              </a:rPr>
              <a:t>, viewed from three perspectives in turn: </a:t>
            </a:r>
            <a:r>
              <a:rPr lang="en-IE" sz="1400" b="1" i="0" dirty="0">
                <a:solidFill>
                  <a:srgbClr val="000000"/>
                </a:solidFill>
                <a:effectLst/>
              </a:rPr>
              <a:t>Community, Corporate / Business and Government/ Policy. </a:t>
            </a:r>
            <a:endParaRPr lang="en-IE" sz="1400" b="1" kern="100" dirty="0">
              <a:effectLst/>
              <a:ea typeface="Calibri" panose="020F0502020204030204" pitchFamily="34" charset="0"/>
              <a:cs typeface="Times New Roman" panose="02020603050405020304" pitchFamily="18" charset="0"/>
            </a:endParaRPr>
          </a:p>
          <a:p>
            <a:r>
              <a:rPr lang="en-IE" sz="1400" dirty="0"/>
              <a:t>Each 'test’/survey presents 12 potential action options for the scenario posed. Collectively the 12 options represent actions at various levels of ‘defensibility’ from a high of 'Highly Defensible' to a low of ‘Not Defensible’. Please remember that these rating activities do not have 'Right' and 'Wrong' answers.  </a:t>
            </a:r>
          </a:p>
          <a:p>
            <a:r>
              <a:rPr lang="en-IE" sz="1400" dirty="0">
                <a:highlight>
                  <a:srgbClr val="FFFF00"/>
                </a:highlight>
              </a:rPr>
              <a:t>As you will need a record of your three MOST PREFERRED and three LEAST PREFERRED action options, AND THE TEXT OF YOUR MOST PREFERRED action option, for engagement in workshop activities</a:t>
            </a:r>
            <a:r>
              <a:rPr lang="en-IE" sz="1400" dirty="0"/>
              <a:t>, please ensure that you </a:t>
            </a:r>
            <a:r>
              <a:rPr lang="en-IE" sz="1400" b="1" dirty="0"/>
              <a:t>photograph, take a screen shot or print a record of your choices before you 'submit</a:t>
            </a:r>
            <a:r>
              <a:rPr lang="en-IE" sz="1400" dirty="0"/>
              <a:t>'.  Thank you.</a:t>
            </a:r>
          </a:p>
        </p:txBody>
      </p:sp>
      <p:sp>
        <p:nvSpPr>
          <p:cNvPr id="5" name="Slide Number Placeholder 3">
            <a:extLst>
              <a:ext uri="{FF2B5EF4-FFF2-40B4-BE49-F238E27FC236}">
                <a16:creationId xmlns:a16="http://schemas.microsoft.com/office/drawing/2014/main" id="{673465D3-6C4B-A562-77A0-8890764F111D}"/>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6</a:t>
            </a:fld>
            <a:endParaRPr lang="en-GB" sz="1000" dirty="0">
              <a:solidFill>
                <a:schemeClr val="bg1"/>
              </a:solidFill>
            </a:endParaRPr>
          </a:p>
        </p:txBody>
      </p:sp>
    </p:spTree>
    <p:extLst>
      <p:ext uri="{BB962C8B-B14F-4D97-AF65-F5344CB8AC3E}">
        <p14:creationId xmlns:p14="http://schemas.microsoft.com/office/powerpoint/2010/main" val="361531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4B21B-4474-2A3E-0300-3CD6A0C14F21}"/>
              </a:ext>
            </a:extLst>
          </p:cNvPr>
          <p:cNvSpPr>
            <a:spLocks noGrp="1"/>
          </p:cNvSpPr>
          <p:nvPr>
            <p:ph type="title"/>
          </p:nvPr>
        </p:nvSpPr>
        <p:spPr>
          <a:xfrm>
            <a:off x="251459" y="88226"/>
            <a:ext cx="8368200" cy="393600"/>
          </a:xfrm>
        </p:spPr>
        <p:txBody>
          <a:bodyPr>
            <a:noAutofit/>
          </a:bodyPr>
          <a:lstStyle/>
          <a:p>
            <a:r>
              <a:rPr lang="en-IE" sz="2600" dirty="0"/>
              <a:t>Workshop process: Session outline/plan including timings</a:t>
            </a:r>
          </a:p>
        </p:txBody>
      </p:sp>
      <p:graphicFrame>
        <p:nvGraphicFramePr>
          <p:cNvPr id="7" name="Table 6">
            <a:extLst>
              <a:ext uri="{FF2B5EF4-FFF2-40B4-BE49-F238E27FC236}">
                <a16:creationId xmlns:a16="http://schemas.microsoft.com/office/drawing/2014/main" id="{5735292C-5855-9624-A191-89B9993BD889}"/>
              </a:ext>
            </a:extLst>
          </p:cNvPr>
          <p:cNvGraphicFramePr>
            <a:graphicFrameLocks noGrp="1"/>
          </p:cNvGraphicFramePr>
          <p:nvPr>
            <p:extLst>
              <p:ext uri="{D42A27DB-BD31-4B8C-83A1-F6EECF244321}">
                <p14:modId xmlns:p14="http://schemas.microsoft.com/office/powerpoint/2010/main" val="2361554346"/>
              </p:ext>
            </p:extLst>
          </p:nvPr>
        </p:nvGraphicFramePr>
        <p:xfrm>
          <a:off x="251459" y="387953"/>
          <a:ext cx="8641081" cy="4470521"/>
        </p:xfrm>
        <a:graphic>
          <a:graphicData uri="http://schemas.openxmlformats.org/drawingml/2006/table">
            <a:tbl>
              <a:tblPr firstRow="1" firstCol="1" bandRow="1"/>
              <a:tblGrid>
                <a:gridCol w="714895">
                  <a:extLst>
                    <a:ext uri="{9D8B030D-6E8A-4147-A177-3AD203B41FA5}">
                      <a16:colId xmlns:a16="http://schemas.microsoft.com/office/drawing/2014/main" val="3528502264"/>
                    </a:ext>
                  </a:extLst>
                </a:gridCol>
                <a:gridCol w="6344801">
                  <a:extLst>
                    <a:ext uri="{9D8B030D-6E8A-4147-A177-3AD203B41FA5}">
                      <a16:colId xmlns:a16="http://schemas.microsoft.com/office/drawing/2014/main" val="638296331"/>
                    </a:ext>
                  </a:extLst>
                </a:gridCol>
                <a:gridCol w="1581385">
                  <a:extLst>
                    <a:ext uri="{9D8B030D-6E8A-4147-A177-3AD203B41FA5}">
                      <a16:colId xmlns:a16="http://schemas.microsoft.com/office/drawing/2014/main" val="1445657917"/>
                    </a:ext>
                  </a:extLst>
                </a:gridCol>
              </a:tblGrid>
              <a:tr h="161329">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Time</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Activity</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Learners’ activities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4547421"/>
                  </a:ext>
                </a:extLst>
              </a:tr>
              <a:tr h="161329">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0 to 5m</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IE" sz="1100" b="1" dirty="0">
                          <a:effectLst/>
                          <a:latin typeface="Calibri" panose="020F0502020204030204" pitchFamily="34" charset="0"/>
                          <a:ea typeface="Calibri" panose="020F0502020204030204" pitchFamily="34" charset="0"/>
                          <a:cs typeface="Calibri" panose="020F0502020204030204" pitchFamily="34" charset="0"/>
                        </a:rPr>
                        <a:t>Organise in tables, introduce to group members etc</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5 – intro</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0146763"/>
                  </a:ext>
                </a:extLst>
              </a:tr>
              <a:tr h="439988">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5m-10</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IE" sz="1000" dirty="0">
                          <a:effectLst/>
                          <a:latin typeface="+mn-lt"/>
                          <a:ea typeface="Calibri" panose="020F0502020204030204" pitchFamily="34" charset="0"/>
                          <a:cs typeface="Calibri" panose="020F0502020204030204" pitchFamily="34" charset="0"/>
                        </a:rPr>
                        <a:t>Facilitator / academic -Introduction to the workshop.</a:t>
                      </a:r>
                      <a:r>
                        <a:rPr lang="en-IE" sz="1000" b="0" dirty="0">
                          <a:effectLst/>
                          <a:latin typeface="+mn-lt"/>
                          <a:ea typeface="Calibri" panose="020F0502020204030204" pitchFamily="34" charset="0"/>
                          <a:cs typeface="Times New Roman" panose="02020603050405020304" pitchFamily="18" charset="0"/>
                        </a:rPr>
                        <a:t> </a:t>
                      </a:r>
                      <a:r>
                        <a:rPr lang="en-GB" sz="1000" b="0" dirty="0">
                          <a:effectLst/>
                          <a:latin typeface="+mn-lt"/>
                          <a:ea typeface="Calibri" panose="020F0502020204030204" pitchFamily="34" charset="0"/>
                          <a:cs typeface="Times New Roman" panose="02020603050405020304" pitchFamily="18" charset="0"/>
                        </a:rPr>
                        <a:t>Assign a different perspective to each group of 5 i.e. provide each group with a clean copy of the case and action options.</a:t>
                      </a:r>
                      <a:endParaRPr lang="en-IE" sz="1000" b="0" dirty="0">
                        <a:effectLst/>
                        <a:latin typeface="+mn-lt"/>
                        <a:ea typeface="Calibri" panose="020F0502020204030204" pitchFamily="34" charset="0"/>
                        <a:cs typeface="Times New Roman" panose="02020603050405020304" pitchFamily="18" charset="0"/>
                      </a:endParaRPr>
                    </a:p>
                    <a:p>
                      <a:pPr marL="97200" lvl="0" indent="0">
                        <a:lnSpc>
                          <a:spcPct val="100000"/>
                        </a:lnSpc>
                        <a:spcAft>
                          <a:spcPts val="0"/>
                        </a:spcAft>
                        <a:buFont typeface="Arial" panose="020B0604020202020204" pitchFamily="34" charset="0"/>
                        <a:buChar char="•"/>
                      </a:pPr>
                      <a:r>
                        <a:rPr lang="en-IE" sz="1000" b="1" dirty="0">
                          <a:effectLst/>
                          <a:latin typeface="+mn-lt"/>
                          <a:ea typeface="Calibri" panose="020F0502020204030204" pitchFamily="34" charset="0"/>
                          <a:cs typeface="Calibri" panose="020F0502020204030204" pitchFamily="34" charset="0"/>
                        </a:rPr>
                        <a:t>[Handout #1, also includes group’s assignment template].</a:t>
                      </a:r>
                      <a:endParaRPr lang="en-IE" sz="1000" dirty="0">
                        <a:effectLst/>
                        <a:latin typeface="+mn-lt"/>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5 min </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intro and allocate</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1089988"/>
                  </a:ext>
                </a:extLst>
              </a:tr>
              <a:tr h="439988">
                <a:tc>
                  <a:txBody>
                    <a:bodyPr/>
                    <a:lstStyle/>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10- 30m</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IE" sz="1000" b="1" dirty="0">
                          <a:effectLst/>
                          <a:latin typeface="+mn-lt"/>
                          <a:ea typeface="Calibri" panose="020F0502020204030204" pitchFamily="34" charset="0"/>
                          <a:cs typeface="Calibri" panose="020F0502020204030204" pitchFamily="34" charset="0"/>
                        </a:rPr>
                        <a:t>Must agree/rank</a:t>
                      </a:r>
                      <a:r>
                        <a:rPr lang="en-IE" sz="1000" dirty="0">
                          <a:effectLst/>
                          <a:latin typeface="+mn-lt"/>
                          <a:ea typeface="Calibri" panose="020F0502020204030204" pitchFamily="34" charset="0"/>
                          <a:cs typeface="Calibri" panose="020F0502020204030204" pitchFamily="34" charset="0"/>
                        </a:rPr>
                        <a:t> </a:t>
                      </a:r>
                      <a:r>
                        <a:rPr lang="en-IE" sz="1000" b="1" dirty="0">
                          <a:effectLst/>
                          <a:latin typeface="+mn-lt"/>
                          <a:ea typeface="Calibri" panose="020F0502020204030204" pitchFamily="34" charset="0"/>
                          <a:cs typeface="Calibri" panose="020F0502020204030204" pitchFamily="34" charset="0"/>
                        </a:rPr>
                        <a:t>Group’s</a:t>
                      </a:r>
                      <a:r>
                        <a:rPr lang="en-IE" sz="1000" dirty="0">
                          <a:effectLst/>
                          <a:latin typeface="+mn-lt"/>
                          <a:ea typeface="Calibri" panose="020F0502020204030204" pitchFamily="34" charset="0"/>
                          <a:cs typeface="Calibri" panose="020F0502020204030204" pitchFamily="34" charset="0"/>
                        </a:rPr>
                        <a:t> 3 most and 3 least preferred actions. </a:t>
                      </a:r>
                      <a:r>
                        <a:rPr lang="en-GB" sz="1000" dirty="0">
                          <a:effectLst/>
                          <a:latin typeface="+mn-lt"/>
                          <a:ea typeface="Calibri" panose="020F0502020204030204" pitchFamily="34" charset="0"/>
                          <a:cs typeface="Times New Roman" panose="02020603050405020304" pitchFamily="18" charset="0"/>
                        </a:rPr>
                        <a:t>Template included in the handout …. </a:t>
                      </a:r>
                    </a:p>
                    <a:p>
                      <a:pPr marL="97200" lvl="0" indent="0">
                        <a:lnSpc>
                          <a:spcPct val="100000"/>
                        </a:lnSpc>
                        <a:spcAft>
                          <a:spcPts val="0"/>
                        </a:spcAft>
                        <a:buFont typeface="Arial" panose="020B0604020202020204" pitchFamily="34" charset="0"/>
                        <a:buChar char="•"/>
                      </a:pPr>
                      <a:r>
                        <a:rPr lang="en-GB" sz="1000" dirty="0">
                          <a:effectLst/>
                          <a:latin typeface="+mn-lt"/>
                          <a:ea typeface="Calibri" panose="020F0502020204030204" pitchFamily="34" charset="0"/>
                          <a:cs typeface="Times New Roman" panose="02020603050405020304" pitchFamily="18" charset="0"/>
                        </a:rPr>
                        <a:t>Group begins to draft advice (300words), as appropriate to their assigned case, for Jane/Grace/Minister (potentially </a:t>
                      </a:r>
                      <a:r>
                        <a:rPr lang="en-GB" sz="1000" dirty="0" err="1">
                          <a:effectLst/>
                          <a:latin typeface="+mn-lt"/>
                          <a:ea typeface="Calibri" panose="020F0502020204030204" pitchFamily="34" charset="0"/>
                          <a:cs typeface="Times New Roman" panose="02020603050405020304" pitchFamily="18" charset="0"/>
                        </a:rPr>
                        <a:t>postwork</a:t>
                      </a:r>
                      <a:r>
                        <a:rPr lang="en-GB" sz="1000" dirty="0">
                          <a:effectLst/>
                          <a:latin typeface="+mn-lt"/>
                          <a:ea typeface="Calibri" panose="020F0502020204030204" pitchFamily="34" charset="0"/>
                          <a:cs typeface="Times New Roman" panose="02020603050405020304" pitchFamily="18" charset="0"/>
                        </a:rPr>
                        <a:t>).</a:t>
                      </a: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20mins</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(social constructivism)</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8459825"/>
                  </a:ext>
                </a:extLst>
              </a:tr>
              <a:tr h="439988">
                <a:tc>
                  <a:txBody>
                    <a:bodyPr/>
                    <a:lstStyle/>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30-35m</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GB" sz="1000" dirty="0">
                          <a:effectLst/>
                          <a:latin typeface="+mn-lt"/>
                          <a:ea typeface="Calibri" panose="020F0502020204030204" pitchFamily="34" charset="0"/>
                          <a:cs typeface="Calibri" panose="020F0502020204030204" pitchFamily="34" charset="0"/>
                        </a:rPr>
                        <a:t>The Facilitator provides groups with the justifications list relevant to their assigned perspective [</a:t>
                      </a:r>
                      <a:r>
                        <a:rPr lang="en-GB" sz="1000" b="1" dirty="0">
                          <a:effectLst/>
                          <a:latin typeface="+mn-lt"/>
                          <a:ea typeface="Calibri" panose="020F0502020204030204" pitchFamily="34" charset="0"/>
                          <a:cs typeface="Calibri" panose="020F0502020204030204" pitchFamily="34" charset="0"/>
                        </a:rPr>
                        <a:t>Handout #2</a:t>
                      </a:r>
                      <a:r>
                        <a:rPr lang="en-GB" sz="1000" dirty="0">
                          <a:effectLst/>
                          <a:latin typeface="+mn-lt"/>
                          <a:ea typeface="Calibri" panose="020F0502020204030204" pitchFamily="34" charset="0"/>
                          <a:cs typeface="Calibri" panose="020F0502020204030204" pitchFamily="34" charset="0"/>
                        </a:rPr>
                        <a:t>]</a:t>
                      </a:r>
                    </a:p>
                    <a:p>
                      <a:pPr marL="97200" lvl="0" indent="0">
                        <a:lnSpc>
                          <a:spcPct val="100000"/>
                        </a:lnSpc>
                        <a:spcAft>
                          <a:spcPts val="0"/>
                        </a:spcAft>
                        <a:buFont typeface="Arial" panose="020B0604020202020204" pitchFamily="34" charset="0"/>
                        <a:buChar char="•"/>
                      </a:pPr>
                      <a:r>
                        <a:rPr lang="en-GB" sz="1000" b="1" dirty="0">
                          <a:effectLst/>
                          <a:latin typeface="+mn-lt"/>
                          <a:ea typeface="Calibri" panose="020F0502020204030204" pitchFamily="34" charset="0"/>
                          <a:cs typeface="Calibri" panose="020F0502020204030204" pitchFamily="34" charset="0"/>
                        </a:rPr>
                        <a:t>Individual students/learners complete these independently </a:t>
                      </a:r>
                      <a:r>
                        <a:rPr lang="en-GB" sz="1000" b="0" dirty="0">
                          <a:effectLst/>
                          <a:latin typeface="+mn-lt"/>
                          <a:ea typeface="Calibri" panose="020F0502020204030204" pitchFamily="34" charset="0"/>
                          <a:cs typeface="Calibri" panose="020F0502020204030204" pitchFamily="34" charset="0"/>
                        </a:rPr>
                        <a:t>according to their group’s most preferred </a:t>
                      </a:r>
                      <a:r>
                        <a:rPr lang="en-GB" sz="1000" b="1" dirty="0">
                          <a:effectLst/>
                          <a:latin typeface="+mn-lt"/>
                          <a:ea typeface="Calibri" panose="020F0502020204030204" pitchFamily="34" charset="0"/>
                          <a:cs typeface="Calibri" panose="020F0502020204030204" pitchFamily="34" charset="0"/>
                        </a:rPr>
                        <a:t>ACTION</a:t>
                      </a:r>
                      <a:r>
                        <a:rPr lang="en-GB" sz="1000" b="0" dirty="0">
                          <a:effectLst/>
                          <a:latin typeface="+mn-lt"/>
                          <a:ea typeface="Calibri" panose="020F0502020204030204" pitchFamily="34" charset="0"/>
                          <a:cs typeface="Calibri" panose="020F0502020204030204" pitchFamily="34" charset="0"/>
                        </a:rPr>
                        <a:t> option.  Do not confer.</a:t>
                      </a:r>
                      <a:endParaRPr lang="en-IE" sz="1000" b="0" dirty="0">
                        <a:effectLst/>
                        <a:latin typeface="+mn-lt"/>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5mins</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 (individual constructivism)</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1775140"/>
                  </a:ext>
                </a:extLst>
              </a:tr>
              <a:tr h="710002">
                <a:tc>
                  <a:txBody>
                    <a:bodyPr/>
                    <a:lstStyle/>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35-50m</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GB" sz="1000" b="1" dirty="0">
                          <a:effectLst/>
                          <a:latin typeface="+mn-lt"/>
                          <a:ea typeface="Calibri" panose="020F0502020204030204" pitchFamily="34" charset="0"/>
                          <a:cs typeface="Calibri" panose="020F0502020204030204" pitchFamily="34" charset="0"/>
                        </a:rPr>
                        <a:t>The group must agree ranking </a:t>
                      </a:r>
                      <a:r>
                        <a:rPr lang="en-GB" sz="1000" b="0" dirty="0">
                          <a:effectLst/>
                          <a:latin typeface="+mn-lt"/>
                          <a:ea typeface="Calibri" panose="020F0502020204030204" pitchFamily="34" charset="0"/>
                          <a:cs typeface="Calibri" panose="020F0502020204030204" pitchFamily="34" charset="0"/>
                        </a:rPr>
                        <a:t>of the Group’s 3 most and 3 least preferred justifications </a:t>
                      </a:r>
                      <a:r>
                        <a:rPr lang="en-GB" sz="1000" b="0" u="sng" dirty="0">
                          <a:effectLst/>
                          <a:latin typeface="+mn-lt"/>
                          <a:ea typeface="Calibri" panose="020F0502020204030204" pitchFamily="34" charset="0"/>
                          <a:cs typeface="Calibri" panose="020F0502020204030204" pitchFamily="34" charset="0"/>
                        </a:rPr>
                        <a:t>for their choice of most preferred action</a:t>
                      </a:r>
                      <a:r>
                        <a:rPr lang="en-GB" sz="1000" b="0" dirty="0">
                          <a:effectLst/>
                          <a:latin typeface="+mn-lt"/>
                          <a:ea typeface="Calibri" panose="020F0502020204030204" pitchFamily="34" charset="0"/>
                          <a:cs typeface="Calibri" panose="020F0502020204030204" pitchFamily="34" charset="0"/>
                        </a:rPr>
                        <a:t>.</a:t>
                      </a:r>
                    </a:p>
                    <a:p>
                      <a:pPr marL="97200" lvl="0" indent="0">
                        <a:lnSpc>
                          <a:spcPct val="100000"/>
                        </a:lnSpc>
                        <a:spcAft>
                          <a:spcPts val="0"/>
                        </a:spcAft>
                        <a:buFont typeface="Arial" panose="020B0604020202020204" pitchFamily="34" charset="0"/>
                        <a:buChar char="•"/>
                      </a:pPr>
                      <a:r>
                        <a:rPr lang="en-GB" sz="1000" b="0" dirty="0">
                          <a:effectLst/>
                          <a:latin typeface="+mn-lt"/>
                          <a:ea typeface="Calibri" panose="020F0502020204030204" pitchFamily="34" charset="0"/>
                          <a:cs typeface="Calibri" panose="020F0502020204030204" pitchFamily="34" charset="0"/>
                        </a:rPr>
                        <a:t>The group must adapt draft advice (e.g. 300words), for Jane/Grace/Minister as appropriate to the group’s assigned case, following discussions on justifications. This might be completed and submitted up to 24 hours after the workshop.</a:t>
                      </a: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15mins </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(social constructivism)</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1201267"/>
                  </a:ext>
                </a:extLst>
              </a:tr>
              <a:tr h="994003">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50-70m</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lnSpc>
                          <a:spcPct val="100000"/>
                        </a:lnSpc>
                        <a:spcAft>
                          <a:spcPts val="0"/>
                        </a:spcAft>
                        <a:buFont typeface="Arial" panose="020B0604020202020204" pitchFamily="34" charset="0"/>
                        <a:buChar char="•"/>
                      </a:pPr>
                      <a:r>
                        <a:rPr lang="en-IE" sz="1000" b="1" dirty="0">
                          <a:effectLst/>
                          <a:latin typeface="+mn-lt"/>
                          <a:ea typeface="Calibri" panose="020F0502020204030204" pitchFamily="34" charset="0"/>
                          <a:cs typeface="Calibri" panose="020F0502020204030204" pitchFamily="34" charset="0"/>
                        </a:rPr>
                        <a:t>[Handout #3]</a:t>
                      </a:r>
                      <a:r>
                        <a:rPr lang="en-IE" sz="1000" dirty="0">
                          <a:effectLst/>
                          <a:latin typeface="+mn-lt"/>
                          <a:ea typeface="Calibri" panose="020F0502020204030204" pitchFamily="34" charset="0"/>
                          <a:cs typeface="Calibri" panose="020F0502020204030204" pitchFamily="34" charset="0"/>
                        </a:rPr>
                        <a:t> - context of the next step will be shared by facilitators, handout includes peer feedback template.</a:t>
                      </a:r>
                      <a:endParaRPr lang="en-IE" sz="1000" dirty="0">
                        <a:effectLst/>
                        <a:latin typeface="+mn-lt"/>
                        <a:ea typeface="Calibri" panose="020F0502020204030204" pitchFamily="34" charset="0"/>
                        <a:cs typeface="Times New Roman" panose="02020603050405020304" pitchFamily="18" charset="0"/>
                      </a:endParaRPr>
                    </a:p>
                    <a:p>
                      <a:pPr marL="97200" lvl="0" indent="0">
                        <a:lnSpc>
                          <a:spcPct val="100000"/>
                        </a:lnSpc>
                        <a:spcAft>
                          <a:spcPts val="0"/>
                        </a:spcAft>
                        <a:buFont typeface="Arial" panose="020B0604020202020204" pitchFamily="34" charset="0"/>
                        <a:buChar char="•"/>
                      </a:pPr>
                      <a:r>
                        <a:rPr lang="en-GB" sz="1000" dirty="0">
                          <a:effectLst/>
                          <a:latin typeface="+mn-lt"/>
                          <a:ea typeface="Calibri" panose="020F0502020204030204" pitchFamily="34" charset="0"/>
                          <a:cs typeface="Calibri" panose="020F0502020204030204" pitchFamily="34" charset="0"/>
                        </a:rPr>
                        <a:t>From your (Jane/ Grace/ Minister) perspective, prepare a 2-3 minute ‘pitch’ to the visitor/ officer charged with making the decision. [Provide each group with the handout feedback template related to ‘other’ two perspectives]</a:t>
                      </a:r>
                    </a:p>
                    <a:p>
                      <a:pPr marL="97200" lvl="0" indent="0">
                        <a:lnSpc>
                          <a:spcPct val="100000"/>
                        </a:lnSpc>
                        <a:spcAft>
                          <a:spcPts val="0"/>
                        </a:spcAft>
                        <a:buFont typeface="Arial" panose="020B0604020202020204" pitchFamily="34" charset="0"/>
                        <a:buChar char="•"/>
                      </a:pPr>
                      <a:r>
                        <a:rPr lang="en-IE" sz="1000" dirty="0">
                          <a:effectLst/>
                          <a:latin typeface="+mn-lt"/>
                          <a:ea typeface="Calibri" panose="020F0502020204030204" pitchFamily="34" charset="0"/>
                          <a:cs typeface="Calibri" panose="020F0502020204030204" pitchFamily="34" charset="0"/>
                        </a:rPr>
                        <a:t>Each Pitch must demonstrate that the ‘perspective’/ group can </a:t>
                      </a:r>
                      <a:r>
                        <a:rPr lang="en-IE" sz="1000" i="1" dirty="0">
                          <a:effectLst/>
                          <a:latin typeface="+mn-lt"/>
                          <a:ea typeface="Calibri" panose="020F0502020204030204" pitchFamily="34" charset="0"/>
                          <a:cs typeface="Calibri" panose="020F0502020204030204" pitchFamily="34" charset="0"/>
                        </a:rPr>
                        <a:t>Identify and describe ethical concepts, values, contradictions and biases in complex Sustainability related scenarios </a:t>
                      </a:r>
                      <a:r>
                        <a:rPr lang="en-IE" sz="1000" dirty="0">
                          <a:effectLst/>
                          <a:latin typeface="+mn-lt"/>
                          <a:ea typeface="Calibri" panose="020F0502020204030204" pitchFamily="34" charset="0"/>
                          <a:cs typeface="Calibri" panose="020F0502020204030204" pitchFamily="34" charset="0"/>
                        </a:rPr>
                        <a:t>per feedback sheet provided (available on the LMS/VLE/ sample on tables).</a:t>
                      </a:r>
                      <a:endParaRPr lang="en-IE" sz="1000" dirty="0">
                        <a:effectLst/>
                        <a:latin typeface="+mn-lt"/>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20 mins to prepare group Pitch and summarise on template (provided at the start of the workshop)</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a:t>
                      </a:r>
                      <a:r>
                        <a:rPr lang="en-IE" sz="1000" i="1" dirty="0">
                          <a:effectLst/>
                          <a:latin typeface="Calibri" panose="020F0502020204030204" pitchFamily="34" charset="0"/>
                          <a:ea typeface="Calibri" panose="020F0502020204030204" pitchFamily="34" charset="0"/>
                          <a:cs typeface="Calibri" panose="020F0502020204030204" pitchFamily="34" charset="0"/>
                        </a:rPr>
                        <a:t>collaboration, communicate effectively etc</a:t>
                      </a:r>
                      <a:r>
                        <a:rPr lang="en-IE" sz="1000" dirty="0">
                          <a:effectLst/>
                          <a:latin typeface="Calibri" panose="020F0502020204030204" pitchFamily="34" charset="0"/>
                          <a:ea typeface="Calibri" panose="020F0502020204030204" pitchFamily="34" charset="0"/>
                          <a:cs typeface="Calibri" panose="020F0502020204030204" pitchFamily="34" charset="0"/>
                        </a:rPr>
                        <a:t>)</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9514379"/>
                  </a:ext>
                </a:extLst>
              </a:tr>
              <a:tr h="483987">
                <a:tc>
                  <a:txBody>
                    <a:bodyPr/>
                    <a:lstStyle/>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70-95m</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en-IE" sz="1100" b="1">
                          <a:effectLst/>
                          <a:latin typeface="Calibri" panose="020F0502020204030204" pitchFamily="34" charset="0"/>
                          <a:ea typeface="Calibri" panose="020F0502020204030204" pitchFamily="34" charset="0"/>
                          <a:cs typeface="Calibri" panose="020F0502020204030204" pitchFamily="34" charset="0"/>
                        </a:rPr>
                        <a:t> </a:t>
                      </a:r>
                      <a:endParaRPr lang="en-IE" sz="110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lvl="0" indent="0">
                        <a:buFont typeface="Arial" panose="020B0604020202020204" pitchFamily="34" charset="0"/>
                        <a:buChar char="•"/>
                      </a:pPr>
                      <a:r>
                        <a:rPr lang="en-GB" sz="1000" kern="1200" dirty="0">
                          <a:solidFill>
                            <a:schemeClr val="tx1"/>
                          </a:solidFill>
                          <a:effectLst/>
                          <a:latin typeface="+mn-lt"/>
                          <a:ea typeface="+mn-ea"/>
                          <a:cs typeface="+mn-cs"/>
                        </a:rPr>
                        <a:t>Three speakers x1 min. Other group members address the Q&amp;A. </a:t>
                      </a:r>
                    </a:p>
                    <a:p>
                      <a:pPr marL="97200" lvl="0" indent="0">
                        <a:buFont typeface="Arial" panose="020B0604020202020204" pitchFamily="34" charset="0"/>
                        <a:buChar char="•"/>
                      </a:pPr>
                      <a:r>
                        <a:rPr lang="en-GB" sz="1000" kern="1200" dirty="0">
                          <a:solidFill>
                            <a:schemeClr val="tx1"/>
                          </a:solidFill>
                          <a:effectLst/>
                          <a:latin typeface="+mn-lt"/>
                          <a:ea typeface="+mn-ea"/>
                          <a:cs typeface="+mn-cs"/>
                        </a:rPr>
                        <a:t>Ensure first speaker clearly states name (Jane/ Grace/ Minister).</a:t>
                      </a:r>
                    </a:p>
                    <a:p>
                      <a:pPr marL="97200" lvl="0" indent="0">
                        <a:buFont typeface="Arial" panose="020B0604020202020204" pitchFamily="34" charset="0"/>
                        <a:buChar char="•"/>
                      </a:pPr>
                      <a:r>
                        <a:rPr lang="en-GB" sz="1000" kern="1200" dirty="0">
                          <a:solidFill>
                            <a:schemeClr val="tx1"/>
                          </a:solidFill>
                          <a:effectLst/>
                          <a:latin typeface="+mn-lt"/>
                          <a:ea typeface="+mn-ea"/>
                          <a:cs typeface="+mn-cs"/>
                        </a:rPr>
                        <a:t>Peer review – all members of review group collaborate to </a:t>
                      </a:r>
                      <a:r>
                        <a:rPr lang="en-GB" sz="1000" u="sng" kern="1200" dirty="0">
                          <a:solidFill>
                            <a:schemeClr val="tx1"/>
                          </a:solidFill>
                          <a:effectLst/>
                          <a:latin typeface="+mn-lt"/>
                          <a:ea typeface="+mn-ea"/>
                          <a:cs typeface="+mn-cs"/>
                        </a:rPr>
                        <a:t>prepare one question for each of the two presenting groups</a:t>
                      </a: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25 mins for 3x1m presentations/ prepare one Question for each other group.</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8840081"/>
                  </a:ext>
                </a:extLst>
              </a:tr>
              <a:tr h="450036">
                <a:tc>
                  <a:txBody>
                    <a:bodyPr/>
                    <a:lstStyle/>
                    <a:p>
                      <a:pPr>
                        <a:lnSpc>
                          <a:spcPct val="100000"/>
                        </a:lnSpc>
                        <a:spcAft>
                          <a:spcPts val="0"/>
                        </a:spcAft>
                      </a:pPr>
                      <a:r>
                        <a:rPr lang="en-IE" sz="1100" b="1" dirty="0">
                          <a:effectLst/>
                          <a:latin typeface="Calibri" panose="020F0502020204030204" pitchFamily="34" charset="0"/>
                          <a:ea typeface="Calibri" panose="020F0502020204030204" pitchFamily="34" charset="0"/>
                          <a:cs typeface="Calibri" panose="020F0502020204030204" pitchFamily="34" charset="0"/>
                        </a:rPr>
                        <a:t>95-110m</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7200">
                        <a:lnSpc>
                          <a:spcPct val="100000"/>
                        </a:lnSpc>
                        <a:spcAft>
                          <a:spcPts val="0"/>
                        </a:spcAft>
                      </a:pPr>
                      <a:r>
                        <a:rPr lang="en-GB" sz="1000" dirty="0">
                          <a:effectLst/>
                          <a:latin typeface="+mn-lt"/>
                          <a:ea typeface="Calibri" panose="020F0502020204030204" pitchFamily="34" charset="0"/>
                          <a:cs typeface="Calibri" panose="020F0502020204030204" pitchFamily="34" charset="0"/>
                        </a:rPr>
                        <a:t>Q&amp;A – and time to finalise group agreed final response. E.g. photograph the completed template (including signature of facilitator) and upload to locations required by workshop leader.</a:t>
                      </a:r>
                      <a:endParaRPr lang="en-IE" sz="1000" dirty="0">
                        <a:effectLst/>
                        <a:latin typeface="+mn-lt"/>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en-IE" sz="1000" dirty="0">
                          <a:effectLst/>
                          <a:latin typeface="Calibri" panose="020F0502020204030204" pitchFamily="34" charset="0"/>
                          <a:ea typeface="Calibri" panose="020F0502020204030204" pitchFamily="34" charset="0"/>
                          <a:cs typeface="Calibri" panose="020F0502020204030204" pitchFamily="34" charset="0"/>
                        </a:rPr>
                        <a:t>15mins</a:t>
                      </a:r>
                      <a:endParaRPr lang="en-IE"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6515" marR="265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704392"/>
                  </a:ext>
                </a:extLst>
              </a:tr>
            </a:tbl>
          </a:graphicData>
        </a:graphic>
      </p:graphicFrame>
      <p:sp>
        <p:nvSpPr>
          <p:cNvPr id="4" name="Slide Number Placeholder 3">
            <a:extLst>
              <a:ext uri="{FF2B5EF4-FFF2-40B4-BE49-F238E27FC236}">
                <a16:creationId xmlns:a16="http://schemas.microsoft.com/office/drawing/2014/main" id="{65D09CA5-07FE-AAC1-E264-3AD387D81B4D}"/>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7</a:t>
            </a:fld>
            <a:endParaRPr lang="en-GB" sz="1000" dirty="0">
              <a:solidFill>
                <a:schemeClr val="bg1"/>
              </a:solidFill>
            </a:endParaRPr>
          </a:p>
        </p:txBody>
      </p:sp>
    </p:spTree>
    <p:extLst>
      <p:ext uri="{BB962C8B-B14F-4D97-AF65-F5344CB8AC3E}">
        <p14:creationId xmlns:p14="http://schemas.microsoft.com/office/powerpoint/2010/main" val="1516149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7"/>
          <p:cNvSpPr txBox="1">
            <a:spLocks noGrp="1"/>
          </p:cNvSpPr>
          <p:nvPr>
            <p:ph type="title"/>
          </p:nvPr>
        </p:nvSpPr>
        <p:spPr>
          <a:xfrm>
            <a:off x="387900" y="130026"/>
            <a:ext cx="8554081" cy="686100"/>
          </a:xfrm>
          <a:prstGeom prst="rect">
            <a:avLst/>
          </a:prstGeom>
        </p:spPr>
        <p:txBody>
          <a:bodyPr spcFirstLastPara="1" vert="horz" wrap="square" lIns="91425" tIns="91425" rIns="91425" bIns="91425" rtlCol="0" anchor="b" anchorCtr="0">
            <a:normAutofit/>
          </a:bodyPr>
          <a:lstStyle/>
          <a:p>
            <a:r>
              <a:rPr lang="en-GB" sz="2400" dirty="0"/>
              <a:t>Group Work (a) ‘first’ hour of two-hour workshop</a:t>
            </a:r>
            <a:endParaRPr sz="2400" dirty="0"/>
          </a:p>
        </p:txBody>
      </p:sp>
      <p:sp>
        <p:nvSpPr>
          <p:cNvPr id="180" name="Google Shape;180;p37"/>
          <p:cNvSpPr txBox="1">
            <a:spLocks noGrp="1"/>
          </p:cNvSpPr>
          <p:nvPr>
            <p:ph type="body" idx="1"/>
          </p:nvPr>
        </p:nvSpPr>
        <p:spPr>
          <a:xfrm>
            <a:off x="387900" y="946162"/>
            <a:ext cx="8368200" cy="3756228"/>
          </a:xfrm>
          <a:prstGeom prst="rect">
            <a:avLst/>
          </a:prstGeom>
        </p:spPr>
        <p:txBody>
          <a:bodyPr spcFirstLastPara="1" vert="horz" wrap="square" lIns="91425" tIns="91425" rIns="91425" bIns="91425" rtlCol="0" anchor="t" anchorCtr="0">
            <a:normAutofit lnSpcReduction="10000"/>
          </a:bodyPr>
          <a:lstStyle/>
          <a:p>
            <a:pPr marL="342900" indent="-342900"/>
            <a:r>
              <a:rPr lang="en-GB" sz="1500" b="0" dirty="0"/>
              <a:t>Each group is assigned one perspective, and provided with template for activities.  [Handout #1]</a:t>
            </a:r>
          </a:p>
          <a:p>
            <a:pPr marL="342900" indent="-342900"/>
            <a:endParaRPr lang="en-GB" sz="1500" b="0" dirty="0"/>
          </a:p>
          <a:p>
            <a:pPr marL="342900" indent="-342900"/>
            <a:r>
              <a:rPr lang="en-GB" sz="1500" b="0" dirty="0"/>
              <a:t>Highlight that end of workshop requires c300word group agreed ‘advice’ to Jane/Grace/Minister – included on template.</a:t>
            </a:r>
            <a:endParaRPr sz="1500" b="0" dirty="0"/>
          </a:p>
          <a:p>
            <a:pPr marL="342900" indent="-342900">
              <a:spcBef>
                <a:spcPts val="1200"/>
              </a:spcBef>
              <a:spcAft>
                <a:spcPts val="1200"/>
              </a:spcAft>
            </a:pPr>
            <a:r>
              <a:rPr lang="en-GB" sz="1500" b="0" dirty="0"/>
              <a:t>Task 1: Each group member must share their individual </a:t>
            </a:r>
            <a:r>
              <a:rPr lang="en-GB" sz="1500" b="0" dirty="0">
                <a:highlight>
                  <a:srgbClr val="FFFF00"/>
                </a:highlight>
              </a:rPr>
              <a:t>ranking choices (i.e. not the rating), </a:t>
            </a:r>
            <a:r>
              <a:rPr lang="en-GB" sz="1500" b="0" dirty="0"/>
              <a:t>and the group must agree on the </a:t>
            </a:r>
            <a:r>
              <a:rPr lang="en-GB" sz="1500" b="0" dirty="0">
                <a:highlight>
                  <a:srgbClr val="FFFF00"/>
                </a:highlight>
              </a:rPr>
              <a:t>ranking</a:t>
            </a:r>
            <a:r>
              <a:rPr lang="en-GB" sz="1500" b="0" dirty="0"/>
              <a:t> or the group’s top 3 most preferred and 3 least preferred A</a:t>
            </a:r>
            <a:r>
              <a:rPr lang="en-GB" sz="1500" dirty="0"/>
              <a:t>ction</a:t>
            </a:r>
            <a:r>
              <a:rPr lang="en-GB" sz="1500" b="0" dirty="0"/>
              <a:t> options. Complete section on group’s template.</a:t>
            </a:r>
          </a:p>
          <a:p>
            <a:pPr marL="342900" indent="-342900">
              <a:spcBef>
                <a:spcPts val="1200"/>
              </a:spcBef>
              <a:spcAft>
                <a:spcPts val="1200"/>
              </a:spcAft>
            </a:pPr>
            <a:r>
              <a:rPr lang="en-GB" sz="1500" b="0" dirty="0"/>
              <a:t>Task 2: Facilitator provides [handout #2] for </a:t>
            </a:r>
            <a:r>
              <a:rPr lang="en-GB" sz="1500" u="sng" dirty="0"/>
              <a:t>individual task </a:t>
            </a:r>
            <a:r>
              <a:rPr lang="en-GB" sz="1500" b="0" dirty="0"/>
              <a:t>– to rate and rank justifications according to the MOST preferred action option AGREED by the group.</a:t>
            </a:r>
          </a:p>
          <a:p>
            <a:pPr marL="342900" indent="-342900">
              <a:spcBef>
                <a:spcPts val="1200"/>
              </a:spcBef>
              <a:spcAft>
                <a:spcPts val="1200"/>
              </a:spcAft>
            </a:pPr>
            <a:r>
              <a:rPr lang="en-GB" sz="1500" b="0" dirty="0"/>
              <a:t>Task 3: Following completion of individual rating and ranking activity (observable behaviour) the group must agree on the ranking or the group’s top 3 most preferred and 3 least preferred </a:t>
            </a:r>
            <a:r>
              <a:rPr lang="en-GB" sz="1500" dirty="0"/>
              <a:t>Justification </a:t>
            </a:r>
            <a:r>
              <a:rPr lang="en-GB" sz="1500" b="0" dirty="0"/>
              <a:t>options. Complete section on group’s template.</a:t>
            </a:r>
          </a:p>
          <a:p>
            <a:pPr marL="0" indent="0">
              <a:spcBef>
                <a:spcPts val="1200"/>
              </a:spcBef>
              <a:spcAft>
                <a:spcPts val="1200"/>
              </a:spcAft>
              <a:buNone/>
            </a:pPr>
            <a:endParaRPr lang="en-GB" dirty="0"/>
          </a:p>
        </p:txBody>
      </p:sp>
      <p:sp>
        <p:nvSpPr>
          <p:cNvPr id="3" name="Slide Number Placeholder 3">
            <a:extLst>
              <a:ext uri="{FF2B5EF4-FFF2-40B4-BE49-F238E27FC236}">
                <a16:creationId xmlns:a16="http://schemas.microsoft.com/office/drawing/2014/main" id="{B91D5A96-B35A-2B89-5FB0-7749D42A97EE}"/>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8</a:t>
            </a:fld>
            <a:endParaRPr lang="en-GB" sz="1000" dirty="0">
              <a:solidFill>
                <a:schemeClr val="bg1"/>
              </a:solidFill>
            </a:endParaRPr>
          </a:p>
        </p:txBody>
      </p:sp>
    </p:spTree>
    <p:extLst>
      <p:ext uri="{BB962C8B-B14F-4D97-AF65-F5344CB8AC3E}">
        <p14:creationId xmlns:p14="http://schemas.microsoft.com/office/powerpoint/2010/main" val="91045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E42E5-612E-444C-15E7-1B08F00CD882}"/>
              </a:ext>
            </a:extLst>
          </p:cNvPr>
          <p:cNvSpPr>
            <a:spLocks noGrp="1"/>
          </p:cNvSpPr>
          <p:nvPr>
            <p:ph type="title"/>
          </p:nvPr>
        </p:nvSpPr>
        <p:spPr>
          <a:xfrm>
            <a:off x="281233" y="149681"/>
            <a:ext cx="8368200" cy="686100"/>
          </a:xfrm>
        </p:spPr>
        <p:txBody>
          <a:bodyPr>
            <a:noAutofit/>
          </a:bodyPr>
          <a:lstStyle/>
          <a:p>
            <a:r>
              <a:rPr lang="en-IE" sz="2000" dirty="0"/>
              <a:t>Template = format in which group activities to be submitted: </a:t>
            </a:r>
            <a:br>
              <a:rPr lang="en-IE" sz="2000" dirty="0"/>
            </a:br>
            <a:r>
              <a:rPr lang="en-IE" sz="2000" i="1" dirty="0"/>
              <a:t>This (signed) page can be photographed by learners for upload to the LMS/VLE.</a:t>
            </a:r>
          </a:p>
        </p:txBody>
      </p:sp>
      <p:graphicFrame>
        <p:nvGraphicFramePr>
          <p:cNvPr id="5" name="Table 4">
            <a:extLst>
              <a:ext uri="{FF2B5EF4-FFF2-40B4-BE49-F238E27FC236}">
                <a16:creationId xmlns:a16="http://schemas.microsoft.com/office/drawing/2014/main" id="{0D0EEB4B-C70F-77BE-DC6F-AE62A97F3A55}"/>
              </a:ext>
            </a:extLst>
          </p:cNvPr>
          <p:cNvGraphicFramePr>
            <a:graphicFrameLocks noGrp="1"/>
          </p:cNvGraphicFramePr>
          <p:nvPr>
            <p:extLst>
              <p:ext uri="{D42A27DB-BD31-4B8C-83A1-F6EECF244321}">
                <p14:modId xmlns:p14="http://schemas.microsoft.com/office/powerpoint/2010/main" val="83185612"/>
              </p:ext>
            </p:extLst>
          </p:nvPr>
        </p:nvGraphicFramePr>
        <p:xfrm>
          <a:off x="281233" y="835781"/>
          <a:ext cx="8581533" cy="3956334"/>
        </p:xfrm>
        <a:graphic>
          <a:graphicData uri="http://schemas.openxmlformats.org/drawingml/2006/table">
            <a:tbl>
              <a:tblPr firstRow="1" firstCol="1" bandRow="1">
                <a:tableStyleId>{5C22544A-7EE6-4342-B048-85BDC9FD1C3A}</a:tableStyleId>
              </a:tblPr>
              <a:tblGrid>
                <a:gridCol w="1609766">
                  <a:extLst>
                    <a:ext uri="{9D8B030D-6E8A-4147-A177-3AD203B41FA5}">
                      <a16:colId xmlns:a16="http://schemas.microsoft.com/office/drawing/2014/main" val="4217510368"/>
                    </a:ext>
                  </a:extLst>
                </a:gridCol>
                <a:gridCol w="920662">
                  <a:extLst>
                    <a:ext uri="{9D8B030D-6E8A-4147-A177-3AD203B41FA5}">
                      <a16:colId xmlns:a16="http://schemas.microsoft.com/office/drawing/2014/main" val="4171858914"/>
                    </a:ext>
                  </a:extLst>
                </a:gridCol>
                <a:gridCol w="1165457">
                  <a:extLst>
                    <a:ext uri="{9D8B030D-6E8A-4147-A177-3AD203B41FA5}">
                      <a16:colId xmlns:a16="http://schemas.microsoft.com/office/drawing/2014/main" val="4071146998"/>
                    </a:ext>
                  </a:extLst>
                </a:gridCol>
                <a:gridCol w="1277330">
                  <a:extLst>
                    <a:ext uri="{9D8B030D-6E8A-4147-A177-3AD203B41FA5}">
                      <a16:colId xmlns:a16="http://schemas.microsoft.com/office/drawing/2014/main" val="1205040989"/>
                    </a:ext>
                  </a:extLst>
                </a:gridCol>
                <a:gridCol w="1206897">
                  <a:extLst>
                    <a:ext uri="{9D8B030D-6E8A-4147-A177-3AD203B41FA5}">
                      <a16:colId xmlns:a16="http://schemas.microsoft.com/office/drawing/2014/main" val="185638105"/>
                    </a:ext>
                  </a:extLst>
                </a:gridCol>
                <a:gridCol w="1194524">
                  <a:extLst>
                    <a:ext uri="{9D8B030D-6E8A-4147-A177-3AD203B41FA5}">
                      <a16:colId xmlns:a16="http://schemas.microsoft.com/office/drawing/2014/main" val="1946582769"/>
                    </a:ext>
                  </a:extLst>
                </a:gridCol>
                <a:gridCol w="1206897">
                  <a:extLst>
                    <a:ext uri="{9D8B030D-6E8A-4147-A177-3AD203B41FA5}">
                      <a16:colId xmlns:a16="http://schemas.microsoft.com/office/drawing/2014/main" val="3648075889"/>
                    </a:ext>
                  </a:extLst>
                </a:gridCol>
              </a:tblGrid>
              <a:tr h="459296">
                <a:tc gridSpan="7">
                  <a:txBody>
                    <a:bodyPr/>
                    <a:lstStyle/>
                    <a:p>
                      <a:pPr>
                        <a:lnSpc>
                          <a:spcPct val="115000"/>
                        </a:lnSpc>
                        <a:spcAft>
                          <a:spcPts val="1000"/>
                        </a:spcAft>
                      </a:pPr>
                      <a:r>
                        <a:rPr lang="en-IE" sz="1400" dirty="0">
                          <a:effectLst/>
                        </a:rPr>
                        <a:t>Please complete the following to ensure that you have evidence of successful engagement in this workshop.  For those keeping journals/ePortfolio, you may upload photos to the LMS/VLE e.g. Blackboard</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934551426"/>
                  </a:ext>
                </a:extLst>
              </a:tr>
              <a:tr h="1077434">
                <a:tc gridSpan="7">
                  <a:txBody>
                    <a:bodyPr/>
                    <a:lstStyle/>
                    <a:p>
                      <a:pPr>
                        <a:lnSpc>
                          <a:spcPct val="100000"/>
                        </a:lnSpc>
                        <a:spcAft>
                          <a:spcPts val="0"/>
                        </a:spcAft>
                      </a:pPr>
                      <a:r>
                        <a:rPr lang="en-IE" sz="1400" dirty="0">
                          <a:effectLst/>
                        </a:rPr>
                        <a:t>Instructions: </a:t>
                      </a:r>
                    </a:p>
                    <a:p>
                      <a:pPr marL="342900" lvl="0" indent="-342900">
                        <a:lnSpc>
                          <a:spcPct val="100000"/>
                        </a:lnSpc>
                        <a:spcAft>
                          <a:spcPts val="0"/>
                        </a:spcAft>
                        <a:buFont typeface="Symbol" panose="05050102010706020507" pitchFamily="18" charset="2"/>
                        <a:buChar char=""/>
                      </a:pPr>
                      <a:r>
                        <a:rPr lang="en-IE" sz="1400" dirty="0">
                          <a:effectLst/>
                        </a:rPr>
                        <a:t>Cleary print each student’s name, and each student initials where indicated </a:t>
                      </a:r>
                    </a:p>
                    <a:p>
                      <a:pPr marL="342900" lvl="0" indent="-342900">
                        <a:lnSpc>
                          <a:spcPct val="100000"/>
                        </a:lnSpc>
                        <a:spcAft>
                          <a:spcPts val="0"/>
                        </a:spcAft>
                        <a:buFont typeface="Symbol" panose="05050102010706020507" pitchFamily="18" charset="2"/>
                        <a:buChar char=""/>
                      </a:pPr>
                      <a:r>
                        <a:rPr lang="en-IE" sz="1400" dirty="0">
                          <a:effectLst/>
                        </a:rPr>
                        <a:t>tick under each ‘roleplay’ demonstrated by student, </a:t>
                      </a:r>
                    </a:p>
                    <a:p>
                      <a:pPr marL="342900" lvl="0" indent="-342900">
                        <a:lnSpc>
                          <a:spcPct val="100000"/>
                        </a:lnSpc>
                        <a:spcAft>
                          <a:spcPts val="0"/>
                        </a:spcAft>
                        <a:buFont typeface="Symbol" panose="05050102010706020507" pitchFamily="18" charset="2"/>
                        <a:buChar char=""/>
                      </a:pPr>
                      <a:r>
                        <a:rPr lang="en-IE" sz="1400" dirty="0">
                          <a:effectLst/>
                        </a:rPr>
                        <a:t>Ensure that you ask the workshop facilitator to initial/ print name/date your completed groupwork summary sheet.</a:t>
                      </a:r>
                    </a:p>
                    <a:p>
                      <a:pPr marL="342900" lvl="0" indent="-342900">
                        <a:lnSpc>
                          <a:spcPct val="100000"/>
                        </a:lnSpc>
                        <a:spcAft>
                          <a:spcPts val="0"/>
                        </a:spcAft>
                        <a:buFont typeface="Symbol" panose="05050102010706020507" pitchFamily="18" charset="2"/>
                        <a:buChar char=""/>
                      </a:pPr>
                      <a:r>
                        <a:rPr lang="en-IE" sz="1400" dirty="0">
                          <a:effectLst/>
                        </a:rPr>
                        <a:t>each student photographs for upload to Blackboard Forum/Journal etc as applicable</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825239159"/>
                  </a:ext>
                </a:extLst>
              </a:tr>
              <a:tr h="722063">
                <a:tc>
                  <a:txBody>
                    <a:bodyPr/>
                    <a:lstStyle/>
                    <a:p>
                      <a:pPr>
                        <a:lnSpc>
                          <a:spcPct val="115000"/>
                        </a:lnSpc>
                        <a:spcAft>
                          <a:spcPts val="1000"/>
                        </a:spcAft>
                      </a:pPr>
                      <a:r>
                        <a:rPr lang="en-IE" sz="1400">
                          <a:effectLst/>
                        </a:rPr>
                        <a:t>Student Name</a:t>
                      </a:r>
                      <a:endParaRPr lang="en-IE" sz="14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a:effectLst/>
                        </a:rPr>
                        <a:t>Student initials</a:t>
                      </a:r>
                      <a:endParaRPr lang="en-IE" sz="14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a:effectLst/>
                        </a:rPr>
                        <a:t>Group decision on actions?</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a:effectLst/>
                        </a:rPr>
                        <a:t>Group decision on justifications?</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dirty="0">
                          <a:effectLst/>
                        </a:rPr>
                        <a:t>Role as pitch presenter?</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dirty="0">
                          <a:effectLst/>
                        </a:rPr>
                        <a:t>Role as chair, scribe or Q&amp;A</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1400" dirty="0">
                          <a:effectLst/>
                        </a:rPr>
                        <a:t>Contribute to Group 300 words of advice</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382144979"/>
                  </a:ext>
                </a:extLst>
              </a:tr>
              <a:tr h="166978">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3520806395"/>
                  </a:ext>
                </a:extLst>
              </a:tr>
              <a:tr h="166978">
                <a:tc>
                  <a:txBody>
                    <a:bodyPr/>
                    <a:lstStyle/>
                    <a:p>
                      <a:pPr>
                        <a:lnSpc>
                          <a:spcPct val="115000"/>
                        </a:lnSpc>
                        <a:spcAft>
                          <a:spcPts val="1000"/>
                        </a:spcAft>
                      </a:pPr>
                      <a:r>
                        <a:rPr lang="en-IE" sz="500">
                          <a:effectLs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2729385690"/>
                  </a:ext>
                </a:extLst>
              </a:tr>
              <a:tr h="166978">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933429642"/>
                  </a:ext>
                </a:extLst>
              </a:tr>
              <a:tr h="166978">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2051397242"/>
                  </a:ext>
                </a:extLst>
              </a:tr>
              <a:tr h="166978">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1826928497"/>
                  </a:ext>
                </a:extLst>
              </a:tr>
              <a:tr h="166978">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a:effectLst/>
                          <a:highlight>
                            <a:srgbClr val="FF0000"/>
                          </a:highlight>
                        </a:rPr>
                        <a:t> </a:t>
                      </a:r>
                      <a:endParaRPr lang="en-IE" sz="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a:txBody>
                    <a:bodyPr/>
                    <a:lstStyle/>
                    <a:p>
                      <a:pPr>
                        <a:lnSpc>
                          <a:spcPct val="115000"/>
                        </a:lnSpc>
                        <a:spcAft>
                          <a:spcPts val="1000"/>
                        </a:spcAft>
                      </a:pPr>
                      <a:r>
                        <a:rPr lang="en-IE" sz="500" dirty="0">
                          <a:effectLst/>
                          <a:highlight>
                            <a:srgbClr val="FF0000"/>
                          </a:highlight>
                        </a:rPr>
                        <a:t> </a:t>
                      </a:r>
                      <a:endParaRPr lang="en-IE" sz="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360032282"/>
                  </a:ext>
                </a:extLst>
              </a:tr>
              <a:tr h="222695">
                <a:tc gridSpan="7">
                  <a:txBody>
                    <a:bodyPr/>
                    <a:lstStyle/>
                    <a:p>
                      <a:pPr>
                        <a:lnSpc>
                          <a:spcPct val="115000"/>
                        </a:lnSpc>
                        <a:spcAft>
                          <a:spcPts val="1000"/>
                        </a:spcAft>
                      </a:pPr>
                      <a:r>
                        <a:rPr lang="en-IE" sz="1400" dirty="0">
                          <a:effectLst/>
                        </a:rPr>
                        <a:t>Workshop facilitator to initial, date and ‘print name’: </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1623685782"/>
                  </a:ext>
                </a:extLst>
              </a:tr>
            </a:tbl>
          </a:graphicData>
        </a:graphic>
      </p:graphicFrame>
      <p:sp>
        <p:nvSpPr>
          <p:cNvPr id="4" name="Slide Number Placeholder 3">
            <a:extLst>
              <a:ext uri="{FF2B5EF4-FFF2-40B4-BE49-F238E27FC236}">
                <a16:creationId xmlns:a16="http://schemas.microsoft.com/office/drawing/2014/main" id="{E219A2DC-AB95-9BEB-14FA-2E5B9150D6B0}"/>
              </a:ext>
            </a:extLst>
          </p:cNvPr>
          <p:cNvSpPr txBox="1">
            <a:spLocks/>
          </p:cNvSpPr>
          <p:nvPr/>
        </p:nvSpPr>
        <p:spPr>
          <a:xfrm>
            <a:off x="8672660" y="4921771"/>
            <a:ext cx="373390" cy="220142"/>
          </a:xfrm>
          <a:prstGeom prst="rect">
            <a:avLst/>
          </a:prstGeom>
        </p:spPr>
        <p:txBody>
          <a:bodyPr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00000000-1234-1234-1234-123412341234}" type="slidenum">
              <a:rPr lang="en-GB" sz="1000" smtClean="0">
                <a:solidFill>
                  <a:schemeClr val="bg1"/>
                </a:solidFill>
              </a:rPr>
              <a:pPr>
                <a:spcAft>
                  <a:spcPts val="600"/>
                </a:spcAft>
              </a:pPr>
              <a:t>9</a:t>
            </a:fld>
            <a:endParaRPr lang="en-GB" sz="1000" dirty="0">
              <a:solidFill>
                <a:schemeClr val="bg1"/>
              </a:solidFill>
            </a:endParaRPr>
          </a:p>
        </p:txBody>
      </p:sp>
    </p:spTree>
    <p:extLst>
      <p:ext uri="{BB962C8B-B14F-4D97-AF65-F5344CB8AC3E}">
        <p14:creationId xmlns:p14="http://schemas.microsoft.com/office/powerpoint/2010/main" val="1568662001"/>
      </p:ext>
    </p:extLst>
  </p:cSld>
  <p:clrMapOvr>
    <a:masterClrMapping/>
  </p:clrMapOvr>
</p:sld>
</file>

<file path=ppt/theme/theme1.xml><?xml version="1.0" encoding="utf-8"?>
<a:theme xmlns:a="http://schemas.openxmlformats.org/drawingml/2006/main" name="TCD_PPT_Calibri_Option2a">
  <a:themeElements>
    <a:clrScheme name="Trinity College">
      <a:dk1>
        <a:sysClr val="windowText" lastClr="000000"/>
      </a:dk1>
      <a:lt1>
        <a:sysClr val="window" lastClr="FFFFFF"/>
      </a:lt1>
      <a:dk2>
        <a:srgbClr val="3E6DB2"/>
      </a:dk2>
      <a:lt2>
        <a:srgbClr val="FFFFFF"/>
      </a:lt2>
      <a:accent1>
        <a:srgbClr val="4F81BD"/>
      </a:accent1>
      <a:accent2>
        <a:srgbClr val="0E73B9"/>
      </a:accent2>
      <a:accent3>
        <a:srgbClr val="7C7C7C"/>
      </a:accent3>
      <a:accent4>
        <a:srgbClr val="A6A6A6"/>
      </a:accent4>
      <a:accent5>
        <a:srgbClr val="4F81BD"/>
      </a:accent5>
      <a:accent6>
        <a:srgbClr val="3E6DB2"/>
      </a:accent6>
      <a:hlink>
        <a:srgbClr val="000000"/>
      </a:hlink>
      <a:folHlink>
        <a:srgbClr val="000000"/>
      </a:folHlink>
    </a:clrScheme>
    <a:fontScheme name="Trinity Colleg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F06FB9668AEE42831DE59CB9109DCD" ma:contentTypeVersion="12" ma:contentTypeDescription="Create a new document." ma:contentTypeScope="" ma:versionID="7d7ef3aa8d281191c8a5145614b9c37a">
  <xsd:schema xmlns:xsd="http://www.w3.org/2001/XMLSchema" xmlns:xs="http://www.w3.org/2001/XMLSchema" xmlns:p="http://schemas.microsoft.com/office/2006/metadata/properties" xmlns:ns2="f8cdec12-b266-4780-84b2-596273c45769" xmlns:ns3="b0f0ab97-e043-49bb-a5b0-e0991892c71f" targetNamespace="http://schemas.microsoft.com/office/2006/metadata/properties" ma:root="true" ma:fieldsID="5bc0417ff98b18c7639c308be6942838" ns2:_="" ns3:_="">
    <xsd:import namespace="f8cdec12-b266-4780-84b2-596273c45769"/>
    <xsd:import namespace="b0f0ab97-e043-49bb-a5b0-e0991892c71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cdec12-b266-4780-84b2-596273c457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d9b36d8-e8b0-4d46-88aa-db730269cdb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0f0ab97-e043-49bb-a5b0-e0991892c71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636f5ec-29c8-4f92-83a7-0a45e50bd45e}" ma:internalName="TaxCatchAll" ma:showField="CatchAllData" ma:web="b0f0ab97-e043-49bb-a5b0-e0991892c7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0f0ab97-e043-49bb-a5b0-e0991892c71f" xsi:nil="true"/>
    <lcf76f155ced4ddcb4097134ff3c332f xmlns="f8cdec12-b266-4780-84b2-596273c4576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86AD720-A903-43B5-A6FA-2AA6FA76FE03}">
  <ds:schemaRefs>
    <ds:schemaRef ds:uri="http://schemas.microsoft.com/sharepoint/v3/contenttype/forms"/>
  </ds:schemaRefs>
</ds:datastoreItem>
</file>

<file path=customXml/itemProps2.xml><?xml version="1.0" encoding="utf-8"?>
<ds:datastoreItem xmlns:ds="http://schemas.openxmlformats.org/officeDocument/2006/customXml" ds:itemID="{BA3200D6-6BC7-40B5-ACDA-85F1455B0D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cdec12-b266-4780-84b2-596273c45769"/>
    <ds:schemaRef ds:uri="b0f0ab97-e043-49bb-a5b0-e0991892c7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F9C29B-5CF7-4994-B48C-C96A313ED6D7}">
  <ds:schemaRefs>
    <ds:schemaRef ds:uri="http://www.w3.org/XML/1998/namespace"/>
    <ds:schemaRef ds:uri="http://schemas.microsoft.com/office/2006/documentManagement/types"/>
    <ds:schemaRef ds:uri="http://schemas.microsoft.com/office/infopath/2007/PartnerControls"/>
    <ds:schemaRef ds:uri="b0f0ab97-e043-49bb-a5b0-e0991892c71f"/>
    <ds:schemaRef ds:uri="http://schemas.openxmlformats.org/package/2006/metadata/core-properties"/>
    <ds:schemaRef ds:uri="http://purl.org/dc/dcmitype/"/>
    <ds:schemaRef ds:uri="http://purl.org/dc/elements/1.1/"/>
    <ds:schemaRef ds:uri="f8cdec12-b266-4780-84b2-596273c45769"/>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TCD_PPT_Calibri_Option2a.potx</Template>
  <TotalTime>7999</TotalTime>
  <Words>7199</Words>
  <Application>Microsoft Office PowerPoint</Application>
  <PresentationFormat>On-screen Show (16:9)</PresentationFormat>
  <Paragraphs>466</Paragraphs>
  <Slides>23</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Arial</vt:lpstr>
      <vt:lpstr>Calibri</vt:lpstr>
      <vt:lpstr>Corbel</vt:lpstr>
      <vt:lpstr>Google Sans</vt:lpstr>
      <vt:lpstr>Helvetica Neue</vt:lpstr>
      <vt:lpstr>Minion Pro</vt:lpstr>
      <vt:lpstr>Symbol</vt:lpstr>
      <vt:lpstr>Times New Roman</vt:lpstr>
      <vt:lpstr>TCD_PPT_Calibri_Option2a</vt:lpstr>
      <vt:lpstr>Teaching Materials for ESD  Exploring Worldviews, Perceptions ​and Values on Sustainable Development  Workshop Slides</vt:lpstr>
      <vt:lpstr>Prework/preparation: MUST complete before workshop</vt:lpstr>
      <vt:lpstr>Prework/preparation: Ideally review videos before the workshop</vt:lpstr>
      <vt:lpstr>Exploring Worldviews, Perceptions and Values on Sustainable Development</vt:lpstr>
      <vt:lpstr>Worldviews, Perceptions, and Values on Sustainable Development  [Prompts for activities/facilitation]</vt:lpstr>
      <vt:lpstr>Prework/preparation: MUST complete before workshop:</vt:lpstr>
      <vt:lpstr>Workshop process: Session outline/plan including timings</vt:lpstr>
      <vt:lpstr>Group Work (a) ‘first’ hour of two-hour workshop</vt:lpstr>
      <vt:lpstr>Template = format in which group activities to be submitted:  This (signed) page can be photographed by learners for upload to the LMS/VLE.</vt:lpstr>
      <vt:lpstr>Group Work (a) = first 50mins of workshop, then…</vt:lpstr>
      <vt:lpstr>Group Work (b) – second ‘hour’ of workshop Announcement! (and Handout #3)</vt:lpstr>
      <vt:lpstr>Slides (9) aligned with Theme’s Videos &amp; Workshop pack -aligned with Videos by Dr Clare Kelly, 2024 and/or Theme Workshop pack, available at:  www.tcd.ie/academicpractice/resources/education-for-sustainable-development/teaching-materials-for-esd/ </vt:lpstr>
      <vt:lpstr>Guidance for Learners – Term/ESD Concept</vt:lpstr>
      <vt:lpstr>The Democratic Republic of the Congo (DRC)</vt:lpstr>
      <vt:lpstr>Scenario ‘Perspective 1’ (Prework): Community Perspective</vt:lpstr>
      <vt:lpstr>Scenario ‘Perspective 2’ (Prework): Corporate/Business Perspective</vt:lpstr>
      <vt:lpstr>Scenario ‘Perspective 3’ (Prework): Government/ Policy Perspective</vt:lpstr>
      <vt:lpstr>Facilitator Checklist</vt:lpstr>
      <vt:lpstr>Wrapup and discussion</vt:lpstr>
      <vt:lpstr>Significance of Congo as a case study:</vt:lpstr>
      <vt:lpstr>Workshop wrap-up session – prompts for reflection</vt:lpstr>
      <vt:lpstr>Questions?</vt:lpstr>
      <vt:lpstr>Acknowledgements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Slides: Exploring worldviews, perceptions and values on sustainable development</dc:title>
  <dc:creator>ROCHECI@tcd.ie</dc:creator>
  <cp:lastModifiedBy>Kevin O'Connor</cp:lastModifiedBy>
  <cp:revision>39</cp:revision>
  <cp:lastPrinted>2014-12-16T10:33:11Z</cp:lastPrinted>
  <dcterms:created xsi:type="dcterms:W3CDTF">2013-07-29T09:34:50Z</dcterms:created>
  <dcterms:modified xsi:type="dcterms:W3CDTF">2026-01-12T14:48:46Z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0x0101005CF06FB9668AEE42831DE59CB9109DCD</vt:lpwstr>
  </property>
  <property fmtid="{D5CDD505-2E9C-101B-9397-08002B2CF9AE}" pid="3" name="MediaServiceImageTags">
    <vt:lpwstr/>
  </property>
</Properties>
</file>