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145705688" r:id="rId5"/>
    <p:sldId id="3383" r:id="rId6"/>
    <p:sldId id="2145705689" r:id="rId7"/>
    <p:sldId id="2145705690" r:id="rId8"/>
    <p:sldId id="2145705682" r:id="rId9"/>
    <p:sldId id="3386" r:id="rId10"/>
    <p:sldId id="2145705683" r:id="rId11"/>
    <p:sldId id="3385" r:id="rId12"/>
    <p:sldId id="3387" r:id="rId13"/>
    <p:sldId id="1028" r:id="rId14"/>
    <p:sldId id="1005" r:id="rId15"/>
    <p:sldId id="3381" r:id="rId16"/>
    <p:sldId id="3373" r:id="rId17"/>
    <p:sldId id="3375" r:id="rId18"/>
    <p:sldId id="3377" r:id="rId19"/>
    <p:sldId id="3379" r:id="rId20"/>
    <p:sldId id="2145705684" r:id="rId21"/>
    <p:sldId id="2145705685" r:id="rId22"/>
    <p:sldId id="1132" r:id="rId23"/>
    <p:sldId id="3380" r:id="rId24"/>
    <p:sldId id="2145705686" r:id="rId25"/>
    <p:sldId id="3374" r:id="rId26"/>
    <p:sldId id="1032" r:id="rId27"/>
    <p:sldId id="3360" r:id="rId28"/>
    <p:sldId id="3376" r:id="rId29"/>
    <p:sldId id="3371" r:id="rId30"/>
    <p:sldId id="1029" r:id="rId31"/>
    <p:sldId id="3370" r:id="rId32"/>
    <p:sldId id="2145705692" r:id="rId33"/>
    <p:sldId id="2145705691" r:id="rId34"/>
  </p:sldIdLst>
  <p:sldSz cx="9144000" cy="5143500" type="screen16x9"/>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5261" userDrawn="1">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2AE057-B7FC-4A6B-4877-8AA6EC346DCE}" name="Martina Mullin" initials="MM" userId="S::MULLINM1@tcd.ie::55409f18-c9f5-4b6f-ae65-d417fe2218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E"/>
    <a:srgbClr val="FFFF00"/>
    <a:srgbClr val="0E73B9"/>
    <a:srgbClr val="3E6DB2"/>
    <a:srgbClr val="AAD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866F7B-272A-4F7C-BBE1-94D8E034FB10}" v="30" dt="2026-08-17T09:02:00.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14" autoAdjust="0"/>
    <p:restoredTop sz="52549" autoAdjust="0"/>
  </p:normalViewPr>
  <p:slideViewPr>
    <p:cSldViewPr snapToGrid="0" showGuides="1">
      <p:cViewPr varScale="1">
        <p:scale>
          <a:sx n="57" d="100"/>
          <a:sy n="57" d="100"/>
        </p:scale>
        <p:origin x="1882" y="48"/>
      </p:cViewPr>
      <p:guideLst>
        <p:guide orient="horz" pos="3239"/>
        <p:guide pos="5261"/>
      </p:guideLst>
    </p:cSldViewPr>
  </p:slideViewPr>
  <p:notesTextViewPr>
    <p:cViewPr>
      <p:scale>
        <a:sx n="1" d="1"/>
        <a:sy n="1" d="1"/>
      </p:scale>
      <p:origin x="0" y="0"/>
    </p:cViewPr>
  </p:notesTextViewPr>
  <p:sorterViewPr>
    <p:cViewPr>
      <p:scale>
        <a:sx n="200" d="100"/>
        <a:sy n="200" d="100"/>
      </p:scale>
      <p:origin x="0" y="0"/>
    </p:cViewPr>
  </p:sorterViewPr>
  <p:notesViewPr>
    <p:cSldViewPr snapToGrid="0" showGuides="1">
      <p:cViewPr varScale="1">
        <p:scale>
          <a:sx n="91" d="100"/>
          <a:sy n="91" d="100"/>
        </p:scale>
        <p:origin x="-3720"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O'Connor" userId="532d7119-e279-4bd5-960a-dac3bc2c857f" providerId="ADAL" clId="{5D78549D-8683-4031-A754-674139CE10C0}"/>
    <pc:docChg chg="undo custSel addSld delSld modSld sldOrd addSection delSection modSection">
      <pc:chgData name="Kevin O'Connor" userId="532d7119-e279-4bd5-960a-dac3bc2c857f" providerId="ADAL" clId="{5D78549D-8683-4031-A754-674139CE10C0}" dt="2026-08-17T09:16:03.552" v="742" actId="20577"/>
      <pc:docMkLst>
        <pc:docMk/>
      </pc:docMkLst>
      <pc:sldChg chg="addSp delSp modSp add mod modNotesTx">
        <pc:chgData name="Kevin O'Connor" userId="532d7119-e279-4bd5-960a-dac3bc2c857f" providerId="ADAL" clId="{5D78549D-8683-4031-A754-674139CE10C0}" dt="2026-08-17T09:15:43.237" v="740" actId="20577"/>
        <pc:sldMkLst>
          <pc:docMk/>
          <pc:sldMk cId="3541375339" sldId="1005"/>
        </pc:sldMkLst>
        <pc:spChg chg="mod">
          <ac:chgData name="Kevin O'Connor" userId="532d7119-e279-4bd5-960a-dac3bc2c857f" providerId="ADAL" clId="{5D78549D-8683-4031-A754-674139CE10C0}" dt="2026-08-13T13:46:18.960" v="544" actId="552"/>
          <ac:spMkLst>
            <pc:docMk/>
            <pc:sldMk cId="3541375339" sldId="1005"/>
            <ac:spMk id="2" creationId="{4584EE22-DA7A-F4B2-DCD9-78712446F386}"/>
          </ac:spMkLst>
        </pc:spChg>
        <pc:spChg chg="mod">
          <ac:chgData name="Kevin O'Connor" userId="532d7119-e279-4bd5-960a-dac3bc2c857f" providerId="ADAL" clId="{5D78549D-8683-4031-A754-674139CE10C0}" dt="2026-08-13T13:46:22.192" v="550" actId="1036"/>
          <ac:spMkLst>
            <pc:docMk/>
            <pc:sldMk cId="3541375339" sldId="1005"/>
            <ac:spMk id="4" creationId="{24DFA77F-331B-DC4A-034F-4E0D5CFD7D08}"/>
          </ac:spMkLst>
        </pc:spChg>
        <pc:spChg chg="add">
          <ac:chgData name="Kevin O'Connor" userId="532d7119-e279-4bd5-960a-dac3bc2c857f" providerId="ADAL" clId="{5D78549D-8683-4031-A754-674139CE10C0}" dt="2026-08-13T13:45:59.969" v="541" actId="22"/>
          <ac:spMkLst>
            <pc:docMk/>
            <pc:sldMk cId="3541375339" sldId="1005"/>
            <ac:spMk id="6" creationId="{0204D386-9610-0274-F41A-981E216A55D2}"/>
          </ac:spMkLst>
        </pc:spChg>
        <pc:graphicFrameChg chg="mod">
          <ac:chgData name="Kevin O'Connor" userId="532d7119-e279-4bd5-960a-dac3bc2c857f" providerId="ADAL" clId="{5D78549D-8683-4031-A754-674139CE10C0}" dt="2026-08-13T13:46:06.107" v="542" actId="1076"/>
          <ac:graphicFrameMkLst>
            <pc:docMk/>
            <pc:sldMk cId="3541375339" sldId="1005"/>
            <ac:graphicFrameMk id="7" creationId="{ABE6CC55-0C1F-F2C6-B248-EC53E9CB6CCD}"/>
          </ac:graphicFrameMkLst>
        </pc:graphicFrameChg>
      </pc:sldChg>
      <pc:sldChg chg="addSp delSp modSp add mod modAnim modNotesTx">
        <pc:chgData name="Kevin O'Connor" userId="532d7119-e279-4bd5-960a-dac3bc2c857f" providerId="ADAL" clId="{5D78549D-8683-4031-A754-674139CE10C0}" dt="2026-08-17T09:13:43.911" v="682" actId="113"/>
        <pc:sldMkLst>
          <pc:docMk/>
          <pc:sldMk cId="3969339069" sldId="1028"/>
        </pc:sldMkLst>
        <pc:spChg chg="mod">
          <ac:chgData name="Kevin O'Connor" userId="532d7119-e279-4bd5-960a-dac3bc2c857f" providerId="ADAL" clId="{5D78549D-8683-4031-A754-674139CE10C0}" dt="2026-08-13T13:31:54.119" v="353" actId="14100"/>
          <ac:spMkLst>
            <pc:docMk/>
            <pc:sldMk cId="3969339069" sldId="1028"/>
            <ac:spMk id="2" creationId="{2045F3B1-2A52-7C26-78B5-DB5047A0B358}"/>
          </ac:spMkLst>
        </pc:spChg>
        <pc:spChg chg="mod">
          <ac:chgData name="Kevin O'Connor" userId="532d7119-e279-4bd5-960a-dac3bc2c857f" providerId="ADAL" clId="{5D78549D-8683-4031-A754-674139CE10C0}" dt="2026-08-17T09:02:00.063" v="668" actId="20577"/>
          <ac:spMkLst>
            <pc:docMk/>
            <pc:sldMk cId="3969339069" sldId="1028"/>
            <ac:spMk id="3" creationId="{C074BCDF-A0EE-B466-FA51-EF170DA6D119}"/>
          </ac:spMkLst>
        </pc:spChg>
        <pc:spChg chg="add">
          <ac:chgData name="Kevin O'Connor" userId="532d7119-e279-4bd5-960a-dac3bc2c857f" providerId="ADAL" clId="{5D78549D-8683-4031-A754-674139CE10C0}" dt="2026-08-13T13:45:55.537" v="539" actId="22"/>
          <ac:spMkLst>
            <pc:docMk/>
            <pc:sldMk cId="3969339069" sldId="1028"/>
            <ac:spMk id="6" creationId="{44CF50D0-B2FE-D139-5300-5C0483CB8F70}"/>
          </ac:spMkLst>
        </pc:spChg>
        <pc:spChg chg="add mod ord">
          <ac:chgData name="Kevin O'Connor" userId="532d7119-e279-4bd5-960a-dac3bc2c857f" providerId="ADAL" clId="{5D78549D-8683-4031-A754-674139CE10C0}" dt="2026-08-13T13:43:46.416" v="498" actId="13244"/>
          <ac:spMkLst>
            <pc:docMk/>
            <pc:sldMk cId="3969339069" sldId="1028"/>
            <ac:spMk id="12" creationId="{6068B8A2-3400-9650-A33A-8141C5B74844}"/>
          </ac:spMkLst>
        </pc:spChg>
        <pc:picChg chg="add mod">
          <ac:chgData name="Kevin O'Connor" userId="532d7119-e279-4bd5-960a-dac3bc2c857f" providerId="ADAL" clId="{5D78549D-8683-4031-A754-674139CE10C0}" dt="2026-08-13T13:41:34.590" v="481" actId="962"/>
          <ac:picMkLst>
            <pc:docMk/>
            <pc:sldMk cId="3969339069" sldId="1028"/>
            <ac:picMk id="18" creationId="{A25FC4D3-3324-B6AA-20B4-1C17D24B3CA1}"/>
          </ac:picMkLst>
        </pc:picChg>
        <pc:picChg chg="add mod">
          <ac:chgData name="Kevin O'Connor" userId="532d7119-e279-4bd5-960a-dac3bc2c857f" providerId="ADAL" clId="{5D78549D-8683-4031-A754-674139CE10C0}" dt="2026-08-13T13:41:41.643" v="483" actId="962"/>
          <ac:picMkLst>
            <pc:docMk/>
            <pc:sldMk cId="3969339069" sldId="1028"/>
            <ac:picMk id="20" creationId="{C4DBF625-BC69-AEFB-D11D-0BDFCED0C966}"/>
          </ac:picMkLst>
        </pc:picChg>
      </pc:sldChg>
      <pc:sldChg chg="addSp delSp modSp add mod">
        <pc:chgData name="Kevin O'Connor" userId="532d7119-e279-4bd5-960a-dac3bc2c857f" providerId="ADAL" clId="{5D78549D-8683-4031-A754-674139CE10C0}" dt="2026-08-13T13:48:52.842" v="582" actId="113"/>
        <pc:sldMkLst>
          <pc:docMk/>
          <pc:sldMk cId="1479937842" sldId="1029"/>
        </pc:sldMkLst>
        <pc:spChg chg="mod">
          <ac:chgData name="Kevin O'Connor" userId="532d7119-e279-4bd5-960a-dac3bc2c857f" providerId="ADAL" clId="{5D78549D-8683-4031-A754-674139CE10C0}" dt="2026-08-13T13:48:52.842" v="582" actId="113"/>
          <ac:spMkLst>
            <pc:docMk/>
            <pc:sldMk cId="1479937842" sldId="1029"/>
            <ac:spMk id="3" creationId="{CF77093D-5490-2D14-3AB2-33E0CBAE6B86}"/>
          </ac:spMkLst>
        </pc:spChg>
        <pc:spChg chg="add">
          <ac:chgData name="Kevin O'Connor" userId="532d7119-e279-4bd5-960a-dac3bc2c857f" providerId="ADAL" clId="{5D78549D-8683-4031-A754-674139CE10C0}" dt="2026-08-13T13:47:15.658" v="574" actId="22"/>
          <ac:spMkLst>
            <pc:docMk/>
            <pc:sldMk cId="1479937842" sldId="1029"/>
            <ac:spMk id="6" creationId="{1FDCB390-5FFA-25D9-6CED-523A70CBDA42}"/>
          </ac:spMkLst>
        </pc:spChg>
      </pc:sldChg>
      <pc:sldChg chg="addSp delSp modSp add mod">
        <pc:chgData name="Kevin O'Connor" userId="532d7119-e279-4bd5-960a-dac3bc2c857f" providerId="ADAL" clId="{5D78549D-8683-4031-A754-674139CE10C0}" dt="2026-08-13T13:47:00.087" v="566" actId="22"/>
        <pc:sldMkLst>
          <pc:docMk/>
          <pc:sldMk cId="2358905802" sldId="1032"/>
        </pc:sldMkLst>
        <pc:spChg chg="add">
          <ac:chgData name="Kevin O'Connor" userId="532d7119-e279-4bd5-960a-dac3bc2c857f" providerId="ADAL" clId="{5D78549D-8683-4031-A754-674139CE10C0}" dt="2026-08-13T13:47:00.087" v="566" actId="22"/>
          <ac:spMkLst>
            <pc:docMk/>
            <pc:sldMk cId="2358905802" sldId="1032"/>
            <ac:spMk id="6" creationId="{4116F947-05E5-CC9F-8444-6F77C4722D91}"/>
          </ac:spMkLst>
        </pc:spChg>
      </pc:sldChg>
      <pc:sldChg chg="addSp delSp modSp add mod modNotesTx">
        <pc:chgData name="Kevin O'Connor" userId="532d7119-e279-4bd5-960a-dac3bc2c857f" providerId="ADAL" clId="{5D78549D-8683-4031-A754-674139CE10C0}" dt="2026-08-17T09:16:03.552" v="742" actId="20577"/>
        <pc:sldMkLst>
          <pc:docMk/>
          <pc:sldMk cId="48556907" sldId="1132"/>
        </pc:sldMkLst>
        <pc:spChg chg="mod">
          <ac:chgData name="Kevin O'Connor" userId="532d7119-e279-4bd5-960a-dac3bc2c857f" providerId="ADAL" clId="{5D78549D-8683-4031-A754-674139CE10C0}" dt="2026-08-13T13:37:54.728" v="471" actId="404"/>
          <ac:spMkLst>
            <pc:docMk/>
            <pc:sldMk cId="48556907" sldId="1132"/>
            <ac:spMk id="2" creationId="{0A909318-9726-0F59-ABD5-C0446E2FEE89}"/>
          </ac:spMkLst>
        </pc:spChg>
        <pc:spChg chg="ord">
          <ac:chgData name="Kevin O'Connor" userId="532d7119-e279-4bd5-960a-dac3bc2c857f" providerId="ADAL" clId="{5D78549D-8683-4031-A754-674139CE10C0}" dt="2026-08-13T13:47:45.967" v="577" actId="13244"/>
          <ac:spMkLst>
            <pc:docMk/>
            <pc:sldMk cId="48556907" sldId="1132"/>
            <ac:spMk id="3" creationId="{56FEAC6D-EEEF-621A-8BEB-F8FD5DB259F3}"/>
          </ac:spMkLst>
        </pc:spChg>
        <pc:spChg chg="mod ord">
          <ac:chgData name="Kevin O'Connor" userId="532d7119-e279-4bd5-960a-dac3bc2c857f" providerId="ADAL" clId="{5D78549D-8683-4031-A754-674139CE10C0}" dt="2026-08-13T13:47:52.997" v="579" actId="13244"/>
          <ac:spMkLst>
            <pc:docMk/>
            <pc:sldMk cId="48556907" sldId="1132"/>
            <ac:spMk id="7" creationId="{2AF85337-9E71-2906-8DF4-3463FCA8301D}"/>
          </ac:spMkLst>
        </pc:spChg>
        <pc:spChg chg="mod">
          <ac:chgData name="Kevin O'Connor" userId="532d7119-e279-4bd5-960a-dac3bc2c857f" providerId="ADAL" clId="{5D78549D-8683-4031-A754-674139CE10C0}" dt="2026-08-13T13:23:17.143" v="291" actId="1076"/>
          <ac:spMkLst>
            <pc:docMk/>
            <pc:sldMk cId="48556907" sldId="1132"/>
            <ac:spMk id="8" creationId="{5153C1B0-878D-5F2C-60E8-B36C5926468D}"/>
          </ac:spMkLst>
        </pc:spChg>
        <pc:spChg chg="add">
          <ac:chgData name="Kevin O'Connor" userId="532d7119-e279-4bd5-960a-dac3bc2c857f" providerId="ADAL" clId="{5D78549D-8683-4031-A754-674139CE10C0}" dt="2026-08-13T13:46:46.130" v="559" actId="22"/>
          <ac:spMkLst>
            <pc:docMk/>
            <pc:sldMk cId="48556907" sldId="1132"/>
            <ac:spMk id="12" creationId="{AA0BFCE1-8592-1C0A-ADD3-A2C83994DA7C}"/>
          </ac:spMkLst>
        </pc:spChg>
        <pc:picChg chg="add mod modCrop">
          <ac:chgData name="Kevin O'Connor" userId="532d7119-e279-4bd5-960a-dac3bc2c857f" providerId="ADAL" clId="{5D78549D-8683-4031-A754-674139CE10C0}" dt="2026-08-13T13:42:41.707" v="489" actId="962"/>
          <ac:picMkLst>
            <pc:docMk/>
            <pc:sldMk cId="48556907" sldId="1132"/>
            <ac:picMk id="10" creationId="{531FB099-BB56-96EF-4FDD-8AF7A47DA53B}"/>
          </ac:picMkLst>
        </pc:picChg>
      </pc:sldChg>
      <pc:sldChg chg="addSp delSp modSp add mod">
        <pc:chgData name="Kevin O'Connor" userId="532d7119-e279-4bd5-960a-dac3bc2c857f" providerId="ADAL" clId="{5D78549D-8683-4031-A754-674139CE10C0}" dt="2026-08-13T13:47:03.897" v="568" actId="22"/>
        <pc:sldMkLst>
          <pc:docMk/>
          <pc:sldMk cId="544051355" sldId="3360"/>
        </pc:sldMkLst>
        <pc:spChg chg="add">
          <ac:chgData name="Kevin O'Connor" userId="532d7119-e279-4bd5-960a-dac3bc2c857f" providerId="ADAL" clId="{5D78549D-8683-4031-A754-674139CE10C0}" dt="2026-08-13T13:47:03.897" v="568" actId="22"/>
          <ac:spMkLst>
            <pc:docMk/>
            <pc:sldMk cId="544051355" sldId="3360"/>
            <ac:spMk id="6" creationId="{7C1A8BDC-01F9-6F56-FA26-FE61094F1EBB}"/>
          </ac:spMkLst>
        </pc:spChg>
      </pc:sldChg>
      <pc:sldChg chg="addSp delSp modSp add mod">
        <pc:chgData name="Kevin O'Connor" userId="532d7119-e279-4bd5-960a-dac3bc2c857f" providerId="ADAL" clId="{5D78549D-8683-4031-A754-674139CE10C0}" dt="2026-08-13T13:47:18.992" v="576" actId="22"/>
        <pc:sldMkLst>
          <pc:docMk/>
          <pc:sldMk cId="3993782936" sldId="3370"/>
        </pc:sldMkLst>
        <pc:spChg chg="add">
          <ac:chgData name="Kevin O'Connor" userId="532d7119-e279-4bd5-960a-dac3bc2c857f" providerId="ADAL" clId="{5D78549D-8683-4031-A754-674139CE10C0}" dt="2026-08-13T13:47:18.992" v="576" actId="22"/>
          <ac:spMkLst>
            <pc:docMk/>
            <pc:sldMk cId="3993782936" sldId="3370"/>
            <ac:spMk id="6" creationId="{5C59A5CB-E4C4-60A7-8DDB-6F66C1D94605}"/>
          </ac:spMkLst>
        </pc:spChg>
      </pc:sldChg>
      <pc:sldChg chg="addSp delSp modSp add mod">
        <pc:chgData name="Kevin O'Connor" userId="532d7119-e279-4bd5-960a-dac3bc2c857f" providerId="ADAL" clId="{5D78549D-8683-4031-A754-674139CE10C0}" dt="2026-08-13T13:47:11.317" v="572" actId="22"/>
        <pc:sldMkLst>
          <pc:docMk/>
          <pc:sldMk cId="4271808564" sldId="3371"/>
        </pc:sldMkLst>
        <pc:spChg chg="add">
          <ac:chgData name="Kevin O'Connor" userId="532d7119-e279-4bd5-960a-dac3bc2c857f" providerId="ADAL" clId="{5D78549D-8683-4031-A754-674139CE10C0}" dt="2026-08-13T13:47:11.317" v="572" actId="22"/>
          <ac:spMkLst>
            <pc:docMk/>
            <pc:sldMk cId="4271808564" sldId="3371"/>
            <ac:spMk id="6" creationId="{FBD1FC59-F727-4712-437F-75E8A651E23C}"/>
          </ac:spMkLst>
        </pc:spChg>
      </pc:sldChg>
      <pc:sldChg chg="addSp modSp add mod modNotesTx">
        <pc:chgData name="Kevin O'Connor" userId="532d7119-e279-4bd5-960a-dac3bc2c857f" providerId="ADAL" clId="{5D78549D-8683-4031-A754-674139CE10C0}" dt="2026-08-13T13:53:05.070" v="627" actId="20577"/>
        <pc:sldMkLst>
          <pc:docMk/>
          <pc:sldMk cId="3108365771" sldId="3373"/>
        </pc:sldMkLst>
        <pc:spChg chg="add">
          <ac:chgData name="Kevin O'Connor" userId="532d7119-e279-4bd5-960a-dac3bc2c857f" providerId="ADAL" clId="{5D78549D-8683-4031-A754-674139CE10C0}" dt="2026-08-13T13:46:27.557" v="551" actId="22"/>
          <ac:spMkLst>
            <pc:docMk/>
            <pc:sldMk cId="3108365771" sldId="3373"/>
            <ac:spMk id="3" creationId="{2D4E9042-492A-749C-72C6-792D1C8C4B9F}"/>
          </ac:spMkLst>
        </pc:spChg>
        <pc:spChg chg="mod">
          <ac:chgData name="Kevin O'Connor" userId="532d7119-e279-4bd5-960a-dac3bc2c857f" providerId="ADAL" clId="{5D78549D-8683-4031-A754-674139CE10C0}" dt="2026-08-13T13:32:58.960" v="373" actId="20578"/>
          <ac:spMkLst>
            <pc:docMk/>
            <pc:sldMk cId="3108365771" sldId="3373"/>
            <ac:spMk id="179" creationId="{00000000-0000-0000-0000-000000000000}"/>
          </ac:spMkLst>
        </pc:spChg>
      </pc:sldChg>
      <pc:sldChg chg="addSp delSp modSp add mod">
        <pc:chgData name="Kevin O'Connor" userId="532d7119-e279-4bd5-960a-dac3bc2c857f" providerId="ADAL" clId="{5D78549D-8683-4031-A754-674139CE10C0}" dt="2026-08-13T13:46:56.787" v="564" actId="22"/>
        <pc:sldMkLst>
          <pc:docMk/>
          <pc:sldMk cId="245590170" sldId="3374"/>
        </pc:sldMkLst>
        <pc:spChg chg="add">
          <ac:chgData name="Kevin O'Connor" userId="532d7119-e279-4bd5-960a-dac3bc2c857f" providerId="ADAL" clId="{5D78549D-8683-4031-A754-674139CE10C0}" dt="2026-08-13T13:46:56.787" v="564" actId="22"/>
          <ac:spMkLst>
            <pc:docMk/>
            <pc:sldMk cId="245590170" sldId="3374"/>
            <ac:spMk id="5" creationId="{54CC06DE-4DD5-DDA0-2B79-20DF1199999D}"/>
          </ac:spMkLst>
        </pc:spChg>
      </pc:sldChg>
      <pc:sldChg chg="addSp delSp modSp add mod">
        <pc:chgData name="Kevin O'Connor" userId="532d7119-e279-4bd5-960a-dac3bc2c857f" providerId="ADAL" clId="{5D78549D-8683-4031-A754-674139CE10C0}" dt="2026-08-13T13:46:32.819" v="553" actId="22"/>
        <pc:sldMkLst>
          <pc:docMk/>
          <pc:sldMk cId="3123557194" sldId="3375"/>
        </pc:sldMkLst>
        <pc:spChg chg="mod">
          <ac:chgData name="Kevin O'Connor" userId="532d7119-e279-4bd5-960a-dac3bc2c857f" providerId="ADAL" clId="{5D78549D-8683-4031-A754-674139CE10C0}" dt="2026-08-13T13:35:10.535" v="413" actId="14100"/>
          <ac:spMkLst>
            <pc:docMk/>
            <pc:sldMk cId="3123557194" sldId="3375"/>
            <ac:spMk id="2" creationId="{B0E7558E-F395-CCE0-762C-7089320B188C}"/>
          </ac:spMkLst>
        </pc:spChg>
        <pc:spChg chg="add mod">
          <ac:chgData name="Kevin O'Connor" userId="532d7119-e279-4bd5-960a-dac3bc2c857f" providerId="ADAL" clId="{5D78549D-8683-4031-A754-674139CE10C0}" dt="2026-08-13T13:34:40.536" v="411" actId="14100"/>
          <ac:spMkLst>
            <pc:docMk/>
            <pc:sldMk cId="3123557194" sldId="3375"/>
            <ac:spMk id="3" creationId="{1649649A-197C-C004-A85D-8134507E1B40}"/>
          </ac:spMkLst>
        </pc:spChg>
        <pc:spChg chg="mod">
          <ac:chgData name="Kevin O'Connor" userId="532d7119-e279-4bd5-960a-dac3bc2c857f" providerId="ADAL" clId="{5D78549D-8683-4031-A754-674139CE10C0}" dt="2026-08-13T13:34:45.378" v="412" actId="208"/>
          <ac:spMkLst>
            <pc:docMk/>
            <pc:sldMk cId="3123557194" sldId="3375"/>
            <ac:spMk id="5" creationId="{D11158F1-2523-E1A4-2471-B9256927A587}"/>
          </ac:spMkLst>
        </pc:spChg>
        <pc:spChg chg="add">
          <ac:chgData name="Kevin O'Connor" userId="532d7119-e279-4bd5-960a-dac3bc2c857f" providerId="ADAL" clId="{5D78549D-8683-4031-A754-674139CE10C0}" dt="2026-08-13T13:46:32.819" v="553" actId="22"/>
          <ac:spMkLst>
            <pc:docMk/>
            <pc:sldMk cId="3123557194" sldId="3375"/>
            <ac:spMk id="7" creationId="{32626A92-ABEE-C408-CEB9-5DEFE7C09B6F}"/>
          </ac:spMkLst>
        </pc:spChg>
      </pc:sldChg>
      <pc:sldChg chg="addSp delSp modSp add mod">
        <pc:chgData name="Kevin O'Connor" userId="532d7119-e279-4bd5-960a-dac3bc2c857f" providerId="ADAL" clId="{5D78549D-8683-4031-A754-674139CE10C0}" dt="2026-08-13T13:47:07.747" v="570" actId="22"/>
        <pc:sldMkLst>
          <pc:docMk/>
          <pc:sldMk cId="3757540417" sldId="3376"/>
        </pc:sldMkLst>
        <pc:spChg chg="add">
          <ac:chgData name="Kevin O'Connor" userId="532d7119-e279-4bd5-960a-dac3bc2c857f" providerId="ADAL" clId="{5D78549D-8683-4031-A754-674139CE10C0}" dt="2026-08-13T13:47:07.747" v="570" actId="22"/>
          <ac:spMkLst>
            <pc:docMk/>
            <pc:sldMk cId="3757540417" sldId="3376"/>
            <ac:spMk id="6" creationId="{D75CF9C0-AFC5-D052-039B-3AD631C20CA0}"/>
          </ac:spMkLst>
        </pc:spChg>
      </pc:sldChg>
      <pc:sldChg chg="addSp delSp modSp add mod">
        <pc:chgData name="Kevin O'Connor" userId="532d7119-e279-4bd5-960a-dac3bc2c857f" providerId="ADAL" clId="{5D78549D-8683-4031-A754-674139CE10C0}" dt="2026-08-13T13:46:35.717" v="555" actId="22"/>
        <pc:sldMkLst>
          <pc:docMk/>
          <pc:sldMk cId="1326120029" sldId="3377"/>
        </pc:sldMkLst>
        <pc:spChg chg="mod">
          <ac:chgData name="Kevin O'Connor" userId="532d7119-e279-4bd5-960a-dac3bc2c857f" providerId="ADAL" clId="{5D78549D-8683-4031-A754-674139CE10C0}" dt="2026-08-13T13:35:35.055" v="427" actId="20577"/>
          <ac:spMkLst>
            <pc:docMk/>
            <pc:sldMk cId="1326120029" sldId="3377"/>
            <ac:spMk id="2" creationId="{B0E7558E-F395-CCE0-762C-7089320B188C}"/>
          </ac:spMkLst>
        </pc:spChg>
        <pc:spChg chg="add mod">
          <ac:chgData name="Kevin O'Connor" userId="532d7119-e279-4bd5-960a-dac3bc2c857f" providerId="ADAL" clId="{5D78549D-8683-4031-A754-674139CE10C0}" dt="2026-08-13T13:36:26.576" v="435" actId="20577"/>
          <ac:spMkLst>
            <pc:docMk/>
            <pc:sldMk cId="1326120029" sldId="3377"/>
            <ac:spMk id="6" creationId="{30AA1C02-29C8-497C-3B0A-4F76E2A07A11}"/>
          </ac:spMkLst>
        </pc:spChg>
        <pc:spChg chg="add">
          <ac:chgData name="Kevin O'Connor" userId="532d7119-e279-4bd5-960a-dac3bc2c857f" providerId="ADAL" clId="{5D78549D-8683-4031-A754-674139CE10C0}" dt="2026-08-13T13:46:35.717" v="555" actId="22"/>
          <ac:spMkLst>
            <pc:docMk/>
            <pc:sldMk cId="1326120029" sldId="3377"/>
            <ac:spMk id="8" creationId="{634B3B76-6387-78D1-6C10-76D463106125}"/>
          </ac:spMkLst>
        </pc:spChg>
      </pc:sldChg>
      <pc:sldChg chg="addSp delSp modSp add mod">
        <pc:chgData name="Kevin O'Connor" userId="532d7119-e279-4bd5-960a-dac3bc2c857f" providerId="ADAL" clId="{5D78549D-8683-4031-A754-674139CE10C0}" dt="2026-08-13T13:46:39.797" v="557" actId="22"/>
        <pc:sldMkLst>
          <pc:docMk/>
          <pc:sldMk cId="2960905938" sldId="3379"/>
        </pc:sldMkLst>
        <pc:spChg chg="mod">
          <ac:chgData name="Kevin O'Connor" userId="532d7119-e279-4bd5-960a-dac3bc2c857f" providerId="ADAL" clId="{5D78549D-8683-4031-A754-674139CE10C0}" dt="2026-08-13T13:37:11.246" v="453" actId="1076"/>
          <ac:spMkLst>
            <pc:docMk/>
            <pc:sldMk cId="2960905938" sldId="3379"/>
            <ac:spMk id="2" creationId="{B0E7558E-F395-CCE0-762C-7089320B188C}"/>
          </ac:spMkLst>
        </pc:spChg>
        <pc:spChg chg="add mod">
          <ac:chgData name="Kevin O'Connor" userId="532d7119-e279-4bd5-960a-dac3bc2c857f" providerId="ADAL" clId="{5D78549D-8683-4031-A754-674139CE10C0}" dt="2026-08-13T13:37:36.836" v="467" actId="1076"/>
          <ac:spMkLst>
            <pc:docMk/>
            <pc:sldMk cId="2960905938" sldId="3379"/>
            <ac:spMk id="6" creationId="{09287C28-29B3-6614-02DE-F497DD336A09}"/>
          </ac:spMkLst>
        </pc:spChg>
        <pc:spChg chg="add">
          <ac:chgData name="Kevin O'Connor" userId="532d7119-e279-4bd5-960a-dac3bc2c857f" providerId="ADAL" clId="{5D78549D-8683-4031-A754-674139CE10C0}" dt="2026-08-13T13:46:39.797" v="557" actId="22"/>
          <ac:spMkLst>
            <pc:docMk/>
            <pc:sldMk cId="2960905938" sldId="3379"/>
            <ac:spMk id="8" creationId="{B3A43F7C-A69D-43FA-0419-68220D629B8C}"/>
          </ac:spMkLst>
        </pc:spChg>
      </pc:sldChg>
      <pc:sldChg chg="addSp delSp modSp add mod">
        <pc:chgData name="Kevin O'Connor" userId="532d7119-e279-4bd5-960a-dac3bc2c857f" providerId="ADAL" clId="{5D78549D-8683-4031-A754-674139CE10C0}" dt="2026-08-13T13:46:50.454" v="561" actId="22"/>
        <pc:sldMkLst>
          <pc:docMk/>
          <pc:sldMk cId="1705526115" sldId="3380"/>
        </pc:sldMkLst>
        <pc:spChg chg="mod">
          <ac:chgData name="Kevin O'Connor" userId="532d7119-e279-4bd5-960a-dac3bc2c857f" providerId="ADAL" clId="{5D78549D-8683-4031-A754-674139CE10C0}" dt="2026-08-13T13:38:04.656" v="474" actId="404"/>
          <ac:spMkLst>
            <pc:docMk/>
            <pc:sldMk cId="1705526115" sldId="3380"/>
            <ac:spMk id="2" creationId="{50337703-40C8-D67F-FC76-CEAD0E3D6754}"/>
          </ac:spMkLst>
        </pc:spChg>
        <pc:spChg chg="add">
          <ac:chgData name="Kevin O'Connor" userId="532d7119-e279-4bd5-960a-dac3bc2c857f" providerId="ADAL" clId="{5D78549D-8683-4031-A754-674139CE10C0}" dt="2026-08-13T13:46:50.454" v="561" actId="22"/>
          <ac:spMkLst>
            <pc:docMk/>
            <pc:sldMk cId="1705526115" sldId="3380"/>
            <ac:spMk id="7" creationId="{C189C785-F8CE-814D-7FB5-1B4172015C4B}"/>
          </ac:spMkLst>
        </pc:spChg>
      </pc:sldChg>
      <pc:sldChg chg="modSp add mod modNotesTx">
        <pc:chgData name="Kevin O'Connor" userId="532d7119-e279-4bd5-960a-dac3bc2c857f" providerId="ADAL" clId="{5D78549D-8683-4031-A754-674139CE10C0}" dt="2026-08-13T13:52:54.408" v="625" actId="20577"/>
        <pc:sldMkLst>
          <pc:docMk/>
          <pc:sldMk cId="1190596276" sldId="3381"/>
        </pc:sldMkLst>
        <pc:spChg chg="mod">
          <ac:chgData name="Kevin O'Connor" userId="532d7119-e279-4bd5-960a-dac3bc2c857f" providerId="ADAL" clId="{5D78549D-8683-4031-A754-674139CE10C0}" dt="2026-08-13T13:32:06.720" v="358" actId="404"/>
          <ac:spMkLst>
            <pc:docMk/>
            <pc:sldMk cId="1190596276" sldId="3381"/>
            <ac:spMk id="2" creationId="{C352E5B8-6E19-C342-F9B2-8B59EE10E7A3}"/>
          </ac:spMkLst>
        </pc:spChg>
        <pc:spChg chg="mod">
          <ac:chgData name="Kevin O'Connor" userId="532d7119-e279-4bd5-960a-dac3bc2c857f" providerId="ADAL" clId="{5D78549D-8683-4031-A754-674139CE10C0}" dt="2026-08-13T13:32:40.775" v="367" actId="115"/>
          <ac:spMkLst>
            <pc:docMk/>
            <pc:sldMk cId="1190596276" sldId="3381"/>
            <ac:spMk id="3" creationId="{BB5D1066-67E0-70EE-243E-91DB34CDF3B4}"/>
          </ac:spMkLst>
        </pc:spChg>
        <pc:spChg chg="mod ord">
          <ac:chgData name="Kevin O'Connor" userId="532d7119-e279-4bd5-960a-dac3bc2c857f" providerId="ADAL" clId="{5D78549D-8683-4031-A754-674139CE10C0}" dt="2026-08-13T13:44:17.247" v="509" actId="1076"/>
          <ac:spMkLst>
            <pc:docMk/>
            <pc:sldMk cId="1190596276" sldId="3381"/>
            <ac:spMk id="4" creationId="{2B7A9F84-EB39-9E1A-FA75-CDE36193780C}"/>
          </ac:spMkLst>
        </pc:spChg>
        <pc:spChg chg="mod ord">
          <ac:chgData name="Kevin O'Connor" userId="532d7119-e279-4bd5-960a-dac3bc2c857f" providerId="ADAL" clId="{5D78549D-8683-4031-A754-674139CE10C0}" dt="2026-08-13T13:44:42.112" v="510" actId="13244"/>
          <ac:spMkLst>
            <pc:docMk/>
            <pc:sldMk cId="1190596276" sldId="3381"/>
            <ac:spMk id="10" creationId="{AA37CC07-8D41-A363-13DF-C15C21885FD9}"/>
          </ac:spMkLst>
        </pc:spChg>
        <pc:picChg chg="mod ord">
          <ac:chgData name="Kevin O'Connor" userId="532d7119-e279-4bd5-960a-dac3bc2c857f" providerId="ADAL" clId="{5D78549D-8683-4031-A754-674139CE10C0}" dt="2026-08-13T13:44:46.707" v="511" actId="13244"/>
          <ac:picMkLst>
            <pc:docMk/>
            <pc:sldMk cId="1190596276" sldId="3381"/>
            <ac:picMk id="5" creationId="{EE295229-6B40-8F95-D567-3F6A6515D28F}"/>
          </ac:picMkLst>
        </pc:picChg>
        <pc:picChg chg="mod">
          <ac:chgData name="Kevin O'Connor" userId="532d7119-e279-4bd5-960a-dac3bc2c857f" providerId="ADAL" clId="{5D78549D-8683-4031-A754-674139CE10C0}" dt="2026-08-13T13:42:19.612" v="487" actId="962"/>
          <ac:picMkLst>
            <pc:docMk/>
            <pc:sldMk cId="1190596276" sldId="3381"/>
            <ac:picMk id="6" creationId="{85B2968E-1E2F-1B2F-08E2-96F752FDD504}"/>
          </ac:picMkLst>
        </pc:picChg>
      </pc:sldChg>
      <pc:sldChg chg="addSp delSp modSp add mod modNotesTx">
        <pc:chgData name="Kevin O'Connor" userId="532d7119-e279-4bd5-960a-dac3bc2c857f" providerId="ADAL" clId="{5D78549D-8683-4031-A754-674139CE10C0}" dt="2026-08-17T09:08:14.636" v="671" actId="20577"/>
        <pc:sldMkLst>
          <pc:docMk/>
          <pc:sldMk cId="2982111242" sldId="3383"/>
        </pc:sldMkLst>
        <pc:spChg chg="mod">
          <ac:chgData name="Kevin O'Connor" userId="532d7119-e279-4bd5-960a-dac3bc2c857f" providerId="ADAL" clId="{5D78549D-8683-4031-A754-674139CE10C0}" dt="2026-08-13T13:30:24.022" v="315" actId="207"/>
          <ac:spMkLst>
            <pc:docMk/>
            <pc:sldMk cId="2982111242" sldId="3383"/>
            <ac:spMk id="2" creationId="{B5C809A2-EB42-975D-DEB5-BD9EB9CE02B6}"/>
          </ac:spMkLst>
        </pc:spChg>
        <pc:spChg chg="mod">
          <ac:chgData name="Kevin O'Connor" userId="532d7119-e279-4bd5-960a-dac3bc2c857f" providerId="ADAL" clId="{5D78549D-8683-4031-A754-674139CE10C0}" dt="2026-08-13T13:45:26.111" v="529" actId="403"/>
          <ac:spMkLst>
            <pc:docMk/>
            <pc:sldMk cId="2982111242" sldId="3383"/>
            <ac:spMk id="4" creationId="{4CD55A17-B019-BF8A-FE0B-2891308544B0}"/>
          </ac:spMkLst>
        </pc:spChg>
      </pc:sldChg>
      <pc:sldChg chg="addSp delSp modSp add mod modNotesTx">
        <pc:chgData name="Kevin O'Connor" userId="532d7119-e279-4bd5-960a-dac3bc2c857f" providerId="ADAL" clId="{5D78549D-8683-4031-A754-674139CE10C0}" dt="2026-08-17T09:12:42.496" v="676" actId="6549"/>
        <pc:sldMkLst>
          <pc:docMk/>
          <pc:sldMk cId="2192921975" sldId="3385"/>
        </pc:sldMkLst>
        <pc:spChg chg="mod">
          <ac:chgData name="Kevin O'Connor" userId="532d7119-e279-4bd5-960a-dac3bc2c857f" providerId="ADAL" clId="{5D78549D-8683-4031-A754-674139CE10C0}" dt="2026-08-13T13:31:36.925" v="351" actId="404"/>
          <ac:spMkLst>
            <pc:docMk/>
            <pc:sldMk cId="2192921975" sldId="3385"/>
            <ac:spMk id="2" creationId="{ACAF199F-966A-7ECE-4F12-9508C57B016F}"/>
          </ac:spMkLst>
        </pc:spChg>
        <pc:spChg chg="add">
          <ac:chgData name="Kevin O'Connor" userId="532d7119-e279-4bd5-960a-dac3bc2c857f" providerId="ADAL" clId="{5D78549D-8683-4031-A754-674139CE10C0}" dt="2026-08-13T13:45:47.827" v="535" actId="22"/>
          <ac:spMkLst>
            <pc:docMk/>
            <pc:sldMk cId="2192921975" sldId="3385"/>
            <ac:spMk id="6" creationId="{D9C2B213-5ADD-A164-1EBF-C55C70BBE2C1}"/>
          </ac:spMkLst>
        </pc:spChg>
      </pc:sldChg>
      <pc:sldChg chg="addSp delSp modSp add mod modNotesTx">
        <pc:chgData name="Kevin O'Connor" userId="532d7119-e279-4bd5-960a-dac3bc2c857f" providerId="ADAL" clId="{5D78549D-8683-4031-A754-674139CE10C0}" dt="2026-08-17T09:08:33.416" v="674" actId="20577"/>
        <pc:sldMkLst>
          <pc:docMk/>
          <pc:sldMk cId="3358558133" sldId="3386"/>
        </pc:sldMkLst>
        <pc:spChg chg="mod">
          <ac:chgData name="Kevin O'Connor" userId="532d7119-e279-4bd5-960a-dac3bc2c857f" providerId="ADAL" clId="{5D78549D-8683-4031-A754-674139CE10C0}" dt="2026-08-13T13:42:46.997" v="490" actId="20577"/>
          <ac:spMkLst>
            <pc:docMk/>
            <pc:sldMk cId="3358558133" sldId="3386"/>
            <ac:spMk id="2" creationId="{2448F462-9D68-0FB3-9A61-DAD46B68CA94}"/>
          </ac:spMkLst>
        </pc:spChg>
        <pc:spChg chg="add">
          <ac:chgData name="Kevin O'Connor" userId="532d7119-e279-4bd5-960a-dac3bc2c857f" providerId="ADAL" clId="{5D78549D-8683-4031-A754-674139CE10C0}" dt="2026-08-13T13:45:39.542" v="532" actId="22"/>
          <ac:spMkLst>
            <pc:docMk/>
            <pc:sldMk cId="3358558133" sldId="3386"/>
            <ac:spMk id="6" creationId="{4F3C9D25-CDBF-8540-C088-7F7E5E732F2F}"/>
          </ac:spMkLst>
        </pc:spChg>
      </pc:sldChg>
      <pc:sldChg chg="addSp delSp modSp add mod modNotesTx">
        <pc:chgData name="Kevin O'Connor" userId="532d7119-e279-4bd5-960a-dac3bc2c857f" providerId="ADAL" clId="{5D78549D-8683-4031-A754-674139CE10C0}" dt="2026-08-13T13:51:52.184" v="612" actId="20577"/>
        <pc:sldMkLst>
          <pc:docMk/>
          <pc:sldMk cId="1304483622" sldId="3387"/>
        </pc:sldMkLst>
        <pc:spChg chg="add">
          <ac:chgData name="Kevin O'Connor" userId="532d7119-e279-4bd5-960a-dac3bc2c857f" providerId="ADAL" clId="{5D78549D-8683-4031-A754-674139CE10C0}" dt="2026-08-13T13:45:51.568" v="537" actId="22"/>
          <ac:spMkLst>
            <pc:docMk/>
            <pc:sldMk cId="1304483622" sldId="3387"/>
            <ac:spMk id="8" creationId="{08AC587B-F156-7892-3164-AE661421C905}"/>
          </ac:spMkLst>
        </pc:spChg>
        <pc:graphicFrameChg chg="modGraphic">
          <ac:chgData name="Kevin O'Connor" userId="532d7119-e279-4bd5-960a-dac3bc2c857f" providerId="ADAL" clId="{5D78549D-8683-4031-A754-674139CE10C0}" dt="2026-08-13T13:49:57.691" v="595" actId="207"/>
          <ac:graphicFrameMkLst>
            <pc:docMk/>
            <pc:sldMk cId="1304483622" sldId="3387"/>
            <ac:graphicFrameMk id="5" creationId="{487188D9-F3BC-B401-2108-E139D2361DBF}"/>
          </ac:graphicFrameMkLst>
        </pc:graphicFrameChg>
        <pc:graphicFrameChg chg="modGraphic">
          <ac:chgData name="Kevin O'Connor" userId="532d7119-e279-4bd5-960a-dac3bc2c857f" providerId="ADAL" clId="{5D78549D-8683-4031-A754-674139CE10C0}" dt="2026-08-13T13:49:47.738" v="593" actId="207"/>
          <ac:graphicFrameMkLst>
            <pc:docMk/>
            <pc:sldMk cId="1304483622" sldId="3387"/>
            <ac:graphicFrameMk id="6" creationId="{EBA62DB0-5BEE-B81F-E89E-8C6EC4F00E97}"/>
          </ac:graphicFrameMkLst>
        </pc:graphicFrameChg>
      </pc:sldChg>
      <pc:sldChg chg="addSp modSp add mod modNotesTx">
        <pc:chgData name="Kevin O'Connor" userId="532d7119-e279-4bd5-960a-dac3bc2c857f" providerId="ADAL" clId="{5D78549D-8683-4031-A754-674139CE10C0}" dt="2026-08-17T09:08:25.664" v="672" actId="6549"/>
        <pc:sldMkLst>
          <pc:docMk/>
          <pc:sldMk cId="0" sldId="2145705682"/>
        </pc:sldMkLst>
        <pc:spChg chg="add">
          <ac:chgData name="Kevin O'Connor" userId="532d7119-e279-4bd5-960a-dac3bc2c857f" providerId="ADAL" clId="{5D78549D-8683-4031-A754-674139CE10C0}" dt="2026-08-13T13:45:33.847" v="530" actId="22"/>
          <ac:spMkLst>
            <pc:docMk/>
            <pc:sldMk cId="0" sldId="2145705682"/>
            <ac:spMk id="3" creationId="{046EB1FC-21D6-93BA-A364-060DB75301DE}"/>
          </ac:spMkLst>
        </pc:spChg>
        <pc:spChg chg="mod">
          <ac:chgData name="Kevin O'Connor" userId="532d7119-e279-4bd5-960a-dac3bc2c857f" providerId="ADAL" clId="{5D78549D-8683-4031-A754-674139CE10C0}" dt="2026-08-13T13:31:10.140" v="344" actId="207"/>
          <ac:spMkLst>
            <pc:docMk/>
            <pc:sldMk cId="0" sldId="2145705682"/>
            <ac:spMk id="114" creationId="{00000000-0000-0000-0000-000000000000}"/>
          </ac:spMkLst>
        </pc:spChg>
      </pc:sldChg>
      <pc:sldChg chg="addSp modSp add mod">
        <pc:chgData name="Kevin O'Connor" userId="532d7119-e279-4bd5-960a-dac3bc2c857f" providerId="ADAL" clId="{5D78549D-8683-4031-A754-674139CE10C0}" dt="2026-08-13T13:45:42.830" v="533" actId="22"/>
        <pc:sldMkLst>
          <pc:docMk/>
          <pc:sldMk cId="436425368" sldId="2145705683"/>
        </pc:sldMkLst>
        <pc:spChg chg="mod">
          <ac:chgData name="Kevin O'Connor" userId="532d7119-e279-4bd5-960a-dac3bc2c857f" providerId="ADAL" clId="{5D78549D-8683-4031-A754-674139CE10C0}" dt="2026-08-13T13:31:30.037" v="349" actId="403"/>
          <ac:spMkLst>
            <pc:docMk/>
            <pc:sldMk cId="436425368" sldId="2145705683"/>
            <ac:spMk id="2" creationId="{BFC4B21B-4474-2A3E-0300-3CD6A0C14F21}"/>
          </ac:spMkLst>
        </pc:spChg>
        <pc:spChg chg="add">
          <ac:chgData name="Kevin O'Connor" userId="532d7119-e279-4bd5-960a-dac3bc2c857f" providerId="ADAL" clId="{5D78549D-8683-4031-A754-674139CE10C0}" dt="2026-08-13T13:45:42.830" v="533" actId="22"/>
          <ac:spMkLst>
            <pc:docMk/>
            <pc:sldMk cId="436425368" sldId="2145705683"/>
            <ac:spMk id="4" creationId="{D96A7DC4-826C-6741-1791-CC6FCA405826}"/>
          </ac:spMkLst>
        </pc:spChg>
      </pc:sldChg>
      <pc:sldChg chg="addSp modSp add mod modNotesTx">
        <pc:chgData name="Kevin O'Connor" userId="532d7119-e279-4bd5-960a-dac3bc2c857f" providerId="ADAL" clId="{5D78549D-8683-4031-A754-674139CE10C0}" dt="2026-08-17T09:03:49.315" v="669" actId="20577"/>
        <pc:sldMkLst>
          <pc:docMk/>
          <pc:sldMk cId="2659220888" sldId="2145705684"/>
        </pc:sldMkLst>
        <pc:spChg chg="add">
          <ac:chgData name="Kevin O'Connor" userId="532d7119-e279-4bd5-960a-dac3bc2c857f" providerId="ADAL" clId="{5D78549D-8683-4031-A754-674139CE10C0}" dt="2026-08-13T13:46:42.033" v="558" actId="22"/>
          <ac:spMkLst>
            <pc:docMk/>
            <pc:sldMk cId="2659220888" sldId="2145705684"/>
            <ac:spMk id="3" creationId="{B126F219-AF28-56E8-0010-4DDC7F1A8F40}"/>
          </ac:spMkLst>
        </pc:spChg>
        <pc:spChg chg="mod">
          <ac:chgData name="Kevin O'Connor" userId="532d7119-e279-4bd5-960a-dac3bc2c857f" providerId="ADAL" clId="{5D78549D-8683-4031-A754-674139CE10C0}" dt="2026-08-13T13:37:45.856" v="469" actId="404"/>
          <ac:spMkLst>
            <pc:docMk/>
            <pc:sldMk cId="2659220888" sldId="2145705684"/>
            <ac:spMk id="185" creationId="{00000000-0000-0000-0000-000000000000}"/>
          </ac:spMkLst>
        </pc:spChg>
      </pc:sldChg>
      <pc:sldChg chg="modSp add mod modNotesTx">
        <pc:chgData name="Kevin O'Connor" userId="532d7119-e279-4bd5-960a-dac3bc2c857f" providerId="ADAL" clId="{5D78549D-8683-4031-A754-674139CE10C0}" dt="2026-08-13T13:57:43.422" v="630" actId="113"/>
        <pc:sldMkLst>
          <pc:docMk/>
          <pc:sldMk cId="3578192289" sldId="2145705685"/>
        </pc:sldMkLst>
        <pc:spChg chg="mod">
          <ac:chgData name="Kevin O'Connor" userId="532d7119-e279-4bd5-960a-dac3bc2c857f" providerId="ADAL" clId="{5D78549D-8683-4031-A754-674139CE10C0}" dt="2026-08-13T13:37:51.556" v="470" actId="404"/>
          <ac:spMkLst>
            <pc:docMk/>
            <pc:sldMk cId="3578192289" sldId="2145705685"/>
            <ac:spMk id="2" creationId="{A4D2F7D7-8F28-2951-3E6B-D26F913967CF}"/>
          </ac:spMkLst>
        </pc:spChg>
        <pc:spChg chg="mod">
          <ac:chgData name="Kevin O'Connor" userId="532d7119-e279-4bd5-960a-dac3bc2c857f" providerId="ADAL" clId="{5D78549D-8683-4031-A754-674139CE10C0}" dt="2026-08-13T13:45:07.914" v="520" actId="403"/>
          <ac:spMkLst>
            <pc:docMk/>
            <pc:sldMk cId="3578192289" sldId="2145705685"/>
            <ac:spMk id="4" creationId="{476D8501-4D9F-9B40-69C6-C5027567CACE}"/>
          </ac:spMkLst>
        </pc:spChg>
      </pc:sldChg>
      <pc:sldChg chg="addSp modSp add mod">
        <pc:chgData name="Kevin O'Connor" userId="532d7119-e279-4bd5-960a-dac3bc2c857f" providerId="ADAL" clId="{5D78549D-8683-4031-A754-674139CE10C0}" dt="2026-08-13T13:46:52.937" v="562" actId="22"/>
        <pc:sldMkLst>
          <pc:docMk/>
          <pc:sldMk cId="990904478" sldId="2145705686"/>
        </pc:sldMkLst>
        <pc:spChg chg="mod">
          <ac:chgData name="Kevin O'Connor" userId="532d7119-e279-4bd5-960a-dac3bc2c857f" providerId="ADAL" clId="{5D78549D-8683-4031-A754-674139CE10C0}" dt="2026-08-13T13:38:23.756" v="475" actId="404"/>
          <ac:spMkLst>
            <pc:docMk/>
            <pc:sldMk cId="990904478" sldId="2145705686"/>
            <ac:spMk id="2" creationId="{6FA6D9E4-F439-C1FA-B0BA-4B43D2B89D3C}"/>
          </ac:spMkLst>
        </pc:spChg>
        <pc:spChg chg="add">
          <ac:chgData name="Kevin O'Connor" userId="532d7119-e279-4bd5-960a-dac3bc2c857f" providerId="ADAL" clId="{5D78549D-8683-4031-A754-674139CE10C0}" dt="2026-08-13T13:46:52.937" v="562" actId="22"/>
          <ac:spMkLst>
            <pc:docMk/>
            <pc:sldMk cId="990904478" sldId="2145705686"/>
            <ac:spMk id="5" creationId="{7B1EC6B7-2652-016C-288F-00B68DB26F24}"/>
          </ac:spMkLst>
        </pc:spChg>
      </pc:sldChg>
      <pc:sldChg chg="modSp add mod modNotesTx">
        <pc:chgData name="Kevin O'Connor" userId="532d7119-e279-4bd5-960a-dac3bc2c857f" providerId="ADAL" clId="{5D78549D-8683-4031-A754-674139CE10C0}" dt="2026-08-13T13:50:12.548" v="597" actId="20577"/>
        <pc:sldMkLst>
          <pc:docMk/>
          <pc:sldMk cId="53989372" sldId="2145705688"/>
        </pc:sldMkLst>
        <pc:spChg chg="ord">
          <ac:chgData name="Kevin O'Connor" userId="532d7119-e279-4bd5-960a-dac3bc2c857f" providerId="ADAL" clId="{5D78549D-8683-4031-A754-674139CE10C0}" dt="2026-08-13T13:43:01.707" v="491" actId="13244"/>
          <ac:spMkLst>
            <pc:docMk/>
            <pc:sldMk cId="53989372" sldId="2145705688"/>
            <ac:spMk id="6" creationId="{670655D2-415D-0C6E-4976-6069411D52BC}"/>
          </ac:spMkLst>
        </pc:spChg>
        <pc:spChg chg="mod">
          <ac:chgData name="Kevin O'Connor" userId="532d7119-e279-4bd5-960a-dac3bc2c857f" providerId="ADAL" clId="{5D78549D-8683-4031-A754-674139CE10C0}" dt="2026-08-13T13:50:12.548" v="597" actId="20577"/>
          <ac:spMkLst>
            <pc:docMk/>
            <pc:sldMk cId="53989372" sldId="2145705688"/>
            <ac:spMk id="7" creationId="{18440BC6-FBFB-83F1-C838-08ABD720CB7D}"/>
          </ac:spMkLst>
        </pc:spChg>
      </pc:sldChg>
      <pc:sldChg chg="modSp add mod modNotesTx">
        <pc:chgData name="Kevin O'Connor" userId="532d7119-e279-4bd5-960a-dac3bc2c857f" providerId="ADAL" clId="{5D78549D-8683-4031-A754-674139CE10C0}" dt="2026-08-17T08:55:38.704" v="636" actId="20577"/>
        <pc:sldMkLst>
          <pc:docMk/>
          <pc:sldMk cId="2890067468" sldId="2145705689"/>
        </pc:sldMkLst>
        <pc:spChg chg="mod">
          <ac:chgData name="Kevin O'Connor" userId="532d7119-e279-4bd5-960a-dac3bc2c857f" providerId="ADAL" clId="{5D78549D-8683-4031-A754-674139CE10C0}" dt="2026-08-13T13:30:32.443" v="316" actId="207"/>
          <ac:spMkLst>
            <pc:docMk/>
            <pc:sldMk cId="2890067468" sldId="2145705689"/>
            <ac:spMk id="4" creationId="{2D064280-915F-8688-4802-DF48F2B5B9DC}"/>
          </ac:spMkLst>
        </pc:spChg>
        <pc:spChg chg="mod">
          <ac:chgData name="Kevin O'Connor" userId="532d7119-e279-4bd5-960a-dac3bc2c857f" providerId="ADAL" clId="{5D78549D-8683-4031-A754-674139CE10C0}" dt="2026-08-13T14:07:56.718" v="633" actId="20577"/>
          <ac:spMkLst>
            <pc:docMk/>
            <pc:sldMk cId="2890067468" sldId="2145705689"/>
            <ac:spMk id="9" creationId="{815DE817-7AF6-BB80-23E2-33D2F82120F5}"/>
          </ac:spMkLst>
        </pc:spChg>
        <pc:spChg chg="mod">
          <ac:chgData name="Kevin O'Connor" userId="532d7119-e279-4bd5-960a-dac3bc2c857f" providerId="ADAL" clId="{5D78549D-8683-4031-A754-674139CE10C0}" dt="2026-08-13T13:30:52.465" v="341" actId="554"/>
          <ac:spMkLst>
            <pc:docMk/>
            <pc:sldMk cId="2890067468" sldId="2145705689"/>
            <ac:spMk id="16" creationId="{97869446-3CF5-1782-5876-0D907AD73D22}"/>
          </ac:spMkLst>
        </pc:spChg>
        <pc:picChg chg="mod">
          <ac:chgData name="Kevin O'Connor" userId="532d7119-e279-4bd5-960a-dac3bc2c857f" providerId="ADAL" clId="{5D78549D-8683-4031-A754-674139CE10C0}" dt="2026-08-13T13:30:52.465" v="341" actId="554"/>
          <ac:picMkLst>
            <pc:docMk/>
            <pc:sldMk cId="2890067468" sldId="2145705689"/>
            <ac:picMk id="15" creationId="{B0880F39-7495-6386-EDD5-B684108DB173}"/>
          </ac:picMkLst>
        </pc:picChg>
      </pc:sldChg>
      <pc:sldChg chg="addSp delSp modSp add mod modNotesTx">
        <pc:chgData name="Kevin O'Connor" userId="532d7119-e279-4bd5-960a-dac3bc2c857f" providerId="ADAL" clId="{5D78549D-8683-4031-A754-674139CE10C0}" dt="2026-08-13T13:43:12.897" v="493" actId="13244"/>
        <pc:sldMkLst>
          <pc:docMk/>
          <pc:sldMk cId="180583596" sldId="2145705690"/>
        </pc:sldMkLst>
        <pc:spChg chg="mod">
          <ac:chgData name="Kevin O'Connor" userId="532d7119-e279-4bd5-960a-dac3bc2c857f" providerId="ADAL" clId="{5D78549D-8683-4031-A754-674139CE10C0}" dt="2026-08-13T10:19:33.349" v="125" actId="6549"/>
          <ac:spMkLst>
            <pc:docMk/>
            <pc:sldMk cId="180583596" sldId="2145705690"/>
            <ac:spMk id="2" creationId="{17FE931A-FAA3-E3EF-B99F-979995F97DD8}"/>
          </ac:spMkLst>
        </pc:spChg>
        <pc:spChg chg="ord">
          <ac:chgData name="Kevin O'Connor" userId="532d7119-e279-4bd5-960a-dac3bc2c857f" providerId="ADAL" clId="{5D78549D-8683-4031-A754-674139CE10C0}" dt="2026-08-13T13:43:10.582" v="492" actId="13244"/>
          <ac:spMkLst>
            <pc:docMk/>
            <pc:sldMk cId="180583596" sldId="2145705690"/>
            <ac:spMk id="7" creationId="{1AEDFCF5-1629-BEF0-8F5D-A558A73F2ADE}"/>
          </ac:spMkLst>
        </pc:spChg>
        <pc:spChg chg="add mod">
          <ac:chgData name="Kevin O'Connor" userId="532d7119-e279-4bd5-960a-dac3bc2c857f" providerId="ADAL" clId="{5D78549D-8683-4031-A754-674139CE10C0}" dt="2026-08-13T10:18:57.868" v="116" actId="14100"/>
          <ac:spMkLst>
            <pc:docMk/>
            <pc:sldMk cId="180583596" sldId="2145705690"/>
            <ac:spMk id="11" creationId="{DB0C8F01-0997-AC6F-905F-A916989E3723}"/>
          </ac:spMkLst>
        </pc:spChg>
        <pc:picChg chg="add mod ord">
          <ac:chgData name="Kevin O'Connor" userId="532d7119-e279-4bd5-960a-dac3bc2c857f" providerId="ADAL" clId="{5D78549D-8683-4031-A754-674139CE10C0}" dt="2026-08-13T13:43:12.897" v="493" actId="13244"/>
          <ac:picMkLst>
            <pc:docMk/>
            <pc:sldMk cId="180583596" sldId="2145705690"/>
            <ac:picMk id="14" creationId="{B9452DDF-BDD5-9493-FE1F-0010546FE74F}"/>
          </ac:picMkLst>
        </pc:picChg>
      </pc:sldChg>
      <pc:sldChg chg="add">
        <pc:chgData name="Kevin O'Connor" userId="532d7119-e279-4bd5-960a-dac3bc2c857f" providerId="ADAL" clId="{5D78549D-8683-4031-A754-674139CE10C0}" dt="2026-08-13T13:27:15.175" v="307"/>
        <pc:sldMkLst>
          <pc:docMk/>
          <pc:sldMk cId="3160864665" sldId="2145705691"/>
        </pc:sldMkLst>
      </pc:sldChg>
      <pc:sldChg chg="add">
        <pc:chgData name="Kevin O'Connor" userId="532d7119-e279-4bd5-960a-dac3bc2c857f" providerId="ADAL" clId="{5D78549D-8683-4031-A754-674139CE10C0}" dt="2026-08-13T13:28:20.516" v="309"/>
        <pc:sldMkLst>
          <pc:docMk/>
          <pc:sldMk cId="1621865341" sldId="21457056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 y="746125"/>
            <a:ext cx="6629400" cy="3730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instagram.com/p/DCHhOO7Mb5i/"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CFCB7-51BE-C44C-E11B-835521126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37D4D-A432-7C91-FE73-59FDC37E4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90C88E-A284-33C4-D9A1-A10D95C75DC8}"/>
              </a:ext>
            </a:extLst>
          </p:cNvPr>
          <p:cNvSpPr>
            <a:spLocks noGrp="1"/>
          </p:cNvSpPr>
          <p:nvPr>
            <p:ph type="body" idx="1"/>
          </p:nvPr>
        </p:nvSpPr>
        <p:spPr/>
        <p:txBody>
          <a:bodyPr/>
          <a:lstStyle/>
          <a:p>
            <a:r>
              <a:rPr lang="en-GB" b="1" dirty="0"/>
              <a:t>Facilitator notes: </a:t>
            </a:r>
          </a:p>
          <a:p>
            <a:r>
              <a:rPr lang="en-GB" dirty="0"/>
              <a:t>These example workshop slides are part of a library of open educational resources developed by Trinity College Dublin (please see last slide for full acknowledgements) that serves as a digital repository where educators can freely access, share, and adapt high-quality teaching and learning materials focused on education for sustainable development. </a:t>
            </a:r>
          </a:p>
          <a:p>
            <a:endParaRPr lang="en-GB" dirty="0"/>
          </a:p>
          <a:p>
            <a:r>
              <a:rPr lang="en-GB" dirty="0"/>
              <a:t>Comprising lesson plans, multimedia resources and a variety of digital content these resources are designed to help learners understand the risks of misinformation when trying to address complex sustainability challenges. </a:t>
            </a:r>
          </a:p>
          <a:p>
            <a:endParaRPr lang="en-GB" dirty="0"/>
          </a:p>
          <a:p>
            <a:r>
              <a:rPr lang="en-GB" dirty="0"/>
              <a:t>For more information on the context for these slides, please visit: https://www.tcd.ie/academicpractice/resources/education-for-sustainable development/teaching-materials-for-</a:t>
            </a:r>
            <a:r>
              <a:rPr lang="en-GB" dirty="0" err="1"/>
              <a:t>esd</a:t>
            </a:r>
            <a:r>
              <a:rPr lang="en-GB" dirty="0"/>
              <a:t>/ </a:t>
            </a:r>
          </a:p>
          <a:p>
            <a:endParaRPr lang="en-GB" dirty="0"/>
          </a:p>
          <a:p>
            <a:r>
              <a:rPr lang="en-GB" dirty="0"/>
              <a:t>The material in these slides is designed to align with the Teaching Guide and Workshop Pack for the ‘</a:t>
            </a:r>
            <a:r>
              <a:rPr lang="en-IE" dirty="0"/>
              <a:t>Misinformation Related to Sustainable Development</a:t>
            </a:r>
            <a:r>
              <a:rPr lang="en-GB" dirty="0"/>
              <a:t>’ theme available via https://www.tcd.ie/academicpractice/resources/education-for-sustainable development/teaching-materials-for-</a:t>
            </a:r>
            <a:r>
              <a:rPr lang="en-GB" dirty="0" err="1"/>
              <a:t>esd</a:t>
            </a:r>
            <a:r>
              <a:rPr lang="en-GB" dirty="0"/>
              <a:t>/</a:t>
            </a:r>
          </a:p>
        </p:txBody>
      </p:sp>
      <p:sp>
        <p:nvSpPr>
          <p:cNvPr id="4" name="Slide Number Placeholder 3">
            <a:extLst>
              <a:ext uri="{FF2B5EF4-FFF2-40B4-BE49-F238E27FC236}">
                <a16:creationId xmlns:a16="http://schemas.microsoft.com/office/drawing/2014/main" id="{820714AC-379A-497A-5106-B092AFA1F0BA}"/>
              </a:ext>
            </a:extLst>
          </p:cNvPr>
          <p:cNvSpPr>
            <a:spLocks noGrp="1"/>
          </p:cNvSpPr>
          <p:nvPr>
            <p:ph type="sldNum" sz="quarter" idx="5"/>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377415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Facilitator notes:</a:t>
            </a:r>
          </a:p>
          <a:p>
            <a:pPr marL="171450" indent="-171450">
              <a:buFont typeface="Arial" panose="020B0604020202020204" pitchFamily="34" charset="0"/>
              <a:buChar char="•"/>
            </a:pPr>
            <a:r>
              <a:rPr lang="en-GB" dirty="0"/>
              <a:t>To accommodate a range of terminology identified amongst colleagues involved in teaching, the slide includes reference to LMS (Learning Management System) and VLE (Virtual Learning Environment) – of which Blackboard Learn is one such system. </a:t>
            </a:r>
          </a:p>
          <a:p>
            <a:pPr marL="171450" indent="-171450">
              <a:buFont typeface="Arial" panose="020B0604020202020204" pitchFamily="34" charset="0"/>
              <a:buChar char="•"/>
            </a:pPr>
            <a:r>
              <a:rPr lang="en-GB" dirty="0"/>
              <a:t>It is an advantage to learners that they be familiar with all three perspectives (versions of the case) for the workshop. [… including that some subliminal reflection on the case will inevitably happen between completion and attendance at the workshop!]</a:t>
            </a:r>
          </a:p>
          <a:p>
            <a:pPr marL="171450" indent="-171450">
              <a:buFont typeface="Arial" panose="020B0604020202020204" pitchFamily="34" charset="0"/>
              <a:buChar char="•"/>
            </a:pPr>
            <a:r>
              <a:rPr lang="en-GB" dirty="0"/>
              <a:t>Completion of activities related to review of scenarios within a three-hour workshop can be accommodated – provided the facilitator insists that there is no discussion/ each learner completes independently… before workshop group activities begin. However deeper engagement with the materials, and related learning, is likely to be achieved if scenario review is completed prior to learner attendance at the workshop </a:t>
            </a:r>
          </a:p>
          <a:p>
            <a:endParaRPr lang="en-GB" dirty="0"/>
          </a:p>
          <a:p>
            <a:r>
              <a:rPr lang="en-GB" b="1" dirty="0"/>
              <a:t>Reminder in advance of the workshop e.g. announcement, instructions on prework activities or similar: </a:t>
            </a:r>
          </a:p>
          <a:p>
            <a:pPr marL="171450" indent="-171450">
              <a:buFont typeface="Arial" panose="020B0604020202020204" pitchFamily="34" charset="0"/>
              <a:buChar char="•"/>
            </a:pPr>
            <a:r>
              <a:rPr lang="en-GB" dirty="0"/>
              <a:t>In order to get the best from the workshop, you should reflect on the Learning outcomes and case scenarios in advance – and be prepared to engage with your group from the beginning. </a:t>
            </a:r>
          </a:p>
          <a:p>
            <a:pPr marL="171450" indent="-171450">
              <a:buFont typeface="Arial" panose="020B0604020202020204" pitchFamily="34" charset="0"/>
              <a:buChar char="•"/>
            </a:pPr>
            <a:r>
              <a:rPr lang="en-GB" dirty="0"/>
              <a:t>When you get to the workshop, your group will be assigned one of the three ‘Perspectives’ </a:t>
            </a:r>
          </a:p>
          <a:p>
            <a:pPr marL="171450" indent="-171450">
              <a:buFont typeface="Arial" panose="020B0604020202020204" pitchFamily="34" charset="0"/>
              <a:buChar char="•"/>
            </a:pPr>
            <a:r>
              <a:rPr lang="en-GB" dirty="0"/>
              <a:t>The group members will share their individual preparatory work reminder that delays with sharing group member’s individual reflections will impact negatively on the group’s ability to progress in a timely fashion . </a:t>
            </a:r>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320293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7943A-30D6-21F5-1AFB-E03B06A9F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AD503-FE8D-025A-C159-AF2B3405F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3EF49-78D3-E328-05DC-998B27712D10}"/>
              </a:ext>
            </a:extLst>
          </p:cNvPr>
          <p:cNvSpPr>
            <a:spLocks noGrp="1"/>
          </p:cNvSpPr>
          <p:nvPr>
            <p:ph type="body" idx="1"/>
          </p:nvPr>
        </p:nvSpPr>
        <p:spPr/>
        <p:txBody>
          <a:bodyPr/>
          <a:lstStyle/>
          <a:p>
            <a:r>
              <a:rPr lang="en-GB" b="1" dirty="0"/>
              <a:t>Facilitator notes: </a:t>
            </a:r>
          </a:p>
          <a:p>
            <a:r>
              <a:rPr lang="en-GB" dirty="0"/>
              <a:t>• To accommodate a range of terminology identified amongst colleagues involved in teaching, the slide includes reference to the three videos aligned with the ‘Misinformation Related to Sustainable Development’ theme, available on www.tcd.ie/academicpractice/resources/education-for-sustainable development/teaching-materials-for-</a:t>
            </a:r>
            <a:r>
              <a:rPr lang="en-GB" dirty="0" err="1"/>
              <a:t>esd</a:t>
            </a:r>
            <a:r>
              <a:rPr lang="en-GB" dirty="0"/>
              <a:t>/ </a:t>
            </a:r>
          </a:p>
          <a:p>
            <a:endParaRPr lang="en-GB" dirty="0"/>
          </a:p>
          <a:p>
            <a:r>
              <a:rPr lang="en-GB" dirty="0"/>
              <a:t>• Learners will be in a better position to actively learn during the workshop if they are familiar with these videos, and the background Grant Ennis’ 9 devious Frames that exemplify tactics used to deliberately misinform, prior to the workshop. [… including that some subliminal reflection on ‘Misinformation related to Sustainable Development’ will inevitably happen between completion and attendance at the workshop!] </a:t>
            </a:r>
          </a:p>
          <a:p>
            <a:endParaRPr lang="en-GB" dirty="0"/>
          </a:p>
          <a:p>
            <a:r>
              <a:rPr lang="en-GB" dirty="0"/>
              <a:t>• While a brief overview of the content in these videos could be accommodated at the start of a three-hour workshop – this approach would not be conducive to maximising the experiential learning approach envisaged for this workshop.</a:t>
            </a:r>
            <a:br>
              <a:rPr lang="en-GB" dirty="0"/>
            </a:br>
            <a:endParaRPr lang="en-GB" dirty="0"/>
          </a:p>
          <a:p>
            <a:r>
              <a:rPr lang="en-GB" dirty="0"/>
              <a:t> (Icons are stock PowerPoint image; remove/change if needed)</a:t>
            </a:r>
          </a:p>
        </p:txBody>
      </p:sp>
      <p:sp>
        <p:nvSpPr>
          <p:cNvPr id="4" name="Slide Number Placeholder 3">
            <a:extLst>
              <a:ext uri="{FF2B5EF4-FFF2-40B4-BE49-F238E27FC236}">
                <a16:creationId xmlns:a16="http://schemas.microsoft.com/office/drawing/2014/main" id="{9C3CFAC7-722C-BF0C-3F6C-A1F3E80CC103}"/>
              </a:ext>
            </a:extLst>
          </p:cNvPr>
          <p:cNvSpPr>
            <a:spLocks noGrp="1"/>
          </p:cNvSpPr>
          <p:nvPr>
            <p:ph type="sldNum" sz="quarter" idx="5"/>
          </p:nvPr>
        </p:nvSpPr>
        <p:spPr/>
        <p:txBody>
          <a:bodyPr/>
          <a:lstStyle/>
          <a:p>
            <a:fld id="{49DD4D23-C98A-435E-AE88-9061F8349B02}" type="slidenum">
              <a:rPr lang="en-GB" smtClean="0"/>
              <a:pPr/>
              <a:t>3</a:t>
            </a:fld>
            <a:endParaRPr lang="en-GB" dirty="0"/>
          </a:p>
        </p:txBody>
      </p:sp>
    </p:spTree>
    <p:extLst>
      <p:ext uri="{BB962C8B-B14F-4D97-AF65-F5344CB8AC3E}">
        <p14:creationId xmlns:p14="http://schemas.microsoft.com/office/powerpoint/2010/main" val="3831260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F2B22-59F3-75E2-20F9-A21A668EA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3B588-CA7C-9827-95D4-1763F3211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38838-D27B-2EAD-5627-F9D67AEE7724}"/>
              </a:ext>
            </a:extLst>
          </p:cNvPr>
          <p:cNvSpPr>
            <a:spLocks noGrp="1"/>
          </p:cNvSpPr>
          <p:nvPr>
            <p:ph type="body" idx="1"/>
          </p:nvPr>
        </p:nvSpPr>
        <p:spPr/>
        <p:txBody>
          <a:bodyPr/>
          <a:lstStyle/>
          <a:p>
            <a:r>
              <a:rPr lang="en-IE" b="0" dirty="0"/>
              <a:t>Facilitator notes. Adapt as appropriate to context – acknowledgements should always be included</a:t>
            </a:r>
            <a:r>
              <a:rPr lang="en-GB" b="0" dirty="0"/>
              <a:t>.</a:t>
            </a:r>
            <a:endParaRPr lang="en-IE" b="0" dirty="0"/>
          </a:p>
        </p:txBody>
      </p:sp>
      <p:sp>
        <p:nvSpPr>
          <p:cNvPr id="4" name="Slide Number Placeholder 3">
            <a:extLst>
              <a:ext uri="{FF2B5EF4-FFF2-40B4-BE49-F238E27FC236}">
                <a16:creationId xmlns:a16="http://schemas.microsoft.com/office/drawing/2014/main" id="{2E1686F6-6154-51AD-999B-E2189F0EA06D}"/>
              </a:ext>
            </a:extLst>
          </p:cNvPr>
          <p:cNvSpPr>
            <a:spLocks noGrp="1"/>
          </p:cNvSpPr>
          <p:nvPr>
            <p:ph type="sldNum" sz="quarter" idx="5"/>
          </p:nvPr>
        </p:nvSpPr>
        <p:spPr/>
        <p:txBody>
          <a:bodyPr/>
          <a:lstStyle/>
          <a:p>
            <a:fld id="{49DD4D23-C98A-435E-AE88-9061F8349B02}" type="slidenum">
              <a:rPr lang="en-GB" smtClean="0"/>
              <a:pPr/>
              <a:t>4</a:t>
            </a:fld>
            <a:endParaRPr lang="en-GB" dirty="0"/>
          </a:p>
        </p:txBody>
      </p:sp>
    </p:spTree>
    <p:extLst>
      <p:ext uri="{BB962C8B-B14F-4D97-AF65-F5344CB8AC3E}">
        <p14:creationId xmlns:p14="http://schemas.microsoft.com/office/powerpoint/2010/main" val="205685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9f6627e2f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9f6627e2f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dirty="0"/>
              <a:t>Facilitator notes (for information/suggestions – not intended to be read our verbatim: </a:t>
            </a:r>
          </a:p>
          <a:p>
            <a:pPr marL="0" lvl="0" indent="0" algn="l" rtl="0">
              <a:spcBef>
                <a:spcPts val="0"/>
              </a:spcBef>
              <a:spcAft>
                <a:spcPts val="0"/>
              </a:spcAft>
              <a:buNone/>
            </a:pPr>
            <a:endParaRPr lang="en-GB" b="1" dirty="0"/>
          </a:p>
          <a:p>
            <a:pPr marL="171450" lvl="0" indent="-171450" algn="l" rtl="0">
              <a:spcBef>
                <a:spcPts val="0"/>
              </a:spcBef>
              <a:spcAft>
                <a:spcPts val="0"/>
              </a:spcAft>
              <a:buFont typeface="Arial" panose="020B0604020202020204" pitchFamily="34" charset="0"/>
              <a:buChar char="•"/>
            </a:pPr>
            <a:r>
              <a:rPr lang="en-GB" dirty="0"/>
              <a:t>Welcome to the Theme/Block of ‘</a:t>
            </a:r>
            <a:r>
              <a:rPr lang="en-GB" sz="1200" dirty="0">
                <a:solidFill>
                  <a:schemeClr val="accent1"/>
                </a:solidFill>
                <a:ea typeface="+mj-lt"/>
                <a:cs typeface="+mj-lt"/>
              </a:rPr>
              <a:t>Misinformation related to sustainable development’</a:t>
            </a:r>
            <a:r>
              <a:rPr lang="en-GB"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Outline that the primary aim is to increase your awareness </a:t>
            </a:r>
            <a:r>
              <a:rPr lang="en-GB" sz="1200" b="0" dirty="0">
                <a:ea typeface="+mn-lt"/>
                <a:cs typeface="+mn-lt"/>
              </a:rPr>
              <a:t>of risks of misinformation to sustainable development and develop your abilities to discern between ‘facts’ presented to support individual interests and facts that prioritise the ‘greater good’</a:t>
            </a:r>
            <a:r>
              <a:rPr lang="en-GB" dirty="0"/>
              <a:t> as we engage in debates surrounding how to address challenges related to sustainable development in an ethically defensible manner.</a:t>
            </a:r>
          </a:p>
          <a:p>
            <a:pPr marL="0" lvl="0" indent="0" algn="l" rtl="0">
              <a:spcBef>
                <a:spcPts val="0"/>
              </a:spcBef>
              <a:spcAft>
                <a:spcPts val="0"/>
              </a:spcAft>
              <a:buNone/>
            </a:pPr>
            <a:endParaRPr lang="en-GB" dirty="0"/>
          </a:p>
          <a:p>
            <a:pPr marL="0" lvl="0" indent="0" algn="l" rtl="0">
              <a:spcBef>
                <a:spcPts val="0"/>
              </a:spcBef>
              <a:spcAft>
                <a:spcPts val="0"/>
              </a:spcAft>
              <a:buNone/>
            </a:pPr>
            <a:r>
              <a:rPr lang="en-GB" b="1" dirty="0"/>
              <a:t>Learning Outcomes: </a:t>
            </a:r>
          </a:p>
          <a:p>
            <a:pPr marL="0" lvl="0" indent="0" algn="l" rtl="0">
              <a:spcBef>
                <a:spcPts val="0"/>
              </a:spcBef>
              <a:spcAft>
                <a:spcPts val="0"/>
              </a:spcAft>
              <a:buNone/>
            </a:pPr>
            <a:r>
              <a:rPr lang="en-GB" dirty="0"/>
              <a:t>By the end of this session, participants will be able to:</a:t>
            </a:r>
          </a:p>
          <a:p>
            <a:pPr marL="0" lvl="0" indent="0" algn="l" rtl="0">
              <a:spcBef>
                <a:spcPts val="0"/>
              </a:spcBef>
              <a:spcAft>
                <a:spcPts val="0"/>
              </a:spcAft>
              <a:buNone/>
            </a:pPr>
            <a:r>
              <a:rPr lang="en-GB" dirty="0"/>
              <a:t>(i) Identify commonly applied misinformation related to challenging concepts in sustainable development and </a:t>
            </a:r>
          </a:p>
          <a:p>
            <a:pPr marL="0" lvl="0" indent="0" algn="l" rtl="0">
              <a:spcBef>
                <a:spcPts val="0"/>
              </a:spcBef>
              <a:spcAft>
                <a:spcPts val="0"/>
              </a:spcAft>
              <a:buNone/>
            </a:pPr>
            <a:r>
              <a:rPr lang="en-GB" dirty="0"/>
              <a:t>(ii)engage in discussion and debate about how to most effectively develop, and agree as a group, SMART (specific, measurable, achievable, realistic and time-bound) upstream goals which address misinformation related to sustainable development.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This workshop is designed to be an ‘active space’ where you will grapple with real world scenarios, have peers challenge your assumptions, and further develop your abilities to identify common misinformation related to sustainable development</a:t>
            </a:r>
          </a:p>
          <a:p>
            <a:pPr marL="0" lvl="0" indent="0" algn="l" rtl="0">
              <a:spcBef>
                <a:spcPts val="0"/>
              </a:spcBef>
              <a:spcAft>
                <a:spcPts val="0"/>
              </a:spcAft>
              <a:buNone/>
            </a:pPr>
            <a:r>
              <a:rPr lang="en-GB" dirty="0"/>
              <a:t>in preparation for addressing sustainability challenges.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As we explore the complexities of sustainable development, your active engagement and your willingness to consider diverse perspectives will be key.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In order to get the best from the workshop, you should reflect on the Learning outcomes and case scenarios in advance – and be prepared to engage with your group from the beginning. when you get to the workshop, your group will be assigned one of the three ‘Perspectives’.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The group members will share their individual preparatory work– reminder that delays with sharing group member’s individual reflections will impact negatively on the group’s ability to progress in a timely fashion.</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78F23-7D63-9CDC-B8EE-52C4B0445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74CD6-1E67-72EC-688F-8EDB3FA62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B1EAA-0828-E8D6-25B7-90570BA11212}"/>
              </a:ext>
            </a:extLst>
          </p:cNvPr>
          <p:cNvSpPr>
            <a:spLocks noGrp="1"/>
          </p:cNvSpPr>
          <p:nvPr>
            <p:ph type="body" idx="1"/>
          </p:nvPr>
        </p:nvSpPr>
        <p:spPr/>
        <p:txBody>
          <a:bodyPr/>
          <a:lstStyle/>
          <a:p>
            <a:r>
              <a:rPr lang="en-GB" b="1" dirty="0"/>
              <a:t>Facilitator notes:</a:t>
            </a:r>
          </a:p>
          <a:p>
            <a:endParaRPr lang="en-GB" b="1" dirty="0"/>
          </a:p>
          <a:p>
            <a:r>
              <a:rPr lang="en-GB" b="1" dirty="0"/>
              <a:t>Facilitator might check whether any attendee has not completed prework – management/accommodate by adjusting allocation to groups if essential to ensure appropriate background within each group</a:t>
            </a:r>
          </a:p>
          <a:p>
            <a:endParaRPr lang="en-GB" b="1" dirty="0"/>
          </a:p>
          <a:p>
            <a:pPr marL="171450" indent="-171450">
              <a:buFont typeface="Arial" panose="020B0604020202020204" pitchFamily="34" charset="0"/>
              <a:buChar char="•"/>
            </a:pPr>
            <a:r>
              <a:rPr lang="en-GB" dirty="0"/>
              <a:t>To accommodate a range of terminology identified amongst colleagues involved in teaching, the slide includes reference to LMS (Learning Management System) and VLE (Virtual Learning Environment) – of which Blackboard Learn is one such system. </a:t>
            </a:r>
          </a:p>
          <a:p>
            <a:pPr marL="171450" indent="-171450">
              <a:buFont typeface="Arial" panose="020B0604020202020204" pitchFamily="34" charset="0"/>
              <a:buChar char="•"/>
            </a:pPr>
            <a:r>
              <a:rPr lang="en-GB" dirty="0"/>
              <a:t>It is an advantage to learners that they be familiar with all three perspectives (versions of the case) for the workshop. [… including that some subliminal reflection on the case will inevitably happen between completion and attendance at the workshop!]</a:t>
            </a:r>
          </a:p>
          <a:p>
            <a:pPr marL="171450" indent="-171450">
              <a:buFont typeface="Arial" panose="020B0604020202020204" pitchFamily="34" charset="0"/>
              <a:buChar char="•"/>
            </a:pPr>
            <a:r>
              <a:rPr lang="en-GB" dirty="0"/>
              <a:t>Completion of activities related to review of scenarios within a three-hour workshop can be accommodated – provided the facilitator insists that there is no discussion/ each learner completes independently… before workshop group activities begin. However deeper engagement with the materials, and related learning, is likely to be achieved if scenario review is completed prior to learner attendance at the workshop </a:t>
            </a:r>
          </a:p>
          <a:p>
            <a:endParaRPr lang="en-GB" dirty="0"/>
          </a:p>
          <a:p>
            <a:r>
              <a:rPr lang="en-GB" b="1" dirty="0"/>
              <a:t>Reminder in advance of the workshop e.g. announcement, instructions on prework activities or similar: </a:t>
            </a:r>
          </a:p>
          <a:p>
            <a:pPr marL="171450" indent="-171450">
              <a:buFont typeface="Arial" panose="020B0604020202020204" pitchFamily="34" charset="0"/>
              <a:buChar char="•"/>
            </a:pPr>
            <a:r>
              <a:rPr lang="en-GB" dirty="0"/>
              <a:t>In order to get the best from the workshop, you should reflect on the Learning outcomes and case scenarios in advance – and be prepared to engage with your group from the beginning. </a:t>
            </a:r>
          </a:p>
          <a:p>
            <a:pPr marL="171450" indent="-171450">
              <a:buFont typeface="Arial" panose="020B0604020202020204" pitchFamily="34" charset="0"/>
              <a:buChar char="•"/>
            </a:pPr>
            <a:r>
              <a:rPr lang="en-GB" dirty="0"/>
              <a:t>When you get to the workshop, your group will be assigned one of the three ‘Perspectives’ </a:t>
            </a:r>
          </a:p>
          <a:p>
            <a:pPr marL="171450" indent="-171450">
              <a:buFont typeface="Arial" panose="020B0604020202020204" pitchFamily="34" charset="0"/>
              <a:buChar char="•"/>
            </a:pPr>
            <a:r>
              <a:rPr lang="en-GB" dirty="0"/>
              <a:t>The group members will share their individual preparatory work reminder that delays with sharing group member’s individual reflections will impact negatively on the group’s ability to progress in a timely fashion. </a:t>
            </a:r>
          </a:p>
        </p:txBody>
      </p:sp>
      <p:sp>
        <p:nvSpPr>
          <p:cNvPr id="4" name="Slide Number Placeholder 3">
            <a:extLst>
              <a:ext uri="{FF2B5EF4-FFF2-40B4-BE49-F238E27FC236}">
                <a16:creationId xmlns:a16="http://schemas.microsoft.com/office/drawing/2014/main" id="{15CC7ACB-D97A-F580-FBD9-597B82AD1704}"/>
              </a:ext>
            </a:extLst>
          </p:cNvPr>
          <p:cNvSpPr>
            <a:spLocks noGrp="1"/>
          </p:cNvSpPr>
          <p:nvPr>
            <p:ph type="sldNum" sz="quarter" idx="5"/>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1885864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 </a:t>
            </a:r>
          </a:p>
          <a:p>
            <a:r>
              <a:rPr lang="en-GB" dirty="0"/>
              <a:t>- This provides an outline of the process used in the workshop as designed [Misinformation related to Sustainable Development]. Revert to this slide as needed during the workshop.</a:t>
            </a:r>
          </a:p>
          <a:p>
            <a:pPr marL="171450" indent="-171450">
              <a:buFontTx/>
              <a:buChar char="-"/>
            </a:pPr>
            <a:r>
              <a:rPr lang="en-GB" dirty="0"/>
              <a:t>Say to students that you will regularly remind them regarding timeframes – in order to ensure they complete all tasks. </a:t>
            </a:r>
          </a:p>
          <a:p>
            <a:pPr marL="0" indent="0">
              <a:buFontTx/>
              <a:buNone/>
            </a:pPr>
            <a:endParaRPr lang="en-GB" dirty="0"/>
          </a:p>
          <a:p>
            <a:pPr marL="0" indent="0">
              <a:buFontTx/>
              <a:buNone/>
            </a:pPr>
            <a:r>
              <a:rPr lang="en-GB" b="1" dirty="0"/>
              <a:t>Key tips for facilitators: </a:t>
            </a:r>
          </a:p>
          <a:p>
            <a:pPr marL="171450" indent="-171450">
              <a:buFont typeface="Arial" panose="020B0604020202020204" pitchFamily="34" charset="0"/>
              <a:buChar char="•"/>
            </a:pPr>
            <a:r>
              <a:rPr lang="en-GB" dirty="0"/>
              <a:t>Provision of handouts at appropriate times. Tip: use colour coding for handouts, especially where one Academic/Lead facilitator has several sets of 15+ learners in the room. </a:t>
            </a:r>
          </a:p>
          <a:p>
            <a:pPr marL="171450" indent="-171450">
              <a:buFont typeface="Arial" panose="020B0604020202020204" pitchFamily="34" charset="0"/>
              <a:buChar char="•"/>
            </a:pPr>
            <a:r>
              <a:rPr lang="en-GB" dirty="0"/>
              <a:t>Aim to assign learners to groups rather than let them self-select – group learning is increased if there’s there is e.g. a gender mix in each group of 5, the facilitator disperses groups of close friends to different peer learning groups etc </a:t>
            </a:r>
          </a:p>
          <a:p>
            <a:pPr marL="171450" indent="-171450">
              <a:buFont typeface="Arial" panose="020B0604020202020204" pitchFamily="34" charset="0"/>
              <a:buChar char="•"/>
            </a:pPr>
            <a:r>
              <a:rPr lang="en-GB" dirty="0"/>
              <a:t>When learners are completing activities on an individual basis (individual constructivism), ensure that there is silence in the room/ do not permit them to confer at this stage.</a:t>
            </a:r>
          </a:p>
          <a:p>
            <a:pPr marL="171450" indent="-171450">
              <a:buFont typeface="Arial" panose="020B0604020202020204" pitchFamily="34" charset="0"/>
              <a:buChar char="•"/>
            </a:pPr>
            <a:r>
              <a:rPr lang="en-GB" dirty="0"/>
              <a:t>Move amongst the groups during discussions to confirm that everyone is engaged/ intentionally ask questions of any learners that appears disengaged etc. </a:t>
            </a:r>
          </a:p>
          <a:p>
            <a:pPr marL="0" indent="0">
              <a:buFont typeface="Arial" panose="020B0604020202020204" pitchFamily="34" charset="0"/>
              <a:buNone/>
            </a:pPr>
            <a:endParaRPr lang="en-GB" b="1" dirty="0">
              <a:highlight>
                <a:srgbClr val="FFFF00"/>
              </a:highlight>
            </a:endParaRPr>
          </a:p>
          <a:p>
            <a:pPr marL="0" indent="0">
              <a:buFont typeface="Arial" panose="020B0604020202020204" pitchFamily="34" charset="0"/>
              <a:buNone/>
            </a:pPr>
            <a:r>
              <a:rPr lang="en-GB" b="1" dirty="0">
                <a:highlight>
                  <a:srgbClr val="FFFF00"/>
                </a:highlight>
              </a:rPr>
              <a:t>Suggested prompt questions for facilitated discussion at end of workshop (depending on time available:</a:t>
            </a:r>
          </a:p>
          <a:p>
            <a:pPr marL="171450" indent="-171450">
              <a:buFont typeface="Arial" panose="020B0604020202020204" pitchFamily="34" charset="0"/>
              <a:buChar char="•"/>
            </a:pPr>
            <a:r>
              <a:rPr lang="en-GB" b="0" dirty="0">
                <a:highlight>
                  <a:srgbClr val="FFFF00"/>
                </a:highlight>
              </a:rPr>
              <a:t>To what extent did your group/perspective make greater progress in identifying misinformation in others’ presentations by the questions you asked? </a:t>
            </a:r>
            <a:endParaRPr lang="en-GB" b="1" dirty="0">
              <a:highlight>
                <a:srgbClr val="FFFF00"/>
              </a:highlight>
            </a:endParaRPr>
          </a:p>
          <a:p>
            <a:pPr marL="171450" indent="-171450">
              <a:buFont typeface="Arial" panose="020B0604020202020204" pitchFamily="34" charset="0"/>
              <a:buChar char="•"/>
            </a:pPr>
            <a:r>
              <a:rPr lang="en-GB" b="0" dirty="0">
                <a:highlight>
                  <a:srgbClr val="FFFF00"/>
                </a:highlight>
              </a:rPr>
              <a:t>What would you say about the SMART process for setting upstream goals </a:t>
            </a:r>
            <a:r>
              <a:rPr lang="en-IE" sz="1200" b="0" kern="1200" dirty="0">
                <a:solidFill>
                  <a:schemeClr val="tx1"/>
                </a:solidFill>
                <a:effectLst/>
                <a:highlight>
                  <a:srgbClr val="FFFF00"/>
                </a:highlight>
                <a:latin typeface="+mn-lt"/>
                <a:ea typeface="+mn-ea"/>
                <a:cs typeface="Arial" panose="020B0604020202020204" pitchFamily="34" charset="0"/>
              </a:rPr>
              <a:t>relating to vaping for presentation to a government representative or Committee </a:t>
            </a:r>
            <a:r>
              <a:rPr lang="en-GB" b="0" dirty="0">
                <a:highlight>
                  <a:srgbClr val="FFFF00"/>
                </a:highlight>
              </a:rPr>
              <a:t>– especially given the opportunity to see what others developed as their goals towards the same societal benefit? </a:t>
            </a:r>
          </a:p>
          <a:p>
            <a:pPr marL="0" indent="0">
              <a:buFont typeface="Arial" panose="020B0604020202020204" pitchFamily="34" charset="0"/>
              <a:buNone/>
            </a:pPr>
            <a:endParaRPr lang="en-GB" dirty="0"/>
          </a:p>
          <a:p>
            <a:pPr marL="0" marR="0" lvl="0" indent="0" algn="l" defTabSz="914400" rtl="0" eaLnBrk="1" fontAlgn="base" latinLnBrk="0" hangingPunct="1">
              <a:lnSpc>
                <a:spcPct val="100000"/>
              </a:lnSpc>
              <a:spcBef>
                <a:spcPts val="0"/>
              </a:spcBef>
              <a:spcAft>
                <a:spcPts val="0"/>
              </a:spcAft>
              <a:buClrTx/>
              <a:buSzTx/>
              <a:buFontTx/>
              <a:buNone/>
              <a:tabLst/>
              <a:defRPr/>
            </a:pPr>
            <a:r>
              <a:rPr lang="en-IE" sz="1200" b="1" kern="1200" dirty="0">
                <a:solidFill>
                  <a:schemeClr val="tx1"/>
                </a:solidFill>
                <a:effectLst/>
                <a:latin typeface="+mn-lt"/>
                <a:ea typeface="+mn-ea"/>
                <a:cs typeface="Arial" panose="020B0604020202020204" pitchFamily="34" charset="0"/>
              </a:rPr>
              <a:t>(Optional) additional prompt questions and closing session: </a:t>
            </a:r>
            <a:r>
              <a:rPr lang="en-GB" dirty="0"/>
              <a:t>Handout #4 has an optional prompt Questions:</a:t>
            </a:r>
          </a:p>
          <a:p>
            <a:pPr fontAlgn="base"/>
            <a:endParaRPr lang="en-GB" sz="1200" kern="1200" dirty="0">
              <a:solidFill>
                <a:schemeClr val="tx1"/>
              </a:solidFill>
              <a:effectLst/>
              <a:latin typeface="+mn-lt"/>
              <a:ea typeface="+mn-ea"/>
              <a:cs typeface="Arial" panose="020B0604020202020204" pitchFamily="34" charset="0"/>
            </a:endParaRPr>
          </a:p>
          <a:p>
            <a:pPr marL="171450" lvl="0" indent="-171450" fontAlgn="base">
              <a:buFont typeface="Arial" panose="020B0604020202020204" pitchFamily="34" charset="0"/>
              <a:buChar char="•"/>
            </a:pPr>
            <a:r>
              <a:rPr lang="en-GB" sz="1200" b="0" kern="1200" dirty="0">
                <a:solidFill>
                  <a:schemeClr val="tx1"/>
                </a:solidFill>
                <a:effectLst/>
                <a:latin typeface="+mn-lt"/>
                <a:ea typeface="+mn-ea"/>
                <a:cs typeface="Arial" panose="020B0604020202020204" pitchFamily="34" charset="0"/>
              </a:rPr>
              <a:t>Where did tension and discomfort arise when acting in your role as Laoise, Jo or Alex?   </a:t>
            </a:r>
          </a:p>
          <a:p>
            <a:pPr marL="171450" lvl="0" indent="-171450" fontAlgn="base">
              <a:buFont typeface="Arial" panose="020B0604020202020204" pitchFamily="34" charset="0"/>
              <a:buChar char="•"/>
            </a:pPr>
            <a:r>
              <a:rPr lang="en-GB" sz="1200" b="0" kern="1200" dirty="0">
                <a:solidFill>
                  <a:schemeClr val="tx1"/>
                </a:solidFill>
                <a:effectLst/>
                <a:latin typeface="+mn-lt"/>
                <a:ea typeface="+mn-ea"/>
                <a:cs typeface="Arial" panose="020B0604020202020204" pitchFamily="34" charset="0"/>
              </a:rPr>
              <a:t>Why do you think this tension arises?</a:t>
            </a:r>
          </a:p>
          <a:p>
            <a:pPr marL="171450" lvl="0" indent="-171450" fontAlgn="base">
              <a:buFont typeface="Arial" panose="020B0604020202020204" pitchFamily="34" charset="0"/>
              <a:buChar char="•"/>
            </a:pPr>
            <a:r>
              <a:rPr lang="en-IE" sz="1200" b="0" kern="1200" dirty="0">
                <a:solidFill>
                  <a:schemeClr val="tx1"/>
                </a:solidFill>
                <a:effectLst/>
                <a:latin typeface="+mn-lt"/>
                <a:ea typeface="+mn-ea"/>
                <a:cs typeface="Arial" panose="020B0604020202020204" pitchFamily="34" charset="0"/>
              </a:rPr>
              <a:t>Discuss how misinformation might present differently from e.g.</a:t>
            </a:r>
            <a:endParaRPr lang="en-GB" sz="1200" b="0" kern="1200" dirty="0">
              <a:solidFill>
                <a:schemeClr val="tx1"/>
              </a:solidFill>
              <a:effectLst/>
              <a:latin typeface="+mn-lt"/>
              <a:ea typeface="+mn-ea"/>
              <a:cs typeface="Arial" panose="020B0604020202020204" pitchFamily="34" charset="0"/>
            </a:endParaRPr>
          </a:p>
          <a:p>
            <a:pPr lvl="1" fontAlgn="base"/>
            <a:r>
              <a:rPr lang="en-IE" sz="1200" b="0" kern="1200" dirty="0">
                <a:solidFill>
                  <a:schemeClr val="tx1"/>
                </a:solidFill>
                <a:effectLst/>
                <a:latin typeface="+mn-lt"/>
                <a:ea typeface="+mn-ea"/>
                <a:cs typeface="Arial" panose="020B0604020202020204" pitchFamily="34" charset="0"/>
              </a:rPr>
              <a:t> (i) influencers, of which Laoise is one example?</a:t>
            </a:r>
            <a:endParaRPr lang="en-GB" sz="1200" b="0" kern="1200" dirty="0">
              <a:solidFill>
                <a:schemeClr val="tx1"/>
              </a:solidFill>
              <a:effectLst/>
              <a:latin typeface="+mn-lt"/>
              <a:ea typeface="+mn-ea"/>
              <a:cs typeface="Arial" panose="020B0604020202020204" pitchFamily="34" charset="0"/>
            </a:endParaRPr>
          </a:p>
          <a:p>
            <a:pPr lvl="1" fontAlgn="base"/>
            <a:r>
              <a:rPr lang="en-IE" sz="1200" b="0" kern="1200" dirty="0">
                <a:solidFill>
                  <a:schemeClr val="tx1"/>
                </a:solidFill>
                <a:effectLst/>
                <a:latin typeface="+mn-lt"/>
                <a:ea typeface="+mn-ea"/>
                <a:cs typeface="Arial" panose="020B0604020202020204" pitchFamily="34" charset="0"/>
              </a:rPr>
              <a:t>(ii) marketing department employees, of which Jo is one example?</a:t>
            </a:r>
            <a:endParaRPr lang="en-GB" sz="1200" b="0" kern="1200" dirty="0">
              <a:solidFill>
                <a:schemeClr val="tx1"/>
              </a:solidFill>
              <a:effectLst/>
              <a:latin typeface="+mn-lt"/>
              <a:ea typeface="+mn-ea"/>
              <a:cs typeface="Arial" panose="020B0604020202020204" pitchFamily="34" charset="0"/>
            </a:endParaRPr>
          </a:p>
          <a:p>
            <a:pPr lvl="1"/>
            <a:r>
              <a:rPr lang="en-IE" sz="1200" b="0" kern="1200" dirty="0">
                <a:solidFill>
                  <a:schemeClr val="tx1"/>
                </a:solidFill>
                <a:effectLst/>
                <a:latin typeface="+mn-lt"/>
                <a:ea typeface="+mn-ea"/>
                <a:cs typeface="Arial" panose="020B0604020202020204" pitchFamily="34" charset="0"/>
              </a:rPr>
              <a:t>(iii) those advocating for policy change - Alex is one example?</a:t>
            </a:r>
            <a:endParaRPr lang="en-IE" b="0"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2205327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Facilitator notes: </a:t>
            </a:r>
          </a:p>
          <a:p>
            <a:endParaRPr lang="en-GB" b="1" dirty="0"/>
          </a:p>
          <a:p>
            <a:r>
              <a:rPr lang="en-GB" b="1" dirty="0"/>
              <a:t>Task 1</a:t>
            </a:r>
            <a:r>
              <a:rPr lang="en-GB" dirty="0"/>
              <a:t>: The process of first sharing their individually developed draft problem frames, and then seeking to agree a shared view, forces them to engage with alternate perspectives, and to discuss/debate/negotiate their way to group agreement. Remind them that there are no right or wrong answers and reassure them that active engagement / a curious approach are all valuable parts of the learning experience. </a:t>
            </a:r>
          </a:p>
          <a:p>
            <a:endParaRPr lang="en-GB" dirty="0"/>
          </a:p>
          <a:p>
            <a:r>
              <a:rPr lang="en-GB" b="1" dirty="0"/>
              <a:t>Task 2: </a:t>
            </a:r>
            <a:r>
              <a:rPr lang="en-GB" dirty="0"/>
              <a:t>The process of first sharing their individually developed draft problem statements (prework activities) enables and drives peer interaction and debate from a variety of starting points. Facilitators should be able to observe that all students are engaging i.e. not opting out of this interaction and debate and are prepared to share their independently prepared ideas. (Graduate attribute = to act responsibly, is likely to be observable by the end of this workshop).</a:t>
            </a:r>
          </a:p>
          <a:p>
            <a:endParaRPr lang="en-GB" dirty="0"/>
          </a:p>
          <a:p>
            <a:r>
              <a:rPr lang="en-GB" b="1" dirty="0"/>
              <a:t>Task 3</a:t>
            </a:r>
            <a:r>
              <a:rPr lang="en-GB" dirty="0"/>
              <a:t>: Groups typically find that members of the group have different priorities for inclusion in the presentation responding to the challenge posed to their assigned perspective. This activity forces them to engage with alternate perspectives, discuss/debate/negotiate their way to group agreement etc. It will be common that members of a peer-learning group will agree on a range of sustainability problems related to their assigned perspective, but struggle to agree on the single named SMART goal to address in their final presentation. … all valuable aspects of the learning experience.</a:t>
            </a:r>
          </a:p>
        </p:txBody>
      </p:sp>
      <p:sp>
        <p:nvSpPr>
          <p:cNvPr id="4" name="Slide Number Placeholder 3"/>
          <p:cNvSpPr>
            <a:spLocks noGrp="1"/>
          </p:cNvSpPr>
          <p:nvPr>
            <p:ph type="sldNum" sz="quarter" idx="5"/>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3775158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Facilitator notes: </a:t>
            </a:r>
          </a:p>
          <a:p>
            <a:r>
              <a:rPr lang="en-GB" dirty="0"/>
              <a:t>• Highlight this part of the template – adapt, if required, to various contexts and/or to curriculum/programme team’s preferences. </a:t>
            </a:r>
          </a:p>
          <a:p>
            <a:endParaRPr lang="en-GB" dirty="0"/>
          </a:p>
          <a:p>
            <a:r>
              <a:rPr lang="en-GB" dirty="0"/>
              <a:t>• If used as outlined above, each student is responsible for assuring that they have a photo of the completed template after it has been signed/ and they are individually responsible for uploading the photo to the VLE/LMS/Journal or ePortfolio according to curriculum/programme team requirements.</a:t>
            </a:r>
          </a:p>
          <a:p>
            <a:endParaRPr lang="en-GB" dirty="0"/>
          </a:p>
          <a:p>
            <a:r>
              <a:rPr lang="en-GB" dirty="0"/>
              <a:t>• Recommendation: that this should be done before leaving the workshop OR in a defined timeframe directly thereafter.</a:t>
            </a:r>
          </a:p>
        </p:txBody>
      </p:sp>
      <p:sp>
        <p:nvSpPr>
          <p:cNvPr id="4" name="Slide Number Placeholder 3"/>
          <p:cNvSpPr>
            <a:spLocks noGrp="1"/>
          </p:cNvSpPr>
          <p:nvPr>
            <p:ph type="sldNum" sz="quarter" idx="5"/>
          </p:nvPr>
        </p:nvSpPr>
        <p:spPr/>
        <p:txBody>
          <a:bodyPr/>
          <a:lstStyle/>
          <a:p>
            <a:fld id="{49DD4D23-C98A-435E-AE88-9061F8349B02}" type="slidenum">
              <a:rPr lang="en-GB" smtClean="0"/>
              <a:pPr/>
              <a:t>9</a:t>
            </a:fld>
            <a:endParaRPr lang="en-GB" dirty="0"/>
          </a:p>
        </p:txBody>
      </p:sp>
    </p:spTree>
    <p:extLst>
      <p:ext uri="{BB962C8B-B14F-4D97-AF65-F5344CB8AC3E}">
        <p14:creationId xmlns:p14="http://schemas.microsoft.com/office/powerpoint/2010/main" val="374340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Facilitator notes:</a:t>
            </a:r>
          </a:p>
          <a:p>
            <a:pPr marL="0" lvl="0" indent="0" algn="l" rtl="0">
              <a:spcBef>
                <a:spcPts val="0"/>
              </a:spcBef>
              <a:spcAft>
                <a:spcPts val="0"/>
              </a:spcAft>
              <a:buNone/>
            </a:pPr>
            <a:r>
              <a:rPr lang="en-US" dirty="0"/>
              <a:t>Reminder of </a:t>
            </a:r>
            <a:r>
              <a:rPr lang="en-US" dirty="0" err="1"/>
              <a:t>lectorial</a:t>
            </a:r>
            <a:r>
              <a:rPr lang="en-US" dirty="0"/>
              <a:t> 1 clarification …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 what we mean when we say misinformation and how it differs to disinformation.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 - Misinformation refers to the unintentional spread of inaccurate information that’s shared in good faith by those unaware that they are passing on falsehoods.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X - Disinformation is information that is not only inaccurate but is also intended to deceive and is spread to inflict harm.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Throughout the </a:t>
            </a:r>
            <a:r>
              <a:rPr lang="en-IE" dirty="0" err="1"/>
              <a:t>lectorials</a:t>
            </a:r>
            <a:r>
              <a:rPr lang="en-IE" dirty="0"/>
              <a:t> and workshop you’ll hear us use the terms misinformation and disinformation interchangeably at times. The difference between the 2 basically lies with whether there is intent to deceive or not. Misinformation being where there is </a:t>
            </a:r>
            <a:r>
              <a:rPr lang="en-IE" b="1" u="none" dirty="0"/>
              <a:t>not</a:t>
            </a:r>
            <a:r>
              <a:rPr lang="en-IE" dirty="0"/>
              <a:t> an intention to deceive or cause harm, and disinformation where there </a:t>
            </a:r>
            <a:r>
              <a:rPr lang="en-IE" b="1" u="none" dirty="0"/>
              <a:t>is an intention</a:t>
            </a:r>
            <a:r>
              <a:rPr lang="en-IE" u="sng" dirty="0">
                <a:highlight>
                  <a:srgbClr val="FFFF00"/>
                </a:highlight>
              </a:rPr>
              <a:t>.</a:t>
            </a:r>
            <a:r>
              <a:rPr lang="en-IE" u="none" dirty="0">
                <a:highlight>
                  <a:srgbClr val="FFFF00"/>
                </a:highlight>
              </a:rPr>
              <a:t> </a:t>
            </a:r>
            <a:r>
              <a:rPr lang="en-IE" b="0" u="none" dirty="0">
                <a:highlight>
                  <a:srgbClr val="FFFF00"/>
                </a:highlight>
              </a:rPr>
              <a:t>But In most cases, </a:t>
            </a:r>
            <a:r>
              <a:rPr lang="en-IE" dirty="0"/>
              <a:t>it’s not actually possible to </a:t>
            </a:r>
            <a:r>
              <a:rPr lang="en-IE" b="0" dirty="0"/>
              <a:t>determine whether there’s intension without knowing the inner workings of the individual sharing the information, their worldview, their beliefs and value systems or whether it’s a requirement of their job.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Misinformation’s often </a:t>
            </a:r>
            <a:r>
              <a:rPr lang="en-US" dirty="0"/>
              <a:t>rooted in disinformation whereby deliberate lies and misleading narratives are weaponized over time, fed into the public and political discourse and passed on unwittingly – we’ll see examples of this later with cases where PR Mantras of Big Oil, Big Tech and Aviation unknowingly become talking points of presidential candidates and government ministers. In practice, the distinction between mis- and disinformation can be difficult to determine and therefore becomes redundant when we’re talking about sustainable development. In either case the information is false or misleading, has negative outcomes for population and planetary health, and must be combatted through collective organizing and action.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i="1" dirty="0"/>
              <a:t>Before we begin, let’s quickly take a moment to write in the chat what examples comes to mind when </a:t>
            </a:r>
            <a:r>
              <a:rPr lang="en-IE" i="1" u="sng" dirty="0"/>
              <a:t>you</a:t>
            </a:r>
            <a:r>
              <a:rPr lang="en-IE" i="1" dirty="0"/>
              <a:t> think of mis or disinformation. There’s no right or wrong answers or analysis needed of whether it was innocent or devious. Just whatever examples come to mind when you hear these terms…. (Read some responses from the chat for use throughout the </a:t>
            </a:r>
            <a:r>
              <a:rPr lang="en-IE" i="1" dirty="0" err="1"/>
              <a:t>lectorial</a:t>
            </a:r>
            <a:r>
              <a:rPr lang="en-IE" i="1" dirty="0"/>
              <a:t>)</a:t>
            </a:r>
          </a:p>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a:p>
        </p:txBody>
      </p:sp>
    </p:spTree>
    <p:extLst>
      <p:ext uri="{BB962C8B-B14F-4D97-AF65-F5344CB8AC3E}">
        <p14:creationId xmlns:p14="http://schemas.microsoft.com/office/powerpoint/2010/main" val="1392066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pPr algn="l"/>
            <a:r>
              <a:rPr lang="en-US" sz="1200" b="0" i="0" dirty="0">
                <a:solidFill>
                  <a:srgbClr val="242424"/>
                </a:solidFill>
                <a:effectLst/>
                <a:latin typeface="Aptos" panose="020B0004020202020204" pitchFamily="34" charset="0"/>
              </a:rPr>
              <a:t>*************************************</a:t>
            </a:r>
          </a:p>
          <a:p>
            <a:pPr algn="l"/>
            <a:endParaRPr lang="en-US" sz="1200" b="0" i="0" dirty="0">
              <a:solidFill>
                <a:srgbClr val="242424"/>
              </a:solidFill>
              <a:effectLst/>
              <a:latin typeface="Aptos" panose="020B0004020202020204" pitchFamily="34" charset="0"/>
            </a:endParaRPr>
          </a:p>
          <a:p>
            <a:pPr algn="l"/>
            <a:r>
              <a:rPr lang="en-US" sz="1200" b="1" i="0" dirty="0">
                <a:solidFill>
                  <a:srgbClr val="242424"/>
                </a:solidFill>
                <a:effectLst/>
                <a:latin typeface="Aptos" panose="020B0004020202020204" pitchFamily="34" charset="0"/>
              </a:rPr>
              <a:t>Notes below from </a:t>
            </a:r>
            <a:r>
              <a:rPr lang="en-US" sz="1200" b="1" i="0" dirty="0" err="1">
                <a:solidFill>
                  <a:srgbClr val="242424"/>
                </a:solidFill>
                <a:effectLst/>
                <a:latin typeface="Aptos" panose="020B0004020202020204" pitchFamily="34" charset="0"/>
              </a:rPr>
              <a:t>lectorial</a:t>
            </a:r>
            <a:r>
              <a:rPr lang="en-US" sz="1200" b="1" i="0" dirty="0">
                <a:solidFill>
                  <a:srgbClr val="242424"/>
                </a:solidFill>
                <a:effectLst/>
                <a:latin typeface="Aptos" panose="020B0004020202020204" pitchFamily="34" charset="0"/>
              </a:rPr>
              <a:t> – reproduced for Facilitator information</a:t>
            </a:r>
          </a:p>
          <a:p>
            <a:pPr algn="l"/>
            <a:r>
              <a:rPr lang="en-US" sz="1200" b="0" i="0" dirty="0">
                <a:solidFill>
                  <a:srgbClr val="242424"/>
                </a:solidFill>
                <a:effectLst/>
                <a:latin typeface="Aptos" panose="020B0004020202020204" pitchFamily="34" charset="0"/>
              </a:rPr>
              <a:t>We’ve mentioned some of the specific tactics used by the tobacco and oil industries which cast doubt in the public, which have also been adopted today by others such as the ultra processed food industry, the automobile and aviation industries, but what</a:t>
            </a:r>
            <a:r>
              <a:rPr lang="en-US" sz="1200" b="0" i="0" dirty="0">
                <a:solidFill>
                  <a:srgbClr val="242424"/>
                </a:solidFill>
                <a:effectLst/>
                <a:latin typeface="Aptos"/>
              </a:rPr>
              <a:t> are these tactics?</a:t>
            </a:r>
          </a:p>
          <a:p>
            <a:endParaRPr lang="en-US" b="0" dirty="0"/>
          </a:p>
          <a:p>
            <a:r>
              <a:rPr lang="en-US" b="0" dirty="0"/>
              <a:t>Let’s look at them now in some more detail. </a:t>
            </a:r>
          </a:p>
          <a:p>
            <a:endParaRPr lang="en-US" b="0" dirty="0"/>
          </a:p>
          <a:p>
            <a:r>
              <a:rPr lang="en-US" b="0" dirty="0">
                <a:cs typeface="Calibri"/>
              </a:rPr>
              <a:t>Grant Ennis has identified a corporate cross-industry playbook for framing. He has observed and studied how organizers, corporations, researchers, and public-facing so-called “experts” use conflicting rhetoric, and he has actively recorded instances where he observed a mismatch between corporate framing and the evidence. His analysis led him to identify 9 frames, or a cross- industry playbook, which is an invaluable tool for understanding industry spin for any issue relating to sustainable development. </a:t>
            </a:r>
          </a:p>
          <a:p>
            <a:endParaRPr lang="en-US" b="0" dirty="0">
              <a:cs typeface="Calibri"/>
            </a:endParaRPr>
          </a:p>
          <a:p>
            <a:r>
              <a:rPr lang="en-US" b="0" dirty="0">
                <a:cs typeface="Calibri"/>
              </a:rPr>
              <a:t>You might light to take a screenshot, photo or write down the names of these to remember in a moment when we are doing a framing activity. </a:t>
            </a:r>
          </a:p>
          <a:p>
            <a:endParaRPr lang="en-US" b="0" dirty="0"/>
          </a:p>
          <a:p>
            <a:r>
              <a:rPr lang="en-US" b="0" dirty="0">
                <a:cs typeface="Calibri"/>
              </a:rPr>
              <a:t>The first 3 are known as “Big Lies” – They 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Denialism, where the framing is that t</a:t>
            </a:r>
            <a:r>
              <a:rPr lang="en-IE" sz="1200" b="0" dirty="0"/>
              <a:t>here </a:t>
            </a:r>
            <a:r>
              <a:rPr lang="en-IE" sz="1200" b="1" u="none" dirty="0"/>
              <a:t>is no </a:t>
            </a:r>
            <a:r>
              <a:rPr lang="en-IE" sz="1200" b="0" dirty="0"/>
              <a:t>problem. Examples</a:t>
            </a:r>
            <a:r>
              <a:rPr lang="en-US" b="0" dirty="0">
                <a:cs typeface="Calibri"/>
              </a:rPr>
              <a:t> of which include sugar is not unhealthy, there’s no such thing as global warming (or car dependency doesn’t kill people).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Post denialism where the framing is that </a:t>
            </a:r>
            <a:r>
              <a:rPr lang="en-IE" sz="1200" b="0" dirty="0"/>
              <a:t>What’s bad is good. Examples</a:t>
            </a:r>
            <a:r>
              <a:rPr lang="en-US" b="0" dirty="0">
                <a:cs typeface="Calibri"/>
              </a:rPr>
              <a:t> of which include the “obesity paradox” of bigger is healthier, a hotter world is a better world (and dangerous roads are safe).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And finally, </a:t>
            </a:r>
            <a:r>
              <a:rPr lang="en-US" b="0" dirty="0" err="1">
                <a:cs typeface="Calibri"/>
              </a:rPr>
              <a:t>Normalisation</a:t>
            </a:r>
            <a:r>
              <a:rPr lang="en-US" b="0" dirty="0">
                <a:cs typeface="Calibri"/>
              </a:rPr>
              <a:t>, where the framing is that </a:t>
            </a:r>
            <a:r>
              <a:rPr lang="en-IE" sz="1200" b="0" dirty="0"/>
              <a:t>It’s not a problem, in fact, it’s normal. </a:t>
            </a:r>
            <a:r>
              <a:rPr lang="en-US" b="0" dirty="0">
                <a:cs typeface="Calibri"/>
              </a:rPr>
              <a:t>Examples of which include the normalizing of obesity by ultra processed food companies, the promotion of the term “climate change” as opposed to global warming” which was found via PR research to be less alarming to the public (and the promotion of the term “accident” when referring to road fatalities). </a:t>
            </a:r>
          </a:p>
          <a:p>
            <a:endParaRPr lang="en-US" b="0" dirty="0"/>
          </a:p>
          <a:p>
            <a:r>
              <a:rPr lang="en-US" b="0" dirty="0">
                <a:cs typeface="Calibri"/>
              </a:rPr>
              <a:t>The rest can be characterized as pseudo solutions or panacea frames which do not deny but rather act as distractions to maintain status quo. In many contexts these can also be known as Greenwashing. </a:t>
            </a:r>
          </a:p>
          <a:p>
            <a:r>
              <a:rPr lang="en-US" b="0" dirty="0">
                <a:cs typeface="Calibri"/>
              </a:rPr>
              <a:t>Panacea frames include</a:t>
            </a:r>
          </a:p>
          <a:p>
            <a:r>
              <a:rPr lang="en-US" b="0" dirty="0">
                <a:cs typeface="Calibri"/>
              </a:rPr>
              <a:t>Silver boomerangs where the framing highlights pseudo solutions with negatives that cancel out gains - Examples include campaigns that claim exercise will prevent obesity, and energy efficiency will reduce energy use (remember Jevons paradox from Carlos in Block 1 and Clare in Block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Magic whereby </a:t>
            </a:r>
            <a:r>
              <a:rPr lang="en-IE" sz="1200" dirty="0"/>
              <a:t>False dawns are promised that never seem to materialise – Examples include </a:t>
            </a:r>
            <a:r>
              <a:rPr lang="en-US" b="0" dirty="0">
                <a:cs typeface="Calibri"/>
              </a:rPr>
              <a:t>genetic cures for obesity, carbon capture and sustainable aviation fuel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Calibri"/>
              </a:rPr>
              <a:t>Treatment, where the </a:t>
            </a:r>
            <a:r>
              <a:rPr lang="en-IE" sz="1200" b="0" dirty="0">
                <a:cs typeface="Calibri"/>
              </a:rPr>
              <a:t>e</a:t>
            </a:r>
            <a:r>
              <a:rPr lang="en-IE" sz="1200" dirty="0"/>
              <a:t>mphasis is on treating problems over preventing them – Examples include ultra-processed food industries focus and sponsoring of </a:t>
            </a:r>
            <a:r>
              <a:rPr lang="en-US" b="0" dirty="0">
                <a:cs typeface="Calibri"/>
              </a:rPr>
              <a:t>insulin treatment and fossil fuels focus on climate adaptation promotion over mitigation</a:t>
            </a:r>
          </a:p>
          <a:p>
            <a:endParaRPr lang="en-US" b="0" dirty="0"/>
          </a:p>
          <a:p>
            <a:r>
              <a:rPr lang="en-US" b="0" dirty="0">
                <a:cs typeface="Calibri"/>
              </a:rPr>
              <a:t>Then there’s one of the most powerful, pervasive and harmful frames which is: </a:t>
            </a:r>
          </a:p>
          <a:p>
            <a:r>
              <a:rPr lang="en-US" b="0" dirty="0">
                <a:cs typeface="Calibri"/>
              </a:rPr>
              <a:t>Victim blaming – This is where blame is shifted from policies causing the problems to the victims – Examples include Health individualism education and campaigns around label reading, calorie counting and exercise, and carbon footprint campaigns to reduce individual footprints</a:t>
            </a:r>
            <a:r>
              <a:rPr lang="en-US" dirty="0">
                <a:cs typeface="Calibri"/>
              </a:rPr>
              <a:t>. You might remember in Block 4 John discussing the difference between the I-frame and S-frame – this is the coopting of the I-frame as a powerful distraction from structural and systemic change. </a:t>
            </a:r>
          </a:p>
          <a:p>
            <a:endParaRPr lang="en-US" dirty="0"/>
          </a:p>
          <a:p>
            <a:r>
              <a:rPr lang="en-US" b="0" dirty="0">
                <a:cs typeface="Calibri"/>
              </a:rPr>
              <a:t>And finally, there are Complicated frames which include - </a:t>
            </a:r>
          </a:p>
          <a:p>
            <a:pPr>
              <a:defRPr/>
            </a:pPr>
            <a:r>
              <a:rPr lang="en-US" b="0" dirty="0">
                <a:cs typeface="Calibri"/>
              </a:rPr>
              <a:t>Knotted Web, where</a:t>
            </a:r>
            <a:r>
              <a:rPr lang="en-IE" b="0" dirty="0">
                <a:cs typeface="Calibri"/>
              </a:rPr>
              <a:t> everything </a:t>
            </a:r>
            <a:r>
              <a:rPr lang="en-IE" sz="1200" dirty="0">
                <a:cs typeface="Calibri"/>
              </a:rPr>
              <a:t>from climate mitigation, to lung cancer to obesity epidemics is presented as complex and has no clear solution</a:t>
            </a:r>
            <a:r>
              <a:rPr lang="en-IE" dirty="0">
                <a:cs typeface="Calibri"/>
              </a:rPr>
              <a:t>. While we heard in Block 4 about how many of the challenges in this module are what is known as wicked problems which are inherently complex, this complexity is often framed as a way to not take the most obvious and impactful course of action where profit can be gained from avoiding it. </a:t>
            </a:r>
            <a:endParaRPr lang="en-US" b="0" dirty="0">
              <a:cs typeface="Calibri"/>
            </a:endParaRPr>
          </a:p>
          <a:p>
            <a:r>
              <a:rPr lang="en-US" dirty="0">
                <a:cs typeface="Calibri"/>
              </a:rPr>
              <a:t>Multifactorial </a:t>
            </a:r>
            <a:r>
              <a:rPr lang="en-US" b="0" dirty="0">
                <a:cs typeface="Calibri"/>
              </a:rPr>
              <a:t>– no one solution can work on its own, we need a combination of the above. Therefore, distracting from the solutions which are necessary and work. A great example of this was BPs “all of the above campaign” which was so effective that the term was co-opted by politicians in presidential election campaigns and made it’s way into the public discourse.</a:t>
            </a:r>
            <a:r>
              <a:rPr lang="en-US" dirty="0">
                <a:cs typeface="Calibri"/>
              </a:rPr>
              <a:t> </a:t>
            </a:r>
            <a:endParaRPr lang="en-US" b="0" dirty="0">
              <a:cs typeface="Calibri"/>
            </a:endParaRPr>
          </a:p>
          <a:p>
            <a:endParaRPr lang="en-US" b="0" dirty="0">
              <a:cs typeface="Calibri"/>
            </a:endParaRPr>
          </a:p>
          <a:p>
            <a:r>
              <a:rPr lang="en-US" b="0" dirty="0">
                <a:cs typeface="Calibri"/>
              </a:rPr>
              <a:t>  </a:t>
            </a:r>
          </a:p>
          <a:p>
            <a:r>
              <a:rPr lang="en-US" b="0" dirty="0">
                <a:cs typeface="Calibri"/>
              </a:rPr>
              <a:t> </a:t>
            </a:r>
          </a:p>
          <a:p>
            <a:r>
              <a:rPr lang="en-US" b="0" dirty="0">
                <a:cs typeface="Calibri"/>
              </a:rPr>
              <a:t>Let’s now look at some examples. </a:t>
            </a:r>
          </a:p>
          <a:p>
            <a:r>
              <a:rPr lang="en-US" b="0" dirty="0">
                <a:cs typeface="Calibri"/>
              </a:rPr>
              <a:t>******</a:t>
            </a:r>
          </a:p>
          <a:p>
            <a:endParaRPr lang="en-US" b="0" dirty="0"/>
          </a:p>
          <a:p>
            <a:r>
              <a:rPr lang="en-US" b="0" dirty="0">
                <a:cs typeface="Calibri"/>
              </a:rPr>
              <a:t>Taken from Grant Ennis (2023) book Dark PR: How Corporate Disinform</a:t>
            </a:r>
            <a:r>
              <a:rPr lang="en-US" dirty="0">
                <a:cs typeface="Calibri"/>
              </a:rPr>
              <a:t>ation Undermines our Health </a:t>
            </a:r>
          </a:p>
        </p:txBody>
      </p:sp>
      <p:sp>
        <p:nvSpPr>
          <p:cNvPr id="4" name="Slide Number Placeholder 3"/>
          <p:cNvSpPr>
            <a:spLocks noGrp="1"/>
          </p:cNvSpPr>
          <p:nvPr>
            <p:ph type="sldNum" sz="quarter" idx="5"/>
          </p:nvPr>
        </p:nvSpPr>
        <p:spPr/>
        <p:txBody>
          <a:bodyPr/>
          <a:lstStyle/>
          <a:p>
            <a:fld id="{49DD4D23-C98A-435E-AE88-9061F8349B02}" type="slidenum">
              <a:rPr lang="en-GB" smtClean="0"/>
              <a:pPr/>
              <a:t>11</a:t>
            </a:fld>
            <a:endParaRPr lang="en-GB"/>
          </a:p>
        </p:txBody>
      </p:sp>
    </p:spTree>
    <p:extLst>
      <p:ext uri="{BB962C8B-B14F-4D97-AF65-F5344CB8AC3E}">
        <p14:creationId xmlns:p14="http://schemas.microsoft.com/office/powerpoint/2010/main" val="1977428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56684-4E7D-3D6D-9644-E353D2FC84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06A6B-4007-F44C-2C44-A154D3C26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C353E-18C0-DE3B-CD2D-6A0074472DF6}"/>
              </a:ext>
            </a:extLst>
          </p:cNvPr>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endParaRPr lang="en-GB" dirty="0"/>
          </a:p>
          <a:p>
            <a:endParaRPr lang="en-GB" dirty="0"/>
          </a:p>
          <a:p>
            <a:r>
              <a:rPr lang="en-GB" dirty="0"/>
              <a:t>Social media content created by Trinity students is available on Instagram: </a:t>
            </a:r>
            <a:r>
              <a:rPr lang="en-IE" sz="1200" u="sng" kern="1200" dirty="0">
                <a:solidFill>
                  <a:schemeClr val="tx1"/>
                </a:solidFill>
                <a:effectLst/>
                <a:latin typeface="+mn-lt"/>
                <a:ea typeface="+mn-ea"/>
                <a:cs typeface="Arial" panose="020B0604020202020204" pitchFamily="34" charset="0"/>
                <a:hlinkClick r:id="rId3"/>
              </a:rPr>
              <a:t>https://www.instagram.com/p/DCHhOO7Mb5i/</a:t>
            </a:r>
            <a:r>
              <a:rPr lang="en-IE" sz="1200" kern="1200" dirty="0">
                <a:solidFill>
                  <a:schemeClr val="tx1"/>
                </a:solidFill>
                <a:effectLst/>
                <a:latin typeface="+mn-lt"/>
                <a:ea typeface="+mn-ea"/>
                <a:cs typeface="Arial" panose="020B0604020202020204" pitchFamily="34" charset="0"/>
              </a:rPr>
              <a:t> </a:t>
            </a:r>
          </a:p>
          <a:p>
            <a:endParaRPr lang="en-IE" sz="1200" kern="1200" dirty="0">
              <a:solidFill>
                <a:schemeClr val="tx1"/>
              </a:solidFill>
              <a:effectLst/>
              <a:latin typeface="+mn-lt"/>
              <a:ea typeface="+mn-ea"/>
              <a:cs typeface="Arial" panose="020B0604020202020204" pitchFamily="34" charset="0"/>
            </a:endParaRPr>
          </a:p>
          <a:p>
            <a:r>
              <a:rPr lang="en-IE" sz="1200" kern="1200" dirty="0">
                <a:solidFill>
                  <a:schemeClr val="tx1"/>
                </a:solidFill>
                <a:effectLst/>
                <a:latin typeface="+mn-lt"/>
                <a:ea typeface="+mn-ea"/>
                <a:cs typeface="Arial" panose="020B0604020202020204" pitchFamily="34" charset="0"/>
              </a:rPr>
              <a:t>(Images are screenshots from the above Instagram account)</a:t>
            </a:r>
            <a:endParaRPr lang="en-IE" dirty="0"/>
          </a:p>
        </p:txBody>
      </p:sp>
      <p:sp>
        <p:nvSpPr>
          <p:cNvPr id="4" name="Slide Number Placeholder 3">
            <a:extLst>
              <a:ext uri="{FF2B5EF4-FFF2-40B4-BE49-F238E27FC236}">
                <a16:creationId xmlns:a16="http://schemas.microsoft.com/office/drawing/2014/main" id="{03ADB510-0B27-B7E7-C8E9-AFFD5CDD9813}"/>
              </a:ext>
            </a:extLst>
          </p:cNvPr>
          <p:cNvSpPr>
            <a:spLocks noGrp="1"/>
          </p:cNvSpPr>
          <p:nvPr>
            <p:ph type="sldNum" sz="quarter" idx="5"/>
          </p:nvPr>
        </p:nvSpPr>
        <p:spPr/>
        <p:txBody>
          <a:bodyPr/>
          <a:lstStyle/>
          <a:p>
            <a:fld id="{49DD4D23-C98A-435E-AE88-9061F8349B02}" type="slidenum">
              <a:rPr lang="en-GB" smtClean="0"/>
              <a:pPr/>
              <a:t>12</a:t>
            </a:fld>
            <a:endParaRPr lang="en-GB" dirty="0"/>
          </a:p>
        </p:txBody>
      </p:sp>
    </p:spTree>
    <p:extLst>
      <p:ext uri="{BB962C8B-B14F-4D97-AF65-F5344CB8AC3E}">
        <p14:creationId xmlns:p14="http://schemas.microsoft.com/office/powerpoint/2010/main" val="1163956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9f6627e2f3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9f6627e2f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pPr algn="l"/>
            <a:r>
              <a:rPr lang="en-US" sz="1200" b="0" i="0" dirty="0">
                <a:solidFill>
                  <a:srgbClr val="242424"/>
                </a:solidFill>
                <a:effectLst/>
                <a:latin typeface="Aptos" panose="020B0004020202020204" pitchFamily="34" charset="0"/>
              </a:rPr>
              <a:t>*************************************</a:t>
            </a:r>
          </a:p>
          <a:p>
            <a:pPr algn="l"/>
            <a:endParaRPr lang="en-US" sz="1200" b="0" i="0" dirty="0">
              <a:solidFill>
                <a:srgbClr val="242424"/>
              </a:solidFill>
              <a:effectLst/>
              <a:latin typeface="Aptos" panose="020B0004020202020204" pitchFamily="34" charset="0"/>
            </a:endParaRPr>
          </a:p>
          <a:p>
            <a:pPr algn="l"/>
            <a:r>
              <a:rPr lang="en-US" sz="1200" b="1" i="0" dirty="0">
                <a:solidFill>
                  <a:srgbClr val="242424"/>
                </a:solidFill>
                <a:effectLst/>
                <a:latin typeface="Aptos" panose="020B0004020202020204" pitchFamily="34" charset="0"/>
              </a:rPr>
              <a:t>Notes below from </a:t>
            </a:r>
            <a:r>
              <a:rPr lang="en-US" sz="1200" b="1" i="0" dirty="0" err="1">
                <a:solidFill>
                  <a:srgbClr val="242424"/>
                </a:solidFill>
                <a:effectLst/>
                <a:latin typeface="Aptos" panose="020B0004020202020204" pitchFamily="34" charset="0"/>
              </a:rPr>
              <a:t>lectorial</a:t>
            </a:r>
            <a:r>
              <a:rPr lang="en-US" sz="1200" b="1" i="0" dirty="0">
                <a:solidFill>
                  <a:srgbClr val="242424"/>
                </a:solidFill>
                <a:effectLst/>
                <a:latin typeface="Aptos" panose="020B0004020202020204" pitchFamily="34" charset="0"/>
              </a:rPr>
              <a:t> – reproduced for Facilitator information</a:t>
            </a:r>
          </a:p>
          <a:p>
            <a:pPr marL="0" lvl="0" indent="0" algn="l" rtl="0">
              <a:spcBef>
                <a:spcPts val="0"/>
              </a:spcBef>
              <a:spcAft>
                <a:spcPts val="0"/>
              </a:spcAft>
              <a:buNone/>
            </a:pPr>
            <a:endParaRPr lang="en-IE" b="1" dirty="0"/>
          </a:p>
          <a:p>
            <a:pPr marL="0" lvl="0" indent="0" algn="l" rtl="0">
              <a:spcBef>
                <a:spcPts val="0"/>
              </a:spcBef>
              <a:spcAft>
                <a:spcPts val="0"/>
              </a:spcAft>
              <a:buNone/>
            </a:pPr>
            <a:endParaRPr lang="en-IE" b="1" dirty="0"/>
          </a:p>
          <a:p>
            <a:pPr marL="0" lvl="0" indent="0" algn="l" rtl="0">
              <a:spcBef>
                <a:spcPts val="0"/>
              </a:spcBef>
              <a:spcAft>
                <a:spcPts val="0"/>
              </a:spcAft>
              <a:buNone/>
            </a:pPr>
            <a:r>
              <a:rPr lang="en-IE" b="1" dirty="0"/>
              <a:t>e.g. – if needed …</a:t>
            </a:r>
          </a:p>
          <a:p>
            <a:pPr marL="114300" indent="-338455">
              <a:spcBef>
                <a:spcPts val="400"/>
              </a:spcBef>
              <a:buNone/>
            </a:pPr>
            <a:r>
              <a:rPr lang="en-US" sz="1400" dirty="0">
                <a:ea typeface="+mn-lt"/>
                <a:cs typeface="+mn-lt"/>
              </a:rPr>
              <a:t>The task post presentation is to Use questions to help identify misinformation/frames used by the other two groups:</a:t>
            </a:r>
            <a:endParaRPr lang="en-US" sz="1400" dirty="0">
              <a:ea typeface="Calibri"/>
              <a:cs typeface="Calibri"/>
            </a:endParaRPr>
          </a:p>
          <a:p>
            <a:pPr marL="457200" indent="-338455">
              <a:spcBef>
                <a:spcPts val="400"/>
              </a:spcBef>
              <a:buFont typeface="Arial" pitchFamily="34" charset="0"/>
              <a:buChar char="•"/>
            </a:pPr>
            <a:r>
              <a:rPr lang="en-US" sz="1200" b="0" dirty="0">
                <a:ea typeface="+mn-lt"/>
                <a:cs typeface="+mn-lt"/>
              </a:rPr>
              <a:t>Prepare appropriate question: Each other group agrees one question to ask of the presenting group (3 mins allowed). Their aim is to identify the frame and/or expose the misinformation.</a:t>
            </a:r>
            <a:endParaRPr lang="en-IE" sz="1200" b="1" dirty="0">
              <a:ea typeface="Calibri"/>
              <a:cs typeface="Calibri"/>
            </a:endParaRPr>
          </a:p>
          <a:p>
            <a:pPr marL="457200" indent="-338455">
              <a:spcBef>
                <a:spcPts val="400"/>
              </a:spcBef>
              <a:spcAft>
                <a:spcPts val="400"/>
              </a:spcAft>
              <a:buSzPts val="1800"/>
              <a:buFont typeface="Arial" pitchFamily="34" charset="0"/>
              <a:buChar char="•"/>
            </a:pPr>
            <a:r>
              <a:rPr lang="en-US" sz="1200" b="0" dirty="0">
                <a:ea typeface="+mn-lt"/>
                <a:cs typeface="+mn-lt"/>
              </a:rPr>
              <a:t>Evidence of question prepared: The Question asked must be written on group’s own template. The group being questioned must answer truthfully i.e. not make up, fabricate or invent a ‘fact’.</a:t>
            </a:r>
            <a:endParaRPr lang="en-IE" sz="1200" b="1" dirty="0">
              <a:ea typeface="Calibri"/>
              <a:cs typeface="Calibri"/>
            </a:endParaRPr>
          </a:p>
          <a:p>
            <a:pPr marL="457200" indent="-338455">
              <a:spcBef>
                <a:spcPts val="400"/>
              </a:spcBef>
              <a:spcAft>
                <a:spcPts val="400"/>
              </a:spcAft>
              <a:buFont typeface="Arial" pitchFamily="34" charset="0"/>
              <a:buChar char="•"/>
            </a:pPr>
            <a:r>
              <a:rPr lang="en-US" sz="1200" b="0" dirty="0">
                <a:ea typeface="+mn-lt"/>
                <a:cs typeface="+mn-lt"/>
              </a:rPr>
              <a:t>Evidence of ‘guess’ frame used: The group asking the question must ‘guess’ what frame has been used, and write it on their workbook so that the frame identified is visible to the facilitator... but not disclosed to the room until all three groups have completed the Q&amp;A.</a:t>
            </a:r>
            <a:endParaRPr lang="en-IE" sz="1200" b="1" dirty="0">
              <a:ea typeface="Calibri"/>
              <a:cs typeface="Calibri"/>
            </a:endParaRPr>
          </a:p>
          <a:p>
            <a:pPr marL="457200" indent="-338455">
              <a:spcBef>
                <a:spcPts val="400"/>
              </a:spcBef>
              <a:spcAft>
                <a:spcPts val="400"/>
              </a:spcAft>
              <a:buFont typeface="Arial" pitchFamily="34" charset="0"/>
              <a:buChar char="•"/>
            </a:pPr>
            <a:r>
              <a:rPr lang="en-US" sz="1200" b="0" dirty="0">
                <a:ea typeface="+mn-lt"/>
                <a:cs typeface="+mn-lt"/>
              </a:rPr>
              <a:t>Summary of key points being presented on the template provided. Once shared with other groups at the workshop, and they have photographed if they choose, these summaries remain visible to all participants for the duration of the workshop.</a:t>
            </a:r>
            <a:endParaRPr lang="en-IE" sz="1200" b="1" dirty="0">
              <a:ea typeface="+mn-lt"/>
              <a:cs typeface="+mn-lt"/>
            </a:endParaRPr>
          </a:p>
          <a:p>
            <a:pPr marL="457200" indent="-338455">
              <a:spcBef>
                <a:spcPts val="400"/>
              </a:spcBef>
              <a:spcAft>
                <a:spcPts val="400"/>
              </a:spcAft>
              <a:buSzPts val="1800"/>
              <a:buFont typeface="Arial" pitchFamily="34" charset="0"/>
              <a:buChar char="•"/>
            </a:pPr>
            <a:r>
              <a:rPr lang="en-US" sz="1200" b="0" dirty="0">
                <a:ea typeface="+mn-lt"/>
                <a:cs typeface="+mn-lt"/>
              </a:rPr>
              <a:t>Misinformation deliberately introduced must be included in this written/shared summary.</a:t>
            </a:r>
            <a:endParaRPr lang="en-IE" sz="1200" b="1" dirty="0">
              <a:ea typeface="Calibri"/>
              <a:cs typeface="Calibri"/>
            </a:endParaRPr>
          </a:p>
          <a:p>
            <a:pPr marL="114300" indent="-338455">
              <a:spcBef>
                <a:spcPts val="400"/>
              </a:spcBef>
              <a:buNone/>
            </a:pPr>
            <a:r>
              <a:rPr lang="en-US" sz="1400" dirty="0">
                <a:ea typeface="+mn-lt"/>
                <a:cs typeface="+mn-lt"/>
              </a:rPr>
              <a:t>Your task is to identify the misinformation and/or devious frame(s) included in other groups’ presentations.</a:t>
            </a:r>
            <a:br>
              <a:rPr lang="en-US" sz="1050" dirty="0"/>
            </a:br>
            <a:endParaRPr lang="en-US" dirty="0">
              <a:ea typeface="Calibri"/>
              <a:cs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09889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 – if additional required:</a:t>
            </a:r>
          </a:p>
          <a:p>
            <a:r>
              <a:rPr lang="en-IE" b="1" dirty="0"/>
              <a:t>Facilitator should not need anything additional to what is included on the slide</a:t>
            </a:r>
          </a:p>
          <a:p>
            <a:endParaRPr lang="en-IE" b="1" dirty="0"/>
          </a:p>
          <a:p>
            <a:r>
              <a:rPr lang="en-IE" b="1" dirty="0"/>
              <a:t>****************************** </a:t>
            </a:r>
          </a:p>
          <a:p>
            <a:endParaRPr lang="en-IE" dirty="0"/>
          </a:p>
          <a:p>
            <a:pPr marL="114300" indent="-338455">
              <a:spcBef>
                <a:spcPts val="400"/>
              </a:spcBef>
              <a:buNone/>
            </a:pPr>
            <a:r>
              <a:rPr lang="en-US" sz="1400" dirty="0">
                <a:ea typeface="+mn-lt"/>
                <a:cs typeface="+mn-lt"/>
              </a:rPr>
              <a:t>Each group has opportunity for 3minute (max) presentation, in turn, while other groups prepare and use one question to help reveal misinformation used by the other two groups:</a:t>
            </a:r>
            <a:endParaRPr lang="en-US" sz="1400" dirty="0">
              <a:ea typeface="Calibri"/>
              <a:cs typeface="Calibri"/>
            </a:endParaRPr>
          </a:p>
          <a:p>
            <a:pPr marL="457200" indent="-338455">
              <a:spcBef>
                <a:spcPts val="400"/>
              </a:spcBef>
              <a:buFont typeface="Arial" pitchFamily="34" charset="0"/>
              <a:buChar char="•"/>
            </a:pPr>
            <a:r>
              <a:rPr lang="en-US" sz="1200" b="0" dirty="0">
                <a:ea typeface="+mn-lt"/>
                <a:cs typeface="+mn-lt"/>
              </a:rPr>
              <a:t>Prepare appropriate question: Each other group agrees one question to ask of the presenting group (3 mins allowed). Their aim is to reveal the misinformation.</a:t>
            </a:r>
            <a:endParaRPr lang="en-IE" sz="1200" b="1" dirty="0">
              <a:ea typeface="Calibri"/>
              <a:cs typeface="Calibri"/>
            </a:endParaRPr>
          </a:p>
          <a:p>
            <a:pPr marL="457200" indent="-338455">
              <a:spcBef>
                <a:spcPts val="400"/>
              </a:spcBef>
              <a:spcAft>
                <a:spcPts val="400"/>
              </a:spcAft>
              <a:buSzPts val="1800"/>
              <a:buFont typeface="Arial" pitchFamily="34" charset="0"/>
              <a:buChar char="•"/>
            </a:pPr>
            <a:r>
              <a:rPr lang="en-US" sz="1200" b="0" dirty="0">
                <a:ea typeface="+mn-lt"/>
                <a:cs typeface="+mn-lt"/>
              </a:rPr>
              <a:t>Evidence of question prepared: The Question asked must be written on group’s own template. The group being questioned must answer truthfully i.e. not make up, fabricate or invent a ‘fact’.</a:t>
            </a:r>
            <a:endParaRPr lang="en-IE" sz="1200" b="1" dirty="0">
              <a:ea typeface="Calibri"/>
              <a:cs typeface="Calibri"/>
            </a:endParaRPr>
          </a:p>
          <a:p>
            <a:pPr marL="457200" indent="-338455">
              <a:spcBef>
                <a:spcPts val="400"/>
              </a:spcBef>
              <a:spcAft>
                <a:spcPts val="400"/>
              </a:spcAft>
              <a:buFont typeface="Arial" pitchFamily="34" charset="0"/>
              <a:buChar char="•"/>
            </a:pPr>
            <a:r>
              <a:rPr lang="en-US" sz="1200" b="0" dirty="0">
                <a:ea typeface="+mn-lt"/>
                <a:cs typeface="+mn-lt"/>
              </a:rPr>
              <a:t>Evidence of ‘guess’ re information introduced/ used: The group asking the question must ‘guess’ what misinformation has been used, and write it on their workbook so that the information identified is visible to the facilitator... but not disclosed to the room until all three groups have completed the Q&amp;A.</a:t>
            </a:r>
            <a:endParaRPr lang="en-IE" sz="1200" b="1" dirty="0">
              <a:ea typeface="Calibri"/>
              <a:cs typeface="Calibri"/>
            </a:endParaRPr>
          </a:p>
          <a:p>
            <a:pPr marL="457200" indent="-338455">
              <a:spcBef>
                <a:spcPts val="400"/>
              </a:spcBef>
              <a:spcAft>
                <a:spcPts val="400"/>
              </a:spcAft>
              <a:buFont typeface="Arial" pitchFamily="34" charset="0"/>
              <a:buChar char="•"/>
            </a:pPr>
            <a:r>
              <a:rPr lang="en-US" sz="1200" b="0" dirty="0">
                <a:ea typeface="+mn-lt"/>
                <a:cs typeface="+mn-lt"/>
              </a:rPr>
              <a:t>Summary of key points being presented on the template provided. Once shared with other groups at the workshop, and they have photographed if they choose, these summaries remain visible to all participants for the duration of the workshop.</a:t>
            </a:r>
            <a:endParaRPr lang="en-IE" sz="1200" b="1" dirty="0">
              <a:ea typeface="+mn-lt"/>
              <a:cs typeface="+mn-lt"/>
            </a:endParaRPr>
          </a:p>
          <a:p>
            <a:pPr marL="457200" indent="-338455">
              <a:spcBef>
                <a:spcPts val="400"/>
              </a:spcBef>
              <a:spcAft>
                <a:spcPts val="400"/>
              </a:spcAft>
              <a:buSzPts val="1800"/>
              <a:buFont typeface="Arial" pitchFamily="34" charset="0"/>
              <a:buChar char="•"/>
            </a:pPr>
            <a:r>
              <a:rPr lang="en-US" sz="1200" b="0" dirty="0">
                <a:ea typeface="+mn-lt"/>
                <a:cs typeface="+mn-lt"/>
              </a:rPr>
              <a:t>Misinformation deliberately introduced must be included in this written/shared summary.</a:t>
            </a:r>
            <a:endParaRPr lang="en-IE" sz="1200" b="1" dirty="0">
              <a:ea typeface="Calibri"/>
              <a:cs typeface="Calibri"/>
            </a:endParaRPr>
          </a:p>
          <a:p>
            <a:pPr marL="114300" indent="-338455">
              <a:spcBef>
                <a:spcPts val="400"/>
              </a:spcBef>
              <a:buNone/>
            </a:pPr>
            <a:r>
              <a:rPr lang="en-US" sz="1400" dirty="0">
                <a:ea typeface="+mn-lt"/>
                <a:cs typeface="+mn-lt"/>
              </a:rPr>
              <a:t>Your next task will be to identify the misinformation included in other groups’</a:t>
            </a:r>
            <a:r>
              <a:rPr lang="en-IE" sz="1400" dirty="0">
                <a:ea typeface="+mn-lt"/>
                <a:cs typeface="Calibri"/>
              </a:rPr>
              <a:t> </a:t>
            </a:r>
            <a:r>
              <a:rPr lang="en-US" sz="1400" dirty="0">
                <a:ea typeface="+mn-lt"/>
                <a:cs typeface="+mn-lt"/>
              </a:rPr>
              <a:t>presentations.</a:t>
            </a:r>
            <a:endParaRPr lang="en-US" dirty="0">
              <a:ea typeface="Calibri"/>
              <a:cs typeface="Calibri"/>
            </a:endParaRP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15</a:t>
            </a:fld>
            <a:endParaRPr lang="en-GB" dirty="0"/>
          </a:p>
        </p:txBody>
      </p:sp>
    </p:spTree>
    <p:extLst>
      <p:ext uri="{BB962C8B-B14F-4D97-AF65-F5344CB8AC3E}">
        <p14:creationId xmlns:p14="http://schemas.microsoft.com/office/powerpoint/2010/main" val="59203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9f6627e2f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9f6627e2f3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E" b="1" dirty="0"/>
              <a:t>Facilitator notes:</a:t>
            </a:r>
          </a:p>
          <a:p>
            <a:pPr marL="0" lvl="0" indent="0" algn="l" rtl="0">
              <a:spcBef>
                <a:spcPts val="0"/>
              </a:spcBef>
              <a:spcAft>
                <a:spcPts val="0"/>
              </a:spcAft>
              <a:buNone/>
            </a:pPr>
            <a:r>
              <a:rPr lang="en-IE" dirty="0"/>
              <a:t>Emphasis that there must be 3 x 1 min presenters, and that others in the group need to identify as handling Q&amp;A/other tasks.</a:t>
            </a:r>
            <a:endParaRPr dirty="0"/>
          </a:p>
        </p:txBody>
      </p:sp>
    </p:spTree>
    <p:extLst>
      <p:ext uri="{BB962C8B-B14F-4D97-AF65-F5344CB8AC3E}">
        <p14:creationId xmlns:p14="http://schemas.microsoft.com/office/powerpoint/2010/main" val="660308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p>
          <a:p>
            <a:endParaRPr lang="en-IE" sz="1200" b="1" dirty="0">
              <a:effectLst/>
              <a:latin typeface="Calibri" panose="020F0502020204030204" pitchFamily="34" charset="0"/>
              <a:ea typeface="Calibri" panose="020F0502020204030204" pitchFamily="34" charset="0"/>
            </a:endParaRPr>
          </a:p>
          <a:p>
            <a:r>
              <a:rPr lang="en-IE" sz="1200" b="0" dirty="0">
                <a:solidFill>
                  <a:srgbClr val="FF0000"/>
                </a:solidFill>
                <a:highlight>
                  <a:srgbClr val="FFFF00"/>
                </a:highlight>
                <a:ea typeface="Calibri"/>
                <a:cs typeface="Calibri"/>
              </a:rPr>
              <a:t>(link to time in video 3 that refers to SMART: </a:t>
            </a:r>
            <a:r>
              <a:rPr lang="en-IE" sz="1200" b="0" dirty="0">
                <a:solidFill>
                  <a:srgbClr val="FF0000"/>
                </a:solidFill>
                <a:ea typeface="Calibri"/>
                <a:cs typeface="Calibri"/>
              </a:rPr>
              <a:t>https://tcd.cloud.panopto.eu/Panopto/Pages/Viewer.aspx?id=fd1aa5c9-06ce-41f4-bf7f-b2dc00888e61&amp;start=1360.482791</a:t>
            </a:r>
            <a:r>
              <a:rPr lang="en-IE" sz="1200" b="0" dirty="0">
                <a:solidFill>
                  <a:srgbClr val="FF0000"/>
                </a:solidFill>
                <a:highlight>
                  <a:srgbClr val="FFFF00"/>
                </a:highlight>
                <a:ea typeface="Calibri"/>
                <a:cs typeface="Calibri"/>
              </a:rPr>
              <a:t>)</a:t>
            </a:r>
            <a:endParaRPr lang="en-IE" sz="1200" b="0" dirty="0">
              <a:effectLst/>
              <a:latin typeface="Calibri" panose="020F0502020204030204" pitchFamily="34" charset="0"/>
              <a:ea typeface="Calibri" panose="020F0502020204030204" pitchFamily="34" charset="0"/>
            </a:endParaRPr>
          </a:p>
          <a:p>
            <a:pPr algn="l"/>
            <a:r>
              <a:rPr lang="en-US" sz="1200" b="0" i="0" dirty="0">
                <a:solidFill>
                  <a:srgbClr val="242424"/>
                </a:solidFill>
                <a:effectLst/>
                <a:latin typeface="Aptos" panose="020B0004020202020204" pitchFamily="34" charset="0"/>
              </a:rPr>
              <a:t>*************************************</a:t>
            </a: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18</a:t>
            </a:fld>
            <a:endParaRPr lang="en-GB" dirty="0"/>
          </a:p>
        </p:txBody>
      </p:sp>
    </p:spTree>
    <p:extLst>
      <p:ext uri="{BB962C8B-B14F-4D97-AF65-F5344CB8AC3E}">
        <p14:creationId xmlns:p14="http://schemas.microsoft.com/office/powerpoint/2010/main" val="99931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pPr algn="l"/>
            <a:r>
              <a:rPr lang="en-US" sz="1200" b="0" i="0" dirty="0">
                <a:solidFill>
                  <a:srgbClr val="242424"/>
                </a:solidFill>
                <a:effectLst/>
                <a:latin typeface="Aptos" panose="020B0004020202020204" pitchFamily="34" charset="0"/>
              </a:rPr>
              <a:t>*************************************</a:t>
            </a:r>
          </a:p>
          <a:p>
            <a:r>
              <a:rPr lang="en-IE" dirty="0"/>
              <a:t>Willen et al(2017): </a:t>
            </a:r>
            <a:r>
              <a:rPr lang="en-GB" sz="1200" kern="1200" dirty="0">
                <a:solidFill>
                  <a:schemeClr val="tx1"/>
                </a:solidFill>
                <a:effectLst/>
                <a:latin typeface="+mn-lt"/>
                <a:ea typeface="+mn-ea"/>
                <a:cs typeface="Arial" panose="020B0604020202020204" pitchFamily="34" charset="0"/>
              </a:rPr>
              <a:t>Willen SS, Knipper M, Abadía-Barrero CE, Davidovitch N. Syndemic vulnerability and the right to health. Lancet. 2017 Mar 4;389(10072):964-977. doi:10.1016/S0140-6736(17)30261-1   PMID: 28271847.</a:t>
            </a:r>
            <a:endParaRPr lang="en-IE" dirty="0"/>
          </a:p>
          <a:p>
            <a:endParaRPr lang="en-IE" dirty="0"/>
          </a:p>
          <a:p>
            <a:endParaRPr lang="en-IE" dirty="0"/>
          </a:p>
          <a:p>
            <a:r>
              <a:rPr lang="en-IE" dirty="0"/>
              <a:t>Here are some excellent examples of SMART upstream goals from Healthy Trinity relating to contraception, tobacco and mental health with some notes on what happened in reality. </a:t>
            </a:r>
          </a:p>
          <a:p>
            <a:endParaRPr lang="en-IE" dirty="0"/>
          </a:p>
          <a:p>
            <a:r>
              <a:rPr lang="en-IE" dirty="0"/>
              <a:t>In your upcoming workshop, we will have a chance to create our own SMART goals relating to a specific area of sustainable development.</a:t>
            </a:r>
          </a:p>
        </p:txBody>
      </p:sp>
      <p:sp>
        <p:nvSpPr>
          <p:cNvPr id="4" name="Slide Number Placeholder 3"/>
          <p:cNvSpPr>
            <a:spLocks noGrp="1"/>
          </p:cNvSpPr>
          <p:nvPr>
            <p:ph type="sldNum" sz="quarter" idx="5"/>
          </p:nvPr>
        </p:nvSpPr>
        <p:spPr/>
        <p:txBody>
          <a:bodyPr/>
          <a:lstStyle/>
          <a:p>
            <a:fld id="{440967E6-5858-4A69-81D9-87D77AABE159}" type="slidenum">
              <a:rPr lang="en-IE" smtClean="0"/>
              <a:t>19</a:t>
            </a:fld>
            <a:endParaRPr lang="en-IE"/>
          </a:p>
        </p:txBody>
      </p:sp>
    </p:spTree>
    <p:extLst>
      <p:ext uri="{BB962C8B-B14F-4D97-AF65-F5344CB8AC3E}">
        <p14:creationId xmlns:p14="http://schemas.microsoft.com/office/powerpoint/2010/main" val="124828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Facilitators are reminded to think back on when ‘they’ were students in this workshop / session – key issues include that:</a:t>
            </a:r>
          </a:p>
          <a:p>
            <a:endParaRPr lang="en-IE" dirty="0"/>
          </a:p>
          <a:p>
            <a:pPr marL="228600" indent="-228600">
              <a:buAutoNum type="alphaLcParenR"/>
            </a:pPr>
            <a:r>
              <a:rPr lang="en-IE" dirty="0"/>
              <a:t>participants (need to) become more comfortable with ambiguity and the notion that there is ‘no ideal ‘answer’ for many of challenges facing ESD/sustainability</a:t>
            </a:r>
          </a:p>
          <a:p>
            <a:pPr marL="228600" indent="-228600">
              <a:buAutoNum type="alphaLcParenR"/>
            </a:pPr>
            <a:r>
              <a:rPr lang="en-IE" dirty="0"/>
              <a:t>Participants (need to) become more comfortable with having to reconsider previously articulated ‘opinions’ in light of alternate perspectives presented – in order to come to group agreed outcomes</a:t>
            </a:r>
          </a:p>
          <a:p>
            <a:pPr marL="228600" indent="-228600">
              <a:buAutoNum type="alphaLcParenR"/>
            </a:pPr>
            <a:r>
              <a:rPr lang="en-IE" dirty="0"/>
              <a:t>Development of empathy for others’ worldviews is a critical step in the process of achieving a globally coherent response to challenges of e.g. biodiversity and climate change.</a:t>
            </a:r>
          </a:p>
          <a:p>
            <a:pPr marL="228600" indent="-228600">
              <a:buAutoNum type="alphaLcParenR"/>
            </a:pPr>
            <a:endParaRPr lang="en-IE" dirty="0"/>
          </a:p>
        </p:txBody>
      </p:sp>
      <p:sp>
        <p:nvSpPr>
          <p:cNvPr id="4" name="Slide Number Placeholder 3"/>
          <p:cNvSpPr>
            <a:spLocks noGrp="1"/>
          </p:cNvSpPr>
          <p:nvPr>
            <p:ph type="sldNum" sz="quarter" idx="5"/>
          </p:nvPr>
        </p:nvSpPr>
        <p:spPr/>
        <p:txBody>
          <a:bodyPr/>
          <a:lstStyle/>
          <a:p>
            <a:fld id="{440967E6-5858-4A69-81D9-87D77AABE159}" type="slidenum">
              <a:rPr lang="en-IE" smtClean="0"/>
              <a:t>21</a:t>
            </a:fld>
            <a:endParaRPr lang="en-IE"/>
          </a:p>
        </p:txBody>
      </p:sp>
    </p:spTree>
    <p:extLst>
      <p:ext uri="{BB962C8B-B14F-4D97-AF65-F5344CB8AC3E}">
        <p14:creationId xmlns:p14="http://schemas.microsoft.com/office/powerpoint/2010/main" val="2918290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 </a:t>
            </a:r>
          </a:p>
          <a:p>
            <a:r>
              <a:rPr lang="en-IE" dirty="0"/>
              <a:t>– no need to read out to students – reminder that these have been provided in advance.</a:t>
            </a:r>
          </a:p>
        </p:txBody>
      </p:sp>
      <p:sp>
        <p:nvSpPr>
          <p:cNvPr id="4" name="Slide Number Placeholder 3"/>
          <p:cNvSpPr>
            <a:spLocks noGrp="1"/>
          </p:cNvSpPr>
          <p:nvPr>
            <p:ph type="sldNum" sz="quarter" idx="5"/>
          </p:nvPr>
        </p:nvSpPr>
        <p:spPr/>
        <p:txBody>
          <a:bodyPr/>
          <a:lstStyle/>
          <a:p>
            <a:fld id="{49DD4D23-C98A-435E-AE88-9061F8349B02}" type="slidenum">
              <a:rPr lang="en-GB" smtClean="0"/>
              <a:pPr/>
              <a:t>22</a:t>
            </a:fld>
            <a:endParaRPr lang="en-GB" dirty="0"/>
          </a:p>
        </p:txBody>
      </p:sp>
    </p:spTree>
    <p:extLst>
      <p:ext uri="{BB962C8B-B14F-4D97-AF65-F5344CB8AC3E}">
        <p14:creationId xmlns:p14="http://schemas.microsoft.com/office/powerpoint/2010/main" val="2190012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r>
              <a:rPr lang="en-IE" sz="1200" dirty="0"/>
              <a:t>************************</a:t>
            </a:r>
          </a:p>
          <a:p>
            <a:r>
              <a:rPr lang="en-IE" sz="1200" dirty="0"/>
              <a:t>Scenario: Role-play 1: </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Sustainable Lifestyle Influencer (Laoise) – you are familiar with the term influencer from the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lectorials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 in this scenario,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Laoise’s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income derives from making posts online to promote the use of disposable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ecigarettes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Sal, denounces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Laoise’s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advertisements, referred to as a ‘call-out’.  The task for this group will be to make a video to respond to Sal’s call-out.</a:t>
            </a:r>
          </a:p>
          <a:p>
            <a:endParaRPr lang="en-IE" sz="1200" dirty="0">
              <a:highlight>
                <a:srgbClr val="FFFF00"/>
              </a:highlight>
              <a:latin typeface="Calibri" panose="020F0502020204030204" pitchFamily="34" charset="0"/>
              <a:cs typeface="Times New Roman" panose="02020603050405020304" pitchFamily="18" charset="0"/>
            </a:endParaRPr>
          </a:p>
          <a:p>
            <a:r>
              <a:rPr lang="en-IE" sz="1200" dirty="0">
                <a:highlight>
                  <a:srgbClr val="FFFF00"/>
                </a:highlight>
                <a:latin typeface="Calibri" panose="020F0502020204030204" pitchFamily="34" charset="0"/>
                <a:cs typeface="Times New Roman" panose="02020603050405020304" pitchFamily="18" charset="0"/>
              </a:rPr>
              <a:t>As you can see, the workshop material include reminder notes regarding what these terms mean, but many of you are likely to be familiar with the processes used by influencers from your own contexts. </a:t>
            </a:r>
          </a:p>
          <a:p>
            <a:endParaRPr lang="en-IE" dirty="0"/>
          </a:p>
        </p:txBody>
      </p:sp>
      <p:sp>
        <p:nvSpPr>
          <p:cNvPr id="4" name="Slide Number Placeholder 3"/>
          <p:cNvSpPr>
            <a:spLocks noGrp="1"/>
          </p:cNvSpPr>
          <p:nvPr>
            <p:ph type="sldNum" sz="quarter" idx="5"/>
          </p:nvPr>
        </p:nvSpPr>
        <p:spPr/>
        <p:txBody>
          <a:bodyPr/>
          <a:lstStyle/>
          <a:p>
            <a:fld id="{440967E6-5858-4A69-81D9-87D77AABE159}" type="slidenum">
              <a:rPr lang="en-IE" smtClean="0"/>
              <a:t>23</a:t>
            </a:fld>
            <a:endParaRPr lang="en-IE"/>
          </a:p>
        </p:txBody>
      </p:sp>
    </p:spTree>
    <p:extLst>
      <p:ext uri="{BB962C8B-B14F-4D97-AF65-F5344CB8AC3E}">
        <p14:creationId xmlns:p14="http://schemas.microsoft.com/office/powerpoint/2010/main" val="2679328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24</a:t>
            </a:fld>
            <a:endParaRPr lang="en-GB" dirty="0"/>
          </a:p>
        </p:txBody>
      </p:sp>
    </p:spTree>
    <p:extLst>
      <p:ext uri="{BB962C8B-B14F-4D97-AF65-F5344CB8AC3E}">
        <p14:creationId xmlns:p14="http://schemas.microsoft.com/office/powerpoint/2010/main" val="3456938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r>
              <a:rPr lang="en-IE" sz="1200" dirty="0"/>
              <a:t>*******************************</a:t>
            </a:r>
          </a:p>
          <a:p>
            <a:endParaRPr lang="en-IE" sz="1200" dirty="0"/>
          </a:p>
          <a:p>
            <a:r>
              <a:rPr lang="en-IE" sz="1200" dirty="0"/>
              <a:t>Scenario: Role-play 2: </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Communications Executive Marketing, (Jo)– you are familiar with the role of communications in organisations from the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lectorials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 in this scenario, Jo’s role as a communications executive in the Marketing Department is to present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Suckit</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as a socially responsible company, while also communicating clearly to the target audience(s). </a:t>
            </a:r>
            <a:endParaRPr lang="en-IE" sz="1200" dirty="0">
              <a:highlight>
                <a:srgbClr val="FFFF00"/>
              </a:highlight>
              <a:latin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40967E6-5858-4A69-81D9-87D77AABE159}" type="slidenum">
              <a:rPr lang="en-IE" smtClean="0"/>
              <a:t>25</a:t>
            </a:fld>
            <a:endParaRPr lang="en-IE"/>
          </a:p>
        </p:txBody>
      </p:sp>
    </p:spTree>
    <p:extLst>
      <p:ext uri="{BB962C8B-B14F-4D97-AF65-F5344CB8AC3E}">
        <p14:creationId xmlns:p14="http://schemas.microsoft.com/office/powerpoint/2010/main" val="1215239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26</a:t>
            </a:fld>
            <a:endParaRPr lang="en-GB" dirty="0"/>
          </a:p>
        </p:txBody>
      </p:sp>
    </p:spTree>
    <p:extLst>
      <p:ext uri="{BB962C8B-B14F-4D97-AF65-F5344CB8AC3E}">
        <p14:creationId xmlns:p14="http://schemas.microsoft.com/office/powerpoint/2010/main" val="778510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a:p>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dirty="0"/>
              <a:t>Scenario: Role-play 3: </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Young Policy Advocate, (Alex)– you are familiar with the role of policy advocates from the </a:t>
            </a:r>
            <a:r>
              <a:rPr lang="en-IE" sz="12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lectorials</a:t>
            </a:r>
            <a:r>
              <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 in this scenario, Alex role-plays as president of TCD SU and the scenario also refers to </a:t>
            </a:r>
            <a:r>
              <a:rPr lang="en-IE" sz="12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200" b="0" dirty="0">
                <a:latin typeface="Calibri" panose="020F0502020204030204" pitchFamily="34" charset="0"/>
                <a:ea typeface="Calibri" panose="020F0502020204030204" pitchFamily="34" charset="0"/>
                <a:cs typeface="Times New Roman" panose="02020603050405020304" pitchFamily="18" charset="0"/>
              </a:rPr>
              <a:t> </a:t>
            </a:r>
            <a:r>
              <a:rPr lang="en-IE" sz="1200" b="0" dirty="0" err="1">
                <a:latin typeface="Calibri" panose="020F0502020204030204" pitchFamily="34" charset="0"/>
                <a:ea typeface="Calibri" panose="020F0502020204030204" pitchFamily="34" charset="0"/>
                <a:cs typeface="Times New Roman" panose="02020603050405020304" pitchFamily="18" charset="0"/>
              </a:rPr>
              <a:t>na</a:t>
            </a:r>
            <a:r>
              <a:rPr lang="en-IE" sz="1200" b="0" dirty="0">
                <a:latin typeface="Calibri" panose="020F0502020204030204" pitchFamily="34" charset="0"/>
                <a:ea typeface="Calibri" panose="020F0502020204030204" pitchFamily="34" charset="0"/>
                <a:cs typeface="Times New Roman" panose="02020603050405020304" pitchFamily="18" charset="0"/>
              </a:rPr>
              <a:t> </a:t>
            </a:r>
            <a:r>
              <a:rPr lang="en-IE" sz="1200" b="0" dirty="0" err="1">
                <a:latin typeface="Calibri" panose="020F0502020204030204" pitchFamily="34" charset="0"/>
                <a:ea typeface="Calibri" panose="020F0502020204030204" pitchFamily="34" charset="0"/>
                <a:cs typeface="Times New Roman" panose="02020603050405020304" pitchFamily="18" charset="0"/>
              </a:rPr>
              <a:t>nÓg</a:t>
            </a:r>
            <a:r>
              <a:rPr lang="en-IE" sz="1200" b="0" dirty="0">
                <a:latin typeface="Calibri" panose="020F0502020204030204" pitchFamily="34" charset="0"/>
                <a:ea typeface="Calibri" panose="020F0502020204030204" pitchFamily="34" charset="0"/>
                <a:cs typeface="Times New Roman" panose="02020603050405020304" pitchFamily="18" charset="0"/>
              </a:rPr>
              <a:t> (Youth Council), is a national organisation for young people under the age of 18 …, </a:t>
            </a:r>
            <a:r>
              <a:rPr lang="en-IE" sz="12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200" b="0" dirty="0">
                <a:latin typeface="Calibri" panose="020F0502020204030204" pitchFamily="34" charset="0"/>
                <a:ea typeface="Calibri" panose="020F0502020204030204" pitchFamily="34" charset="0"/>
                <a:cs typeface="Times New Roman" panose="02020603050405020304" pitchFamily="18" charset="0"/>
              </a:rPr>
              <a:t> </a:t>
            </a:r>
            <a:r>
              <a:rPr lang="en-IE" sz="1200" b="0" dirty="0" err="1">
                <a:latin typeface="Calibri" panose="020F0502020204030204" pitchFamily="34" charset="0"/>
                <a:ea typeface="Calibri" panose="020F0502020204030204" pitchFamily="34" charset="0"/>
                <a:cs typeface="Times New Roman" panose="02020603050405020304" pitchFamily="18" charset="0"/>
              </a:rPr>
              <a:t>na</a:t>
            </a:r>
            <a:r>
              <a:rPr lang="en-IE" sz="1200" b="0" dirty="0">
                <a:latin typeface="Calibri" panose="020F0502020204030204" pitchFamily="34" charset="0"/>
                <a:ea typeface="Calibri" panose="020F0502020204030204" pitchFamily="34" charset="0"/>
                <a:cs typeface="Times New Roman" panose="02020603050405020304" pitchFamily="18" charset="0"/>
              </a:rPr>
              <a:t> </a:t>
            </a:r>
            <a:r>
              <a:rPr lang="en-IE" sz="1200" b="0" dirty="0" err="1">
                <a:latin typeface="Calibri" panose="020F0502020204030204" pitchFamily="34" charset="0"/>
                <a:ea typeface="Calibri" panose="020F0502020204030204" pitchFamily="34" charset="0"/>
                <a:cs typeface="Times New Roman" panose="02020603050405020304" pitchFamily="18" charset="0"/>
              </a:rPr>
              <a:t>nÓg</a:t>
            </a:r>
            <a:r>
              <a:rPr lang="en-IE" sz="1200" b="0" dirty="0">
                <a:latin typeface="Calibri" panose="020F0502020204030204" pitchFamily="34" charset="0"/>
                <a:ea typeface="Calibri" panose="020F0502020204030204" pitchFamily="34" charset="0"/>
                <a:cs typeface="Times New Roman" panose="02020603050405020304" pitchFamily="18" charset="0"/>
              </a:rPr>
              <a:t> is designed to enable young people to have a voice on the services, policies and issues that affect them in their local area. Further detail on TCS student’s Union is available ………… refer to </a:t>
            </a:r>
            <a:r>
              <a:rPr lang="en-IE" sz="1200" b="0" dirty="0" err="1">
                <a:latin typeface="Calibri" panose="020F0502020204030204" pitchFamily="34" charset="0"/>
                <a:ea typeface="Calibri" panose="020F0502020204030204" pitchFamily="34" charset="0"/>
                <a:cs typeface="Times New Roman" panose="02020603050405020304" pitchFamily="18" charset="0"/>
              </a:rPr>
              <a:t>lectorials</a:t>
            </a:r>
            <a:r>
              <a:rPr lang="en-IE" sz="1200" b="0" dirty="0">
                <a:latin typeface="Calibri" panose="020F0502020204030204" pitchFamily="34" charset="0"/>
                <a:ea typeface="Calibri" panose="020F0502020204030204" pitchFamily="34" charset="0"/>
                <a:cs typeface="Times New Roman" panose="02020603050405020304" pitchFamily="18" charset="0"/>
              </a:rPr>
              <a:t> etc</a:t>
            </a:r>
            <a:endParaRPr lang="en-IE" sz="12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440967E6-5858-4A69-81D9-87D77AABE159}" type="slidenum">
              <a:rPr lang="en-IE" smtClean="0"/>
              <a:t>27</a:t>
            </a:fld>
            <a:endParaRPr lang="en-IE"/>
          </a:p>
        </p:txBody>
      </p:sp>
    </p:spTree>
    <p:extLst>
      <p:ext uri="{BB962C8B-B14F-4D97-AF65-F5344CB8AC3E}">
        <p14:creationId xmlns:p14="http://schemas.microsoft.com/office/powerpoint/2010/main" val="2453360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notes:</a:t>
            </a:r>
          </a:p>
          <a:p>
            <a:r>
              <a:rPr lang="en-IE" sz="1200" b="1" dirty="0">
                <a:effectLst/>
                <a:latin typeface="Calibri" panose="020F0502020204030204" pitchFamily="34" charset="0"/>
                <a:ea typeface="Calibri" panose="020F0502020204030204" pitchFamily="34" charset="0"/>
              </a:rPr>
              <a:t>Do not read out material – just use to remind students that these slides were presented during the </a:t>
            </a:r>
            <a:r>
              <a:rPr lang="en-IE" sz="1200" b="1" dirty="0" err="1">
                <a:effectLst/>
                <a:latin typeface="Calibri" panose="020F0502020204030204" pitchFamily="34" charset="0"/>
                <a:ea typeface="Calibri" panose="020F0502020204030204" pitchFamily="34" charset="0"/>
              </a:rPr>
              <a:t>lectorials</a:t>
            </a:r>
            <a:r>
              <a:rPr lang="en-IE" sz="1200" b="1" dirty="0">
                <a:effectLst/>
                <a:latin typeface="Calibri" panose="020F0502020204030204" pitchFamily="34" charset="0"/>
                <a:ea typeface="Calibri" panose="020F0502020204030204" pitchFamily="34" charset="0"/>
              </a:rPr>
              <a:t> … and are also reproduced on the handouts.</a:t>
            </a:r>
            <a:endParaRPr lang="en-IE" sz="1200" dirty="0">
              <a:effectLst/>
              <a:latin typeface="Calibri" panose="020F0502020204030204" pitchFamily="34" charset="0"/>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28</a:t>
            </a:fld>
            <a:endParaRPr lang="en-GB" dirty="0"/>
          </a:p>
        </p:txBody>
      </p:sp>
    </p:spTree>
    <p:extLst>
      <p:ext uri="{BB962C8B-B14F-4D97-AF65-F5344CB8AC3E}">
        <p14:creationId xmlns:p14="http://schemas.microsoft.com/office/powerpoint/2010/main" val="1643224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7405B-DE01-26D9-DD0E-CC4357327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AE705-EAB6-44BA-C3FA-D0FB11279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1E3A69-97E0-EDBC-4146-D29A695B09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Facilitator notes:</a:t>
            </a:r>
          </a:p>
          <a:p>
            <a:endParaRPr lang="en-GB" dirty="0"/>
          </a:p>
          <a:p>
            <a:r>
              <a:rPr lang="en-GB" dirty="0"/>
              <a:t>Adapt as appropriate to your context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(Icon is a stock PowerPoint image; remove/change if needed)</a:t>
            </a:r>
          </a:p>
        </p:txBody>
      </p:sp>
      <p:sp>
        <p:nvSpPr>
          <p:cNvPr id="4" name="Slide Number Placeholder 3">
            <a:extLst>
              <a:ext uri="{FF2B5EF4-FFF2-40B4-BE49-F238E27FC236}">
                <a16:creationId xmlns:a16="http://schemas.microsoft.com/office/drawing/2014/main" id="{D7633195-DD74-FBF7-1A63-F6E0309A5FA2}"/>
              </a:ext>
            </a:extLst>
          </p:cNvPr>
          <p:cNvSpPr>
            <a:spLocks noGrp="1"/>
          </p:cNvSpPr>
          <p:nvPr>
            <p:ph type="sldNum" sz="quarter" idx="5"/>
          </p:nvPr>
        </p:nvSpPr>
        <p:spPr/>
        <p:txBody>
          <a:bodyPr/>
          <a:lstStyle/>
          <a:p>
            <a:fld id="{49DD4D23-C98A-435E-AE88-9061F8349B02}" type="slidenum">
              <a:rPr lang="en-GB" smtClean="0"/>
              <a:pPr/>
              <a:t>29</a:t>
            </a:fld>
            <a:endParaRPr lang="en-GB" dirty="0"/>
          </a:p>
        </p:txBody>
      </p:sp>
    </p:spTree>
    <p:extLst>
      <p:ext uri="{BB962C8B-B14F-4D97-AF65-F5344CB8AC3E}">
        <p14:creationId xmlns:p14="http://schemas.microsoft.com/office/powerpoint/2010/main" val="1734810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5A108-A857-BDEA-1891-1E4E1EFC5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AEDC6-9C23-E5E5-9781-92060D7A8A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36CD0-A5DD-6E71-15AF-338A84A060CC}"/>
              </a:ext>
            </a:extLst>
          </p:cNvPr>
          <p:cNvSpPr>
            <a:spLocks noGrp="1"/>
          </p:cNvSpPr>
          <p:nvPr>
            <p:ph type="body" idx="1"/>
          </p:nvPr>
        </p:nvSpPr>
        <p:spPr/>
        <p:txBody>
          <a:bodyPr/>
          <a:lstStyle/>
          <a:p>
            <a:r>
              <a:rPr lang="en-GB" b="1" dirty="0"/>
              <a:t>Facilitator notes:</a:t>
            </a:r>
          </a:p>
          <a:p>
            <a:endParaRPr lang="en-GB" b="1" dirty="0"/>
          </a:p>
          <a:p>
            <a:r>
              <a:rPr lang="en-GB" b="0" dirty="0"/>
              <a:t>Adapt as appropriate to context - acknowledgements should always be included.</a:t>
            </a:r>
          </a:p>
          <a:p>
            <a:endParaRPr lang="en-GB" dirty="0"/>
          </a:p>
        </p:txBody>
      </p:sp>
      <p:sp>
        <p:nvSpPr>
          <p:cNvPr id="4" name="Slide Number Placeholder 3">
            <a:extLst>
              <a:ext uri="{FF2B5EF4-FFF2-40B4-BE49-F238E27FC236}">
                <a16:creationId xmlns:a16="http://schemas.microsoft.com/office/drawing/2014/main" id="{D863973A-5951-274B-830F-8E82AC56894C}"/>
              </a:ext>
            </a:extLst>
          </p:cNvPr>
          <p:cNvSpPr>
            <a:spLocks noGrp="1"/>
          </p:cNvSpPr>
          <p:nvPr>
            <p:ph type="sldNum" sz="quarter" idx="5"/>
          </p:nvPr>
        </p:nvSpPr>
        <p:spPr/>
        <p:txBody>
          <a:bodyPr/>
          <a:lstStyle/>
          <a:p>
            <a:fld id="{49DD4D23-C98A-435E-AE88-9061F8349B02}" type="slidenum">
              <a:rPr lang="en-GB" smtClean="0"/>
              <a:pPr/>
              <a:t>30</a:t>
            </a:fld>
            <a:endParaRPr lang="en-GB" dirty="0"/>
          </a:p>
        </p:txBody>
      </p:sp>
    </p:spTree>
    <p:extLst>
      <p:ext uri="{BB962C8B-B14F-4D97-AF65-F5344CB8AC3E}">
        <p14:creationId xmlns:p14="http://schemas.microsoft.com/office/powerpoint/2010/main" val="305498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108" y="2155612"/>
            <a:ext cx="7500939" cy="416138"/>
          </a:xfrm>
        </p:spPr>
        <p:txBody>
          <a:bodyPr/>
          <a:lstStyle>
            <a:lvl1pPr algn="l">
              <a:defRPr>
                <a:solidFill>
                  <a:schemeClr val="accent2"/>
                </a:solidFill>
              </a:defRPr>
            </a:lvl1pPr>
          </a:lstStyle>
          <a:p>
            <a:r>
              <a:rPr lang="ga-IE" dirty="0"/>
              <a:t>Click to edit Master title style</a:t>
            </a:r>
            <a:endParaRPr lang="en-GB" dirty="0"/>
          </a:p>
        </p:txBody>
      </p:sp>
      <p:sp>
        <p:nvSpPr>
          <p:cNvPr id="3" name="Subtitle 2"/>
          <p:cNvSpPr>
            <a:spLocks noGrp="1"/>
          </p:cNvSpPr>
          <p:nvPr>
            <p:ph type="subTitle" idx="1"/>
          </p:nvPr>
        </p:nvSpPr>
        <p:spPr>
          <a:xfrm>
            <a:off x="756108" y="2775307"/>
            <a:ext cx="7500938" cy="271350"/>
          </a:xfrm>
        </p:spPr>
        <p:txBody>
          <a:bodyPr/>
          <a:lstStyle>
            <a:lvl1pPr marL="0" indent="0" algn="l">
              <a:buNone/>
              <a:defRPr sz="16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dirty="0"/>
              <a:t>Click to edit Master subtitle style</a:t>
            </a:r>
            <a:endParaRPr lang="en-GB" dirty="0"/>
          </a:p>
        </p:txBody>
      </p:sp>
      <p:sp>
        <p:nvSpPr>
          <p:cNvPr id="11" name="Text Placeholder 10"/>
          <p:cNvSpPr>
            <a:spLocks noGrp="1"/>
          </p:cNvSpPr>
          <p:nvPr>
            <p:ph type="body" sz="quarter" idx="10"/>
          </p:nvPr>
        </p:nvSpPr>
        <p:spPr>
          <a:xfrm>
            <a:off x="828680" y="3672114"/>
            <a:ext cx="4679325" cy="997829"/>
          </a:xfrm>
        </p:spPr>
        <p:txBody>
          <a:bodyPr anchor="b"/>
          <a:lstStyle>
            <a:lvl1pPr>
              <a:spcBef>
                <a:spcPts val="0"/>
              </a:spcBef>
              <a:defRPr sz="1600">
                <a:solidFill>
                  <a:srgbClr val="005EAE"/>
                </a:solidFill>
              </a:defRPr>
            </a:lvl1pPr>
            <a:lvl2pPr marL="0" indent="0">
              <a:spcBef>
                <a:spcPts val="0"/>
              </a:spcBef>
              <a:buNone/>
              <a:defRPr sz="1600">
                <a:solidFill>
                  <a:schemeClr val="accent2"/>
                </a:solidFill>
              </a:defRPr>
            </a:lvl2pPr>
            <a:lvl3pPr marL="0" indent="0">
              <a:spcBef>
                <a:spcPts val="567"/>
              </a:spcBef>
              <a:buNone/>
              <a:defRPr sz="16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ga-IE" dirty="0"/>
              <a:t>Click to edit Master text styles</a:t>
            </a:r>
          </a:p>
          <a:p>
            <a:pPr lvl="1"/>
            <a:r>
              <a:rPr lang="ga-IE" dirty="0"/>
              <a:t>Second level</a:t>
            </a:r>
          </a:p>
          <a:p>
            <a:pPr lvl="2"/>
            <a:r>
              <a:rPr lang="ga-IE" dirty="0"/>
              <a:t>Third level</a:t>
            </a:r>
          </a:p>
        </p:txBody>
      </p:sp>
      <p:sp>
        <p:nvSpPr>
          <p:cNvPr id="15" name="Rectangle 14"/>
          <p:cNvSpPr/>
          <p:nvPr userDrawn="1"/>
        </p:nvSpPr>
        <p:spPr>
          <a:xfrm>
            <a:off x="0" y="4873500"/>
            <a:ext cx="9144000" cy="27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353327965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dirty="0"/>
          </a:p>
        </p:txBody>
      </p:sp>
      <p:sp>
        <p:nvSpPr>
          <p:cNvPr id="4" name="Text Placeholder 3"/>
          <p:cNvSpPr>
            <a:spLocks noGrp="1"/>
          </p:cNvSpPr>
          <p:nvPr>
            <p:ph type="body" sz="quarter" idx="10"/>
          </p:nvPr>
        </p:nvSpPr>
        <p:spPr>
          <a:xfrm>
            <a:off x="828675" y="1410806"/>
            <a:ext cx="7500938" cy="3030141"/>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dirty="0"/>
          </a:p>
        </p:txBody>
      </p:sp>
      <p:sp>
        <p:nvSpPr>
          <p:cNvPr id="8" name="Text Placeholder 5"/>
          <p:cNvSpPr>
            <a:spLocks noGrp="1"/>
          </p:cNvSpPr>
          <p:nvPr>
            <p:ph type="body" sz="quarter" idx="11"/>
          </p:nvPr>
        </p:nvSpPr>
        <p:spPr>
          <a:xfrm>
            <a:off x="828675" y="685802"/>
            <a:ext cx="7500938" cy="207169"/>
          </a:xfrm>
        </p:spPr>
        <p:txBody>
          <a:bodyPr/>
          <a:lstStyle>
            <a:lvl1pPr>
              <a:defRPr sz="1600" b="0">
                <a:solidFill>
                  <a:srgbClr val="005EAE"/>
                </a:solidFill>
              </a:defRPr>
            </a:lvl1pPr>
          </a:lstStyle>
          <a:p>
            <a:pPr lvl="0"/>
            <a:r>
              <a:rPr lang="ga-IE" dirty="0"/>
              <a:t>Click to edit Master text styles</a:t>
            </a:r>
          </a:p>
        </p:txBody>
      </p:sp>
      <p:sp>
        <p:nvSpPr>
          <p:cNvPr id="5" name="Slide Number Placeholder 5">
            <a:extLst>
              <a:ext uri="{FF2B5EF4-FFF2-40B4-BE49-F238E27FC236}">
                <a16:creationId xmlns:a16="http://schemas.microsoft.com/office/drawing/2014/main" id="{7C04DC0A-E5EE-8E46-B1E5-9C05182D5579}"/>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57325"/>
            <a:ext cx="4204800" cy="3257550"/>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ga-IE"/>
              <a:t>Click to edit Master title style</a:t>
            </a:r>
            <a:endParaRPr lang="en-GB" dirty="0"/>
          </a:p>
        </p:txBody>
      </p:sp>
      <p:sp>
        <p:nvSpPr>
          <p:cNvPr id="4" name="Text Placeholder 3"/>
          <p:cNvSpPr>
            <a:spLocks noGrp="1"/>
          </p:cNvSpPr>
          <p:nvPr>
            <p:ph type="body" sz="quarter" idx="10"/>
          </p:nvPr>
        </p:nvSpPr>
        <p:spPr>
          <a:xfrm>
            <a:off x="828680" y="1428750"/>
            <a:ext cx="3819525" cy="2990766"/>
          </a:xfrm>
        </p:spPr>
        <p:txBody>
          <a:bodyPr/>
          <a:lstStyle>
            <a:lvl1pPr marL="238125" indent="-238125">
              <a:spcBef>
                <a:spcPts val="850"/>
              </a:spcBef>
              <a:buClr>
                <a:schemeClr val="tx2"/>
              </a:buClr>
              <a:buFont typeface="Calibri" panose="020F0502020204030204" pitchFamily="34" charset="0"/>
              <a:buChar char="–"/>
              <a:defRPr sz="1600" b="0"/>
            </a:lvl1pPr>
            <a:lvl2pPr marL="503238" indent="-207963">
              <a:spcBef>
                <a:spcPts val="0"/>
              </a:spcBef>
              <a:spcAft>
                <a:spcPts val="567"/>
              </a:spcAft>
              <a:defRPr sz="1600" b="0"/>
            </a:lvl2pPr>
            <a:lvl3pPr>
              <a:defRPr sz="1400" b="0"/>
            </a:lvl3pPr>
            <a:lvl4pPr>
              <a:defRPr sz="1400" b="0"/>
            </a:lvl4pPr>
            <a:lvl5pPr>
              <a:defRPr sz="1400" b="0"/>
            </a:lvl5pPr>
          </a:lstStyle>
          <a:p>
            <a:pPr lvl="0"/>
            <a:r>
              <a:rPr lang="ga-IE" dirty="0"/>
              <a:t>Click to edit Master text styles</a:t>
            </a:r>
          </a:p>
          <a:p>
            <a:pPr lvl="1"/>
            <a:r>
              <a:rPr lang="ga-IE" dirty="0"/>
              <a:t>Second level</a:t>
            </a:r>
          </a:p>
        </p:txBody>
      </p:sp>
      <p:sp>
        <p:nvSpPr>
          <p:cNvPr id="6" name="Text Placeholder 5"/>
          <p:cNvSpPr>
            <a:spLocks noGrp="1"/>
          </p:cNvSpPr>
          <p:nvPr>
            <p:ph type="body" sz="quarter" idx="11"/>
          </p:nvPr>
        </p:nvSpPr>
        <p:spPr>
          <a:xfrm>
            <a:off x="828675" y="685802"/>
            <a:ext cx="7500938" cy="207169"/>
          </a:xfrm>
        </p:spPr>
        <p:txBody>
          <a:bodyPr/>
          <a:lstStyle>
            <a:lvl1pPr>
              <a:defRPr sz="1600" b="0">
                <a:solidFill>
                  <a:srgbClr val="005EAE"/>
                </a:solidFill>
              </a:defRPr>
            </a:lvl1pPr>
          </a:lstStyle>
          <a:p>
            <a:pPr lvl="0"/>
            <a:r>
              <a:rPr lang="ga-IE" dirty="0"/>
              <a:t>Click to edit Master text styles</a:t>
            </a:r>
          </a:p>
        </p:txBody>
      </p:sp>
      <p:sp>
        <p:nvSpPr>
          <p:cNvPr id="8" name="Rectangle 7"/>
          <p:cNvSpPr/>
          <p:nvPr userDrawn="1"/>
        </p:nvSpPr>
        <p:spPr>
          <a:xfrm>
            <a:off x="0" y="4873500"/>
            <a:ext cx="9144000" cy="27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
        <p:nvSpPr>
          <p:cNvPr id="7" name="Slide Number Placeholder 5">
            <a:extLst>
              <a:ext uri="{FF2B5EF4-FFF2-40B4-BE49-F238E27FC236}">
                <a16:creationId xmlns:a16="http://schemas.microsoft.com/office/drawing/2014/main" id="{83AAB057-5BF4-E94D-A3B1-F3E7115E56C7}"/>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28236838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076879"/>
            <a:ext cx="9144000" cy="3637999"/>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ga-IE"/>
              <a:t>Click to edit Master title style</a:t>
            </a:r>
            <a:endParaRPr lang="en-GB" dirty="0"/>
          </a:p>
        </p:txBody>
      </p:sp>
      <p:sp>
        <p:nvSpPr>
          <p:cNvPr id="6" name="Text Placeholder 5"/>
          <p:cNvSpPr>
            <a:spLocks noGrp="1"/>
          </p:cNvSpPr>
          <p:nvPr>
            <p:ph type="body" sz="quarter" idx="11"/>
          </p:nvPr>
        </p:nvSpPr>
        <p:spPr>
          <a:xfrm>
            <a:off x="828675" y="685802"/>
            <a:ext cx="7500938" cy="207169"/>
          </a:xfrm>
        </p:spPr>
        <p:txBody>
          <a:bodyPr/>
          <a:lstStyle>
            <a:lvl1pPr>
              <a:defRPr sz="1600" b="0">
                <a:solidFill>
                  <a:srgbClr val="005EAE"/>
                </a:solidFill>
              </a:defRPr>
            </a:lvl1pPr>
          </a:lstStyle>
          <a:p>
            <a:pPr lvl="0"/>
            <a:r>
              <a:rPr lang="ga-IE" dirty="0"/>
              <a:t>Click to edit Master text styles</a:t>
            </a:r>
          </a:p>
        </p:txBody>
      </p:sp>
      <p:sp>
        <p:nvSpPr>
          <p:cNvPr id="8" name="Rectangle 7"/>
          <p:cNvSpPr/>
          <p:nvPr userDrawn="1"/>
        </p:nvSpPr>
        <p:spPr>
          <a:xfrm>
            <a:off x="0" y="4873500"/>
            <a:ext cx="9144000" cy="27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
        <p:nvSpPr>
          <p:cNvPr id="7" name="Slide Number Placeholder 5">
            <a:extLst>
              <a:ext uri="{FF2B5EF4-FFF2-40B4-BE49-F238E27FC236}">
                <a16:creationId xmlns:a16="http://schemas.microsoft.com/office/drawing/2014/main" id="{D3247F59-8013-8B4C-A4DD-05E8DDA139CC}"/>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313861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9" y="2786400"/>
            <a:ext cx="7500939" cy="416138"/>
          </a:xfrm>
        </p:spPr>
        <p:txBody>
          <a:bodyPr/>
          <a:lstStyle>
            <a:lvl1pPr algn="l">
              <a:defRPr sz="4200">
                <a:solidFill>
                  <a:srgbClr val="005EAE"/>
                </a:solidFill>
              </a:defRPr>
            </a:lvl1pPr>
          </a:lstStyle>
          <a:p>
            <a:r>
              <a:rPr lang="ga-IE"/>
              <a:t>Click to edit Master title style</a:t>
            </a:r>
            <a:endParaRPr lang="en-GB" dirty="0"/>
          </a:p>
        </p:txBody>
      </p:sp>
      <p:sp>
        <p:nvSpPr>
          <p:cNvPr id="9" name="Rectangle 8"/>
          <p:cNvSpPr/>
          <p:nvPr userDrawn="1"/>
        </p:nvSpPr>
        <p:spPr>
          <a:xfrm>
            <a:off x="0" y="4873500"/>
            <a:ext cx="9144000" cy="27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Tree>
    <p:extLst>
      <p:ext uri="{BB962C8B-B14F-4D97-AF65-F5344CB8AC3E}">
        <p14:creationId xmlns:p14="http://schemas.microsoft.com/office/powerpoint/2010/main" val="54778961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EAE"/>
                </a:solidFill>
              </a:defRPr>
            </a:lvl1pPr>
          </a:lstStyle>
          <a:p>
            <a:r>
              <a:rPr lang="ga-IE"/>
              <a:t>Click to edit Master title style</a:t>
            </a:r>
            <a:endParaRPr lang="en-GB" dirty="0"/>
          </a:p>
        </p:txBody>
      </p:sp>
      <p:sp>
        <p:nvSpPr>
          <p:cNvPr id="3" name="Slide Number Placeholder 5">
            <a:extLst>
              <a:ext uri="{FF2B5EF4-FFF2-40B4-BE49-F238E27FC236}">
                <a16:creationId xmlns:a16="http://schemas.microsoft.com/office/drawing/2014/main" id="{09DB6B8F-0883-144D-B900-2A79C25A89C6}"/>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75774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dirty="0"/>
          </a:p>
        </p:txBody>
      </p:sp>
      <p:sp>
        <p:nvSpPr>
          <p:cNvPr id="4" name="Text Placeholder 3"/>
          <p:cNvSpPr>
            <a:spLocks noGrp="1"/>
          </p:cNvSpPr>
          <p:nvPr>
            <p:ph type="body" sz="quarter" idx="10"/>
          </p:nvPr>
        </p:nvSpPr>
        <p:spPr>
          <a:xfrm>
            <a:off x="828676" y="1410809"/>
            <a:ext cx="7527924" cy="2732569"/>
          </a:xfrm>
        </p:spPr>
        <p:txBody>
          <a:bodyPr/>
          <a:lstStyle>
            <a:lvl1pPr marL="0" indent="0" rtl="0">
              <a:spcBef>
                <a:spcPts val="900"/>
              </a:spcBef>
              <a:buClr>
                <a:schemeClr val="tx2"/>
              </a:buClr>
              <a:buSzPts val="2000"/>
              <a:buFont typeface="Arial"/>
              <a:buNone/>
              <a:defRPr sz="2000" b="1"/>
            </a:lvl1pPr>
            <a:lvl2pPr marL="625475" indent="-233363" rtl="0">
              <a:buSzPts val="2000"/>
              <a:buFont typeface="Minion Pro"/>
              <a:buChar char="‒"/>
              <a:defRPr sz="2000"/>
            </a:lvl2pPr>
            <a:lvl3pPr marL="912813" indent="-222250" rtl="0">
              <a:buSzPts val="2000"/>
              <a:buFont typeface="Arial"/>
              <a:buChar char="»"/>
              <a:defRPr sz="2000"/>
            </a:lvl3pPr>
            <a:lvl4pPr marL="1128713" indent="-190500">
              <a:defRPr sz="2000"/>
            </a:lvl4pPr>
            <a:lvl5pPr marL="1439863" indent="-185738">
              <a:defRPr sz="2000"/>
            </a:lvl5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dirty="0"/>
          </a:p>
        </p:txBody>
      </p:sp>
      <p:sp>
        <p:nvSpPr>
          <p:cNvPr id="5" name="Rectangle 4"/>
          <p:cNvSpPr/>
          <p:nvPr userDrawn="1"/>
        </p:nvSpPr>
        <p:spPr>
          <a:xfrm>
            <a:off x="0" y="4789714"/>
            <a:ext cx="9144000" cy="352595"/>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
        <p:nvSpPr>
          <p:cNvPr id="9" name="Text Placeholder 5"/>
          <p:cNvSpPr>
            <a:spLocks noGrp="1"/>
          </p:cNvSpPr>
          <p:nvPr>
            <p:ph type="body" sz="quarter" idx="11"/>
          </p:nvPr>
        </p:nvSpPr>
        <p:spPr>
          <a:xfrm>
            <a:off x="828675" y="685802"/>
            <a:ext cx="7500938" cy="207169"/>
          </a:xfrm>
        </p:spPr>
        <p:txBody>
          <a:bodyPr/>
          <a:lstStyle>
            <a:lvl1pPr>
              <a:defRPr sz="1600" b="0">
                <a:solidFill>
                  <a:srgbClr val="005EAE"/>
                </a:solidFill>
              </a:defRPr>
            </a:lvl1pPr>
          </a:lstStyle>
          <a:p>
            <a:pPr lvl="0"/>
            <a:r>
              <a:rPr lang="ga-IE" dirty="0"/>
              <a:t>Click to edit Master text styles</a:t>
            </a:r>
          </a:p>
        </p:txBody>
      </p:sp>
      <p:sp>
        <p:nvSpPr>
          <p:cNvPr id="7" name="Slide Number Placeholder 5">
            <a:extLst>
              <a:ext uri="{FF2B5EF4-FFF2-40B4-BE49-F238E27FC236}">
                <a16:creationId xmlns:a16="http://schemas.microsoft.com/office/drawing/2014/main" id="{503DDB14-77D7-0E41-9231-7339916890D2}"/>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278676806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5"/>
        <p:cNvGrpSpPr/>
        <p:nvPr/>
      </p:nvGrpSpPr>
      <p:grpSpPr>
        <a:xfrm>
          <a:off x="0" y="0"/>
          <a:ext cx="0" cy="0"/>
          <a:chOff x="0" y="0"/>
          <a:chExt cx="0" cy="0"/>
        </a:xfrm>
      </p:grpSpPr>
      <p:sp>
        <p:nvSpPr>
          <p:cNvPr id="67" name="Google Shape;67;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8" name="Google Shape;68;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189" lvl="0" indent="-342892" rtl="0">
              <a:spcBef>
                <a:spcPts val="0"/>
              </a:spcBef>
              <a:spcAft>
                <a:spcPts val="0"/>
              </a:spcAft>
              <a:buSzPts val="1800"/>
              <a:buChar char="●"/>
              <a:defRPr/>
            </a:lvl1pPr>
            <a:lvl2pPr marL="914378" lvl="1" indent="-317492" rtl="0">
              <a:spcBef>
                <a:spcPts val="0"/>
              </a:spcBef>
              <a:spcAft>
                <a:spcPts val="0"/>
              </a:spcAft>
              <a:buSzPts val="1400"/>
              <a:buChar char="○"/>
              <a:defRPr/>
            </a:lvl2pPr>
            <a:lvl3pPr marL="1371566" lvl="2" indent="-317492" rtl="0">
              <a:spcBef>
                <a:spcPts val="0"/>
              </a:spcBef>
              <a:spcAft>
                <a:spcPts val="0"/>
              </a:spcAft>
              <a:buSzPts val="1400"/>
              <a:buChar char="■"/>
              <a:defRPr/>
            </a:lvl3pPr>
            <a:lvl4pPr marL="1828754" lvl="3" indent="-317492" rtl="0">
              <a:spcBef>
                <a:spcPts val="0"/>
              </a:spcBef>
              <a:spcAft>
                <a:spcPts val="0"/>
              </a:spcAft>
              <a:buSzPts val="1400"/>
              <a:buChar char="●"/>
              <a:defRPr/>
            </a:lvl4pPr>
            <a:lvl5pPr marL="2285943" lvl="4" indent="-317492" rtl="0">
              <a:spcBef>
                <a:spcPts val="0"/>
              </a:spcBef>
              <a:spcAft>
                <a:spcPts val="0"/>
              </a:spcAft>
              <a:buSzPts val="1400"/>
              <a:buChar char="○"/>
              <a:defRPr/>
            </a:lvl5pPr>
            <a:lvl6pPr marL="2743132" lvl="5" indent="-317492" rtl="0">
              <a:spcBef>
                <a:spcPts val="0"/>
              </a:spcBef>
              <a:spcAft>
                <a:spcPts val="0"/>
              </a:spcAft>
              <a:buSzPts val="1400"/>
              <a:buChar char="■"/>
              <a:defRPr/>
            </a:lvl6pPr>
            <a:lvl7pPr marL="3200320" lvl="6" indent="-317492" rtl="0">
              <a:spcBef>
                <a:spcPts val="0"/>
              </a:spcBef>
              <a:spcAft>
                <a:spcPts val="0"/>
              </a:spcAft>
              <a:buSzPts val="1400"/>
              <a:buChar char="●"/>
              <a:defRPr/>
            </a:lvl7pPr>
            <a:lvl8pPr marL="3657509" lvl="7" indent="-317492" rtl="0">
              <a:spcBef>
                <a:spcPts val="0"/>
              </a:spcBef>
              <a:spcAft>
                <a:spcPts val="0"/>
              </a:spcAft>
              <a:buSzPts val="1400"/>
              <a:buChar char="○"/>
              <a:defRPr/>
            </a:lvl8pPr>
            <a:lvl9pPr marL="4114697" lvl="8" indent="-317492" rtl="0">
              <a:spcBef>
                <a:spcPts val="0"/>
              </a:spcBef>
              <a:spcAft>
                <a:spcPts val="0"/>
              </a:spcAft>
              <a:buSzPts val="1400"/>
              <a:buChar char="■"/>
              <a:defRPr/>
            </a:lvl9pPr>
          </a:lstStyle>
          <a:p>
            <a:endParaRPr/>
          </a:p>
        </p:txBody>
      </p:sp>
      <p:sp>
        <p:nvSpPr>
          <p:cNvPr id="69" name="Google Shape;69;p16"/>
          <p:cNvSpPr txBox="1">
            <a:spLocks noGrp="1"/>
          </p:cNvSpPr>
          <p:nvPr>
            <p:ph type="sldNum" idx="12"/>
          </p:nvPr>
        </p:nvSpPr>
        <p:spPr>
          <a:xfrm>
            <a:off x="8374743" y="4914422"/>
            <a:ext cx="646415" cy="229077"/>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GB" smtClean="0"/>
              <a:pPr algn="r"/>
              <a:t>‹#›</a:t>
            </a:fld>
            <a:endParaRPr lang="en-GB" dirty="0"/>
          </a:p>
        </p:txBody>
      </p:sp>
    </p:spTree>
    <p:extLst>
      <p:ext uri="{BB962C8B-B14F-4D97-AF65-F5344CB8AC3E}">
        <p14:creationId xmlns:p14="http://schemas.microsoft.com/office/powerpoint/2010/main" val="99273770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2E3EE-2497-BB4C-B914-8B999ABCD7CB}"/>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54BD869A-2445-BD43-81EF-ADF656143A5D}"/>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6" name="Slide Number Placeholder 5">
            <a:extLst>
              <a:ext uri="{FF2B5EF4-FFF2-40B4-BE49-F238E27FC236}">
                <a16:creationId xmlns:a16="http://schemas.microsoft.com/office/drawing/2014/main" id="{F70CA0FB-9E6D-FE43-8041-2E6818D29E63}"/>
              </a:ext>
            </a:extLst>
          </p:cNvPr>
          <p:cNvSpPr>
            <a:spLocks noGrp="1"/>
          </p:cNvSpPr>
          <p:nvPr>
            <p:ph type="sldNum" sz="quarter" idx="12"/>
          </p:nvPr>
        </p:nvSpPr>
        <p:spPr/>
        <p:txBody>
          <a:bodyPr/>
          <a:lstStyle/>
          <a:p>
            <a:fld id="{43F99412-7ABE-6546-8BE3-76BE7AA718FA}" type="slidenum">
              <a:rPr lang="en-US" smtClean="0"/>
              <a:t>‹#›</a:t>
            </a:fld>
            <a:endParaRPr lang="en-US"/>
          </a:p>
        </p:txBody>
      </p:sp>
    </p:spTree>
    <p:extLst>
      <p:ext uri="{BB962C8B-B14F-4D97-AF65-F5344CB8AC3E}">
        <p14:creationId xmlns:p14="http://schemas.microsoft.com/office/powerpoint/2010/main" val="1561002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9" y="270000"/>
            <a:ext cx="7500939" cy="421200"/>
          </a:xfrm>
          <a:prstGeom prst="rect">
            <a:avLst/>
          </a:prstGeom>
        </p:spPr>
        <p:txBody>
          <a:bodyPr vert="horz" lIns="0" tIns="0" rIns="0" bIns="0" rtlCol="0" anchor="b" anchorCtr="0">
            <a:noAutofit/>
          </a:bodyPr>
          <a:lstStyle/>
          <a:p>
            <a:r>
              <a:rPr lang="ga-IE"/>
              <a:t>Click to edit Master title style</a:t>
            </a:r>
            <a:endParaRPr lang="en-GB" dirty="0"/>
          </a:p>
        </p:txBody>
      </p:sp>
      <p:sp>
        <p:nvSpPr>
          <p:cNvPr id="3" name="Text Placeholder 2"/>
          <p:cNvSpPr>
            <a:spLocks noGrp="1"/>
          </p:cNvSpPr>
          <p:nvPr>
            <p:ph type="body" idx="1"/>
          </p:nvPr>
        </p:nvSpPr>
        <p:spPr>
          <a:xfrm>
            <a:off x="828675" y="1403663"/>
            <a:ext cx="7500938" cy="3072600"/>
          </a:xfrm>
          <a:prstGeom prst="rect">
            <a:avLst/>
          </a:prstGeom>
        </p:spPr>
        <p:txBody>
          <a:bodyPr vert="horz" lIns="0" tIns="0" rIns="0" bIns="0" rtlCol="0">
            <a:no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dirty="0"/>
          </a:p>
        </p:txBody>
      </p:sp>
      <p:sp>
        <p:nvSpPr>
          <p:cNvPr id="11" name="Rectangle 10"/>
          <p:cNvSpPr/>
          <p:nvPr/>
        </p:nvSpPr>
        <p:spPr>
          <a:xfrm>
            <a:off x="0" y="4881249"/>
            <a:ext cx="9144000" cy="27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dirty="0"/>
          </a:p>
        </p:txBody>
      </p:sp>
      <p:sp>
        <p:nvSpPr>
          <p:cNvPr id="6" name="Slide Number Placeholder 5">
            <a:extLst>
              <a:ext uri="{FF2B5EF4-FFF2-40B4-BE49-F238E27FC236}">
                <a16:creationId xmlns:a16="http://schemas.microsoft.com/office/drawing/2014/main" id="{B80A394B-26CD-1447-951E-155B25B941AA}"/>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4" r:id="rId6"/>
    <p:sldLayoutId id="2147483661" r:id="rId7"/>
    <p:sldLayoutId id="2147483662" r:id="rId8"/>
    <p:sldLayoutId id="2147483663" r:id="rId9"/>
  </p:sldLayoutIdLst>
  <p:hf hdr="0" ftr="0" dt="0"/>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hyperlink" Target="https://www.tcd.ie/academicpractice/resources/education-for-sustainable-development/teaching-materials-for-esd/" TargetMode="External"/><Relationship Id="rId3" Type="http://schemas.openxmlformats.org/officeDocument/2006/relationships/image" Target="../media/image3.svg"/><Relationship Id="rId7"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tcd.cloud.panopto.eu/Panopto/Pages/Viewer.aspx?id=fd1aa5c9-06ce-41f4-bf7f-b2dc00888e61" TargetMode="External"/><Relationship Id="rId5" Type="http://schemas.openxmlformats.org/officeDocument/2006/relationships/hyperlink" Target="https://tcd.cloud.panopto.eu/Panopto/Pages/Viewer.aspx?id=d0e72a25-be31-44c1-9eb0-b2db008a1a8c" TargetMode="External"/><Relationship Id="rId4" Type="http://schemas.openxmlformats.org/officeDocument/2006/relationships/hyperlink" Target="https://tcd.cloud.panopto.eu/Panopto/Pages/Viewer.aspx?id=63d2fabd-c72f-4047-961a-b2d800a5973b" TargetMode="Externa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hyperlink" Target="https://www.instagram.com/p/DCHhOO7Mb5i/"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tcd.ie/healthytrinity/mental-health/whole-university-map/mental-health/mental-health-anxiety-and-action/#d.en.2323476"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pubmed.ncbi.nlm.nih.gov/38411454/"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hyperlink" Target="https://www.tcd.ie/academicpractice/resources/education-for-sustainable-development/teaching-materials-for-esd/" TargetMode="External"/><Relationship Id="rId4" Type="http://schemas.openxmlformats.org/officeDocument/2006/relationships/hyperlink" Target="https://creativecommons.org/licenses/by-nc-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97BF2-1CF9-ED31-FB5A-43782987C657}"/>
            </a:ext>
          </a:extLst>
        </p:cNvPr>
        <p:cNvGrpSpPr/>
        <p:nvPr/>
      </p:nvGrpSpPr>
      <p:grpSpPr>
        <a:xfrm>
          <a:off x="0" y="0"/>
          <a:ext cx="0" cy="0"/>
          <a:chOff x="0" y="0"/>
          <a:chExt cx="0" cy="0"/>
        </a:xfrm>
      </p:grpSpPr>
      <p:sp>
        <p:nvSpPr>
          <p:cNvPr id="18" name="Backer">
            <a:extLst>
              <a:ext uri="{FF2B5EF4-FFF2-40B4-BE49-F238E27FC236}">
                <a16:creationId xmlns:a16="http://schemas.microsoft.com/office/drawing/2014/main" id="{6D82035C-7A62-7CBF-C8A8-9B8779CF3E72}"/>
              </a:ext>
              <a:ext uri="{C183D7F6-B498-43B3-948B-1728B52AA6E4}">
                <adec:decorative xmlns:adec="http://schemas.microsoft.com/office/drawing/2017/decorative" val="1"/>
              </a:ext>
            </a:extLst>
          </p:cNvPr>
          <p:cNvSpPr/>
          <p:nvPr/>
        </p:nvSpPr>
        <p:spPr>
          <a:xfrm>
            <a:off x="0" y="0"/>
            <a:ext cx="9154948" cy="5301343"/>
          </a:xfrm>
          <a:prstGeom prst="rect">
            <a:avLst/>
          </a:prstGeom>
          <a:solidFill>
            <a:srgbClr val="0569B9"/>
          </a:solidFill>
          <a:ln>
            <a:solidFill>
              <a:srgbClr val="056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350" dirty="0"/>
          </a:p>
        </p:txBody>
      </p:sp>
      <p:sp>
        <p:nvSpPr>
          <p:cNvPr id="7" name="Title 6">
            <a:extLst>
              <a:ext uri="{FF2B5EF4-FFF2-40B4-BE49-F238E27FC236}">
                <a16:creationId xmlns:a16="http://schemas.microsoft.com/office/drawing/2014/main" id="{18440BC6-FBFB-83F1-C838-08ABD720CB7D}"/>
              </a:ext>
            </a:extLst>
          </p:cNvPr>
          <p:cNvSpPr txBox="1">
            <a:spLocks noGrp="1"/>
          </p:cNvSpPr>
          <p:nvPr>
            <p:ph type="title" idx="4294967295"/>
          </p:nvPr>
        </p:nvSpPr>
        <p:spPr>
          <a:xfrm>
            <a:off x="233654" y="734202"/>
            <a:ext cx="5101700" cy="2862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000" b="1" i="0" u="none" strike="noStrike" kern="1200" cap="none" spc="0" normalizeH="0" baseline="0" noProof="0" dirty="0">
                <a:ln>
                  <a:noFill/>
                </a:ln>
                <a:solidFill>
                  <a:schemeClr val="bg1"/>
                </a:solidFill>
                <a:effectLst/>
                <a:uLnTx/>
                <a:uFillTx/>
                <a:latin typeface="+mn-lt"/>
                <a:ea typeface="+mn-ea"/>
                <a:cs typeface="+mn-cs"/>
              </a:rPr>
              <a:t>Teaching Materials for ESD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3000" b="1" i="0" u="none" strike="noStrike" kern="1200" cap="none" spc="0" normalizeH="0" baseline="0" noProof="0" dirty="0">
              <a:ln>
                <a:noFill/>
              </a:ln>
              <a:solidFill>
                <a:schemeClr val="bg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000" b="1" i="0" u="none" strike="noStrike" kern="1200" cap="none" spc="0" normalizeH="0" baseline="0" noProof="0" dirty="0">
                <a:ln>
                  <a:noFill/>
                </a:ln>
                <a:solidFill>
                  <a:schemeClr val="bg1"/>
                </a:solidFill>
                <a:effectLst/>
                <a:uLnTx/>
                <a:uFillTx/>
                <a:latin typeface="+mn-lt"/>
                <a:ea typeface="+mn-ea"/>
                <a:cs typeface="+mn-cs"/>
              </a:rPr>
              <a:t>Misinformation Related to Sustainable Development</a:t>
            </a:r>
            <a:br>
              <a:rPr kumimoji="0" lang="en-IE" sz="3000" b="1" i="0" u="none" strike="noStrike" kern="1200" cap="none" spc="0" normalizeH="0" baseline="0" noProof="0" dirty="0">
                <a:ln>
                  <a:noFill/>
                </a:ln>
                <a:solidFill>
                  <a:schemeClr val="bg1"/>
                </a:solidFill>
                <a:effectLst/>
                <a:uLnTx/>
                <a:uFillTx/>
                <a:latin typeface="+mn-lt"/>
                <a:ea typeface="+mn-ea"/>
                <a:cs typeface="+mn-cs"/>
              </a:rPr>
            </a:br>
            <a:br>
              <a:rPr kumimoji="0" lang="en-IE" sz="3000" b="1" i="0" u="none" strike="noStrike" kern="1200" cap="none" spc="0" normalizeH="0" baseline="0" noProof="0" dirty="0">
                <a:ln>
                  <a:noFill/>
                </a:ln>
                <a:solidFill>
                  <a:schemeClr val="bg1"/>
                </a:solidFill>
                <a:effectLst/>
                <a:uLnTx/>
                <a:uFillTx/>
                <a:latin typeface="+mn-lt"/>
                <a:ea typeface="+mn-ea"/>
                <a:cs typeface="+mn-cs"/>
              </a:rPr>
            </a:br>
            <a:r>
              <a:rPr kumimoji="0" lang="en-IE" sz="3000" b="1" i="0" u="none" strike="noStrike" kern="1200" cap="none" spc="0" normalizeH="0" baseline="0" noProof="0" dirty="0">
                <a:ln>
                  <a:noFill/>
                </a:ln>
                <a:solidFill>
                  <a:schemeClr val="bg1"/>
                </a:solidFill>
                <a:effectLst/>
                <a:uLnTx/>
                <a:uFillTx/>
                <a:latin typeface="+mn-lt"/>
                <a:ea typeface="+mn-ea"/>
                <a:cs typeface="+mn-cs"/>
              </a:rPr>
              <a:t>Workshop Slides</a:t>
            </a:r>
          </a:p>
        </p:txBody>
      </p:sp>
      <p:pic>
        <p:nvPicPr>
          <p:cNvPr id="11" name="Picture 10">
            <a:extLst>
              <a:ext uri="{FF2B5EF4-FFF2-40B4-BE49-F238E27FC236}">
                <a16:creationId xmlns:a16="http://schemas.microsoft.com/office/drawing/2014/main" id="{4568073E-260F-77D4-0A84-D9AE28407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0791" y="3125756"/>
            <a:ext cx="3791871" cy="2175586"/>
          </a:xfrm>
          <a:prstGeom prst="rect">
            <a:avLst/>
          </a:prstGeom>
        </p:spPr>
      </p:pic>
      <p:pic>
        <p:nvPicPr>
          <p:cNvPr id="2" name="Picture 1" descr="A lightbulb containing a miniature city and windmill to represent the concept of ESD.&#10;&#10;Image: Roszie (edited), Pixabay licence">
            <a:extLst>
              <a:ext uri="{FF2B5EF4-FFF2-40B4-BE49-F238E27FC236}">
                <a16:creationId xmlns:a16="http://schemas.microsoft.com/office/drawing/2014/main" id="{2F5C19AB-DE12-411F-2B83-32F249DBC78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05715" y="897143"/>
            <a:ext cx="2953940" cy="3507056"/>
          </a:xfrm>
          <a:prstGeom prst="rect">
            <a:avLst/>
          </a:prstGeom>
        </p:spPr>
      </p:pic>
      <p:sp>
        <p:nvSpPr>
          <p:cNvPr id="6" name="TextBox 5">
            <a:extLst>
              <a:ext uri="{FF2B5EF4-FFF2-40B4-BE49-F238E27FC236}">
                <a16:creationId xmlns:a16="http://schemas.microsoft.com/office/drawing/2014/main" id="{670655D2-415D-0C6E-4976-6069411D52BC}"/>
              </a:ext>
            </a:extLst>
          </p:cNvPr>
          <p:cNvSpPr txBox="1"/>
          <p:nvPr/>
        </p:nvSpPr>
        <p:spPr>
          <a:xfrm>
            <a:off x="313862" y="4044407"/>
            <a:ext cx="4566047" cy="1025356"/>
          </a:xfrm>
          <a:prstGeom prst="rect">
            <a:avLst/>
          </a:prstGeom>
          <a:noFill/>
        </p:spPr>
        <p:txBody>
          <a:bodyPr wrap="square" lIns="0" tIns="81000" rIns="81000" bIns="81000" rtlCol="0">
            <a:spAutoFit/>
          </a:bodyPr>
          <a:lstStyle/>
          <a:p>
            <a:r>
              <a:rPr lang="en-IE" sz="800" b="1" dirty="0">
                <a:solidFill>
                  <a:schemeClr val="bg1"/>
                </a:solidFill>
              </a:rPr>
              <a:t>This work was funded by the National Forum/Higher Education Authority under the Teaching and Learning Enhancement Fund. </a:t>
            </a:r>
          </a:p>
          <a:p>
            <a:r>
              <a:rPr lang="en-IE" sz="800" dirty="0">
                <a:solidFill>
                  <a:schemeClr val="bg1"/>
                </a:solidFill>
              </a:rPr>
              <a:t>It is licensed under a Creative Commons Attribution-</a:t>
            </a:r>
            <a:r>
              <a:rPr lang="en-IE" sz="800" dirty="0" err="1">
                <a:solidFill>
                  <a:schemeClr val="bg1"/>
                </a:solidFill>
              </a:rPr>
              <a:t>NonCommercial</a:t>
            </a:r>
            <a:r>
              <a:rPr lang="en-IE" sz="800" dirty="0">
                <a:solidFill>
                  <a:schemeClr val="bg1"/>
                </a:solidFill>
              </a:rPr>
              <a:t> Share-Alike 4.0 International License.</a:t>
            </a:r>
          </a:p>
          <a:p>
            <a:r>
              <a:rPr lang="en-IE" sz="800" dirty="0">
                <a:solidFill>
                  <a:schemeClr val="bg1"/>
                </a:solidFill>
              </a:rPr>
              <a:t>For more details, please visit: https://www.tcd.ie/academicpractice/resources/education-for-sustainable-development/teaching-materials-for-esd/ </a:t>
            </a:r>
          </a:p>
          <a:p>
            <a:endParaRPr lang="en-IE" sz="800" dirty="0">
              <a:solidFill>
                <a:schemeClr val="bg1"/>
              </a:solidFill>
            </a:endParaRPr>
          </a:p>
          <a:p>
            <a:r>
              <a:rPr lang="en-IE" sz="800" dirty="0">
                <a:solidFill>
                  <a:schemeClr val="bg1"/>
                </a:solidFill>
              </a:rPr>
              <a:t>Image: </a:t>
            </a:r>
            <a:r>
              <a:rPr lang="en-IE" sz="800" dirty="0" err="1">
                <a:solidFill>
                  <a:schemeClr val="bg1"/>
                </a:solidFill>
              </a:rPr>
              <a:t>Roszie</a:t>
            </a:r>
            <a:r>
              <a:rPr lang="en-IE" sz="800" dirty="0">
                <a:solidFill>
                  <a:schemeClr val="bg1"/>
                </a:solidFill>
              </a:rPr>
              <a:t> (edited), Pixabay licence</a:t>
            </a:r>
            <a:endParaRPr lang="en-US" sz="675" dirty="0">
              <a:solidFill>
                <a:schemeClr val="bg1"/>
              </a:solidFill>
            </a:endParaRPr>
          </a:p>
        </p:txBody>
      </p:sp>
    </p:spTree>
    <p:extLst>
      <p:ext uri="{BB962C8B-B14F-4D97-AF65-F5344CB8AC3E}">
        <p14:creationId xmlns:p14="http://schemas.microsoft.com/office/powerpoint/2010/main" val="5398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09A2-EB42-975D-DEB5-BD9EB9CE02B6}"/>
              </a:ext>
            </a:extLst>
          </p:cNvPr>
          <p:cNvSpPr>
            <a:spLocks noGrp="1"/>
          </p:cNvSpPr>
          <p:nvPr>
            <p:ph type="title"/>
          </p:nvPr>
        </p:nvSpPr>
        <p:spPr>
          <a:xfrm>
            <a:off x="387900" y="458025"/>
            <a:ext cx="8368200" cy="800620"/>
          </a:xfrm>
        </p:spPr>
        <p:txBody>
          <a:bodyPr>
            <a:noAutofit/>
          </a:bodyPr>
          <a:lstStyle/>
          <a:p>
            <a:r>
              <a:rPr lang="en-GB" sz="2400" dirty="0"/>
              <a:t>Prework/preparation: MUST complete before workshop</a:t>
            </a:r>
            <a:br>
              <a:rPr lang="en-GB" sz="2600" dirty="0"/>
            </a:br>
            <a:r>
              <a:rPr lang="en-GB" sz="2000" dirty="0"/>
              <a:t>Misinformation related to Sustainable Development</a:t>
            </a:r>
          </a:p>
        </p:txBody>
      </p:sp>
      <p:sp>
        <p:nvSpPr>
          <p:cNvPr id="3" name="Text Placeholder 2">
            <a:extLst>
              <a:ext uri="{FF2B5EF4-FFF2-40B4-BE49-F238E27FC236}">
                <a16:creationId xmlns:a16="http://schemas.microsoft.com/office/drawing/2014/main" id="{B192A529-7497-FBC9-C787-4CC14C370BE6}"/>
              </a:ext>
            </a:extLst>
          </p:cNvPr>
          <p:cNvSpPr>
            <a:spLocks noGrp="1"/>
          </p:cNvSpPr>
          <p:nvPr>
            <p:ph type="body" idx="1"/>
          </p:nvPr>
        </p:nvSpPr>
        <p:spPr>
          <a:xfrm>
            <a:off x="387900" y="1398495"/>
            <a:ext cx="8368200" cy="3286980"/>
          </a:xfrm>
        </p:spPr>
        <p:txBody>
          <a:bodyPr>
            <a:normAutofit fontScale="62500" lnSpcReduction="20000"/>
          </a:bodyPr>
          <a:lstStyle/>
          <a:p>
            <a:pPr marL="114297" indent="0">
              <a:buNone/>
            </a:pPr>
            <a:r>
              <a:rPr lang="en-GB" b="0" dirty="0"/>
              <a:t>In preparation for today’s workshop you were asked to complete </a:t>
            </a:r>
            <a:r>
              <a:rPr lang="en-GB" dirty="0"/>
              <a:t>tasks related to each of three perspectives.</a:t>
            </a:r>
          </a:p>
          <a:p>
            <a:pPr marL="114297" indent="0">
              <a:buNone/>
            </a:pPr>
            <a:endParaRPr lang="en-GB" dirty="0"/>
          </a:p>
          <a:p>
            <a:pPr marL="114297" indent="0">
              <a:buNone/>
            </a:pPr>
            <a:r>
              <a:rPr lang="en-GB" dirty="0"/>
              <a:t>They are available in the  folder titled ‘Misinformation related to Sustainable Development’ [LMS/VLE]</a:t>
            </a:r>
          </a:p>
          <a:p>
            <a:pPr marL="114297" indent="0">
              <a:buNone/>
            </a:pPr>
            <a:endParaRPr lang="en-GB" dirty="0"/>
          </a:p>
          <a:p>
            <a:pPr marL="114297" indent="0">
              <a:buNone/>
            </a:pPr>
            <a:r>
              <a:rPr lang="en-GB" b="0" dirty="0"/>
              <a:t>1.Perspective 1: Influencer, Laoise.</a:t>
            </a:r>
          </a:p>
          <a:p>
            <a:pPr marL="114297" indent="0">
              <a:buNone/>
            </a:pPr>
            <a:r>
              <a:rPr lang="en-GB" b="0" dirty="0"/>
              <a:t>2.Perspective 2: Communications Executive, Jo.</a:t>
            </a:r>
          </a:p>
          <a:p>
            <a:pPr marL="114297" indent="0">
              <a:buNone/>
            </a:pPr>
            <a:r>
              <a:rPr lang="en-GB" b="0" dirty="0"/>
              <a:t>3.Perspective 3: , Student Union’ President, Alex.</a:t>
            </a:r>
          </a:p>
          <a:p>
            <a:pPr marL="114297" indent="0">
              <a:buNone/>
            </a:pPr>
            <a:endParaRPr lang="en-GB" b="0" dirty="0"/>
          </a:p>
          <a:p>
            <a:pPr marL="114297" indent="0">
              <a:buNone/>
            </a:pPr>
            <a:r>
              <a:rPr lang="en-GB" b="0" dirty="0"/>
              <a:t>Each contains questions related to each of the three perspectives on the case study in turn.</a:t>
            </a:r>
          </a:p>
          <a:p>
            <a:pPr marL="114297" indent="0">
              <a:buNone/>
            </a:pPr>
            <a:endParaRPr lang="en-GB" b="0" dirty="0"/>
          </a:p>
          <a:p>
            <a:pPr marL="114297" indent="0">
              <a:buNone/>
            </a:pPr>
            <a:endParaRPr lang="en-GB" b="0" dirty="0"/>
          </a:p>
          <a:p>
            <a:pPr marL="114297" indent="0">
              <a:buNone/>
            </a:pPr>
            <a:r>
              <a:rPr lang="en-GB" b="0" dirty="0"/>
              <a:t>Each task/ activity presents prompt questions for the scenario posed. Please remember that these activities </a:t>
            </a:r>
          </a:p>
          <a:p>
            <a:pPr marL="114297" indent="0">
              <a:buNone/>
            </a:pPr>
            <a:r>
              <a:rPr lang="en-GB" b="0" dirty="0"/>
              <a:t>do not have 'Right' and 'Wrong' answers. </a:t>
            </a:r>
          </a:p>
          <a:p>
            <a:pPr marL="114297" indent="0">
              <a:buNone/>
            </a:pPr>
            <a:endParaRPr lang="en-GB" b="0" dirty="0"/>
          </a:p>
          <a:p>
            <a:pPr marL="114297" indent="0">
              <a:buNone/>
            </a:pPr>
            <a:r>
              <a:rPr lang="en-GB" b="0" dirty="0"/>
              <a:t>They are completed individually prior to attending the workshop.</a:t>
            </a:r>
          </a:p>
          <a:p>
            <a:pPr marL="114297" indent="0">
              <a:buNone/>
            </a:pPr>
            <a:endParaRPr lang="en-GB" b="0" dirty="0"/>
          </a:p>
          <a:p>
            <a:pPr marL="114297" indent="0">
              <a:buNone/>
            </a:pPr>
            <a:r>
              <a:rPr lang="en-GB" b="0" dirty="0"/>
              <a:t>As you will need a record of your response to the prompt questions for engagement in workshop activities, </a:t>
            </a:r>
          </a:p>
          <a:p>
            <a:pPr marL="114297" indent="0">
              <a:buNone/>
            </a:pPr>
            <a:r>
              <a:rPr lang="en-GB" b="0" dirty="0"/>
              <a:t>please ensure that you </a:t>
            </a:r>
            <a:r>
              <a:rPr lang="en-GB" dirty="0"/>
              <a:t>photograph, take a screen shot or print a record of your responses before you </a:t>
            </a:r>
          </a:p>
          <a:p>
            <a:pPr marL="114297" indent="0">
              <a:buNone/>
            </a:pPr>
            <a:r>
              <a:rPr lang="en-GB" dirty="0"/>
              <a:t>'submit'. Thank you.</a:t>
            </a:r>
          </a:p>
        </p:txBody>
      </p:sp>
      <p:sp>
        <p:nvSpPr>
          <p:cNvPr id="4" name="Slide Number Placeholder 3">
            <a:extLst>
              <a:ext uri="{FF2B5EF4-FFF2-40B4-BE49-F238E27FC236}">
                <a16:creationId xmlns:a16="http://schemas.microsoft.com/office/drawing/2014/main" id="{4CD55A17-B019-BF8A-FE0B-2891308544B0}"/>
              </a:ext>
            </a:extLst>
          </p:cNvPr>
          <p:cNvSpPr>
            <a:spLocks noGrp="1"/>
          </p:cNvSpPr>
          <p:nvPr>
            <p:ph type="sldNum" idx="12"/>
          </p:nvPr>
        </p:nvSpPr>
        <p:spPr/>
        <p:txBody>
          <a:bodyPr>
            <a:normAutofit fontScale="25000" lnSpcReduction="20000"/>
          </a:bodyPr>
          <a:lstStyle/>
          <a:p>
            <a:pPr algn="r"/>
            <a:fld id="{00000000-1234-1234-1234-123412341234}" type="slidenum">
              <a:rPr lang="en-GB" sz="4000" smtClean="0"/>
              <a:pPr algn="r"/>
              <a:t>2</a:t>
            </a:fld>
            <a:endParaRPr lang="en-GB" dirty="0"/>
          </a:p>
        </p:txBody>
      </p:sp>
    </p:spTree>
    <p:extLst>
      <p:ext uri="{BB962C8B-B14F-4D97-AF65-F5344CB8AC3E}">
        <p14:creationId xmlns:p14="http://schemas.microsoft.com/office/powerpoint/2010/main" val="2982111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8F880-B3B8-04EA-12AC-90A10A72C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9A2C96-FE71-9936-717C-79F05E3CE8A6}"/>
              </a:ext>
            </a:extLst>
          </p:cNvPr>
          <p:cNvSpPr>
            <a:spLocks noGrp="1"/>
          </p:cNvSpPr>
          <p:nvPr>
            <p:ph type="title"/>
          </p:nvPr>
        </p:nvSpPr>
        <p:spPr>
          <a:xfrm>
            <a:off x="345987" y="108139"/>
            <a:ext cx="8001422" cy="421200"/>
          </a:xfrm>
        </p:spPr>
        <p:txBody>
          <a:bodyPr/>
          <a:lstStyle/>
          <a:p>
            <a:r>
              <a:rPr lang="en-IE" sz="2400" dirty="0"/>
              <a:t>Prework/preparation: Ideally review videos before the workshop</a:t>
            </a:r>
            <a:endParaRPr lang="en-GB" sz="2400" dirty="0"/>
          </a:p>
        </p:txBody>
      </p:sp>
      <p:sp>
        <p:nvSpPr>
          <p:cNvPr id="4" name="Text Placeholder 3">
            <a:extLst>
              <a:ext uri="{FF2B5EF4-FFF2-40B4-BE49-F238E27FC236}">
                <a16:creationId xmlns:a16="http://schemas.microsoft.com/office/drawing/2014/main" id="{2D064280-915F-8688-4802-DF48F2B5B9DC}"/>
              </a:ext>
            </a:extLst>
          </p:cNvPr>
          <p:cNvSpPr>
            <a:spLocks noGrp="1"/>
          </p:cNvSpPr>
          <p:nvPr>
            <p:ph type="body" sz="quarter" idx="11"/>
          </p:nvPr>
        </p:nvSpPr>
        <p:spPr>
          <a:xfrm>
            <a:off x="345983" y="523941"/>
            <a:ext cx="8001422" cy="337980"/>
          </a:xfrm>
        </p:spPr>
        <p:txBody>
          <a:bodyPr/>
          <a:lstStyle/>
          <a:p>
            <a:r>
              <a:rPr lang="en-IE" sz="2000" dirty="0">
                <a:solidFill>
                  <a:srgbClr val="0E73B9"/>
                </a:solidFill>
              </a:rPr>
              <a:t>Misinformation Related to Sustainable Development</a:t>
            </a:r>
          </a:p>
        </p:txBody>
      </p:sp>
      <p:pic>
        <p:nvPicPr>
          <p:cNvPr id="15" name="Graphic 14" descr="Presentation with media outline">
            <a:extLst>
              <a:ext uri="{FF2B5EF4-FFF2-40B4-BE49-F238E27FC236}">
                <a16:creationId xmlns:a16="http://schemas.microsoft.com/office/drawing/2014/main" id="{B0880F39-7495-6386-EDD5-B684108DB1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5987" y="1213428"/>
            <a:ext cx="914400" cy="914400"/>
          </a:xfrm>
          <a:prstGeom prst="rect">
            <a:avLst/>
          </a:prstGeom>
        </p:spPr>
      </p:pic>
      <p:sp>
        <p:nvSpPr>
          <p:cNvPr id="16" name="Text Placeholder 8">
            <a:extLst>
              <a:ext uri="{FF2B5EF4-FFF2-40B4-BE49-F238E27FC236}">
                <a16:creationId xmlns:a16="http://schemas.microsoft.com/office/drawing/2014/main" id="{97869446-3CF5-1782-5876-0D907AD73D22}"/>
              </a:ext>
            </a:extLst>
          </p:cNvPr>
          <p:cNvSpPr txBox="1">
            <a:spLocks/>
          </p:cNvSpPr>
          <p:nvPr/>
        </p:nvSpPr>
        <p:spPr>
          <a:xfrm>
            <a:off x="1362462" y="1213428"/>
            <a:ext cx="6989376" cy="1982258"/>
          </a:xfrm>
          <a:prstGeom prst="rect">
            <a:avLst/>
          </a:prstGeom>
          <a:solidFill>
            <a:schemeClr val="bg1"/>
          </a:solidFill>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1400" b="0" dirty="0"/>
              <a:t>Videos for this theme (also available via the webpage below with fuller video descriptions):</a:t>
            </a:r>
          </a:p>
          <a:p>
            <a:pPr marL="285750" indent="-285750">
              <a:buFont typeface="Arial" panose="020B0604020202020204" pitchFamily="34" charset="0"/>
              <a:buChar char="•"/>
            </a:pPr>
            <a:r>
              <a:rPr lang="en-IE" sz="1400" b="0" dirty="0">
                <a:solidFill>
                  <a:srgbClr val="005EAE"/>
                </a:solidFill>
                <a:hlinkClick r:id="rId4">
                  <a:extLst>
                    <a:ext uri="{A12FA001-AC4F-418D-AE19-62706E023703}">
                      <ahyp:hlinkClr xmlns:ahyp="http://schemas.microsoft.com/office/drawing/2018/hyperlinkcolor" val="tx"/>
                    </a:ext>
                  </a:extLst>
                </a:hlinkClick>
              </a:rPr>
              <a:t>Part 1: Common Sources of, and Tactics Used to Hide, Misinformation</a:t>
            </a:r>
            <a:endParaRPr lang="en-IE" sz="1400" b="0" dirty="0">
              <a:solidFill>
                <a:srgbClr val="005EAE"/>
              </a:solidFill>
            </a:endParaRPr>
          </a:p>
          <a:p>
            <a:pPr marL="285750" indent="-285750">
              <a:buFont typeface="Arial" panose="020B0604020202020204" pitchFamily="34" charset="0"/>
              <a:buChar char="•"/>
            </a:pPr>
            <a:r>
              <a:rPr lang="en-IE" sz="1400" b="0" dirty="0">
                <a:solidFill>
                  <a:srgbClr val="005EAE"/>
                </a:solidFill>
                <a:hlinkClick r:id="rId5">
                  <a:extLst>
                    <a:ext uri="{A12FA001-AC4F-418D-AE19-62706E023703}">
                      <ahyp:hlinkClr xmlns:ahyp="http://schemas.microsoft.com/office/drawing/2018/hyperlinkcolor" val="tx"/>
                    </a:ext>
                  </a:extLst>
                </a:hlinkClick>
              </a:rPr>
              <a:t>Part 2: Identification of Misinformation and Differentiating Between Individual Interests and the ‘Greater Good’</a:t>
            </a:r>
            <a:endParaRPr lang="en-IE" sz="1400" b="0" dirty="0">
              <a:solidFill>
                <a:srgbClr val="005EAE"/>
              </a:solidFill>
            </a:endParaRPr>
          </a:p>
          <a:p>
            <a:pPr marL="285750" indent="-285750">
              <a:buFont typeface="Arial" panose="020B0604020202020204" pitchFamily="34" charset="0"/>
              <a:buChar char="•"/>
            </a:pPr>
            <a:r>
              <a:rPr lang="en-IE" sz="1400" b="0" dirty="0">
                <a:solidFill>
                  <a:srgbClr val="005EAE"/>
                </a:solidFill>
                <a:hlinkClick r:id="rId6">
                  <a:extLst>
                    <a:ext uri="{A12FA001-AC4F-418D-AE19-62706E023703}">
                      <ahyp:hlinkClr xmlns:ahyp="http://schemas.microsoft.com/office/drawing/2018/hyperlinkcolor" val="tx"/>
                    </a:ext>
                  </a:extLst>
                </a:hlinkClick>
              </a:rPr>
              <a:t>Part 3: Practical, Political and Personal Spheres of Responses: Activating Change​</a:t>
            </a:r>
            <a:endParaRPr lang="en-IE" sz="1400" b="0" dirty="0">
              <a:solidFill>
                <a:srgbClr val="005EAE"/>
              </a:solidFill>
            </a:endParaRPr>
          </a:p>
        </p:txBody>
      </p:sp>
      <p:pic>
        <p:nvPicPr>
          <p:cNvPr id="19" name="Graphic 18" descr="World outline">
            <a:extLst>
              <a:ext uri="{FF2B5EF4-FFF2-40B4-BE49-F238E27FC236}">
                <a16:creationId xmlns:a16="http://schemas.microsoft.com/office/drawing/2014/main" id="{5936F48C-A650-896C-04B6-22E2148480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5983" y="3235256"/>
            <a:ext cx="914400" cy="914400"/>
          </a:xfrm>
          <a:prstGeom prst="rect">
            <a:avLst/>
          </a:prstGeom>
        </p:spPr>
      </p:pic>
      <p:sp>
        <p:nvSpPr>
          <p:cNvPr id="9" name="Text Placeholder 8">
            <a:extLst>
              <a:ext uri="{FF2B5EF4-FFF2-40B4-BE49-F238E27FC236}">
                <a16:creationId xmlns:a16="http://schemas.microsoft.com/office/drawing/2014/main" id="{815DE817-7AF6-BB80-23E2-33D2F82120F5}"/>
              </a:ext>
            </a:extLst>
          </p:cNvPr>
          <p:cNvSpPr>
            <a:spLocks noGrp="1"/>
          </p:cNvSpPr>
          <p:nvPr>
            <p:ph type="body" sz="quarter" idx="10"/>
          </p:nvPr>
        </p:nvSpPr>
        <p:spPr>
          <a:xfrm>
            <a:off x="1362457" y="3235256"/>
            <a:ext cx="6914767" cy="1536769"/>
          </a:xfrm>
          <a:solidFill>
            <a:schemeClr val="bg1"/>
          </a:solidFill>
        </p:spPr>
        <p:txBody>
          <a:bodyPr/>
          <a:lstStyle/>
          <a:p>
            <a:r>
              <a:rPr lang="en-IE" sz="1400" b="0" dirty="0">
                <a:solidFill>
                  <a:srgbClr val="005EAE"/>
                </a:solidFill>
                <a:hlinkClick r:id="rId8">
                  <a:extLst>
                    <a:ext uri="{A12FA001-AC4F-418D-AE19-62706E023703}">
                      <ahyp:hlinkClr xmlns:ahyp="http://schemas.microsoft.com/office/drawing/2018/hyperlinkcolor" val="tx"/>
                    </a:ext>
                  </a:extLst>
                </a:hlinkClick>
              </a:rPr>
              <a:t>Resources for this theme on the Centre for Academic Practice, Trinity College Dublin website</a:t>
            </a:r>
            <a:endParaRPr lang="en-IE" sz="1400" b="0" dirty="0">
              <a:solidFill>
                <a:srgbClr val="005EAE"/>
              </a:solidFill>
            </a:endParaRPr>
          </a:p>
          <a:p>
            <a:pPr>
              <a:spcBef>
                <a:spcPts val="0"/>
              </a:spcBef>
            </a:pPr>
            <a:r>
              <a:rPr lang="en-IE" sz="1400" b="0" dirty="0"/>
              <a:t>The theme of ‘Misinformation Related to Sustainable Development’ is used to introduce the concepts of misinformation and disinformation, and explores how corporate disinformation campaigns can negatively impact sustainable development initiatives and democratic processes. Practical steps that enable learners to respond to misinformation, and activate meaningful change, are outlined in order to address Raworth's shortfall dimensions of Education and Political Voice in a relevant manner.</a:t>
            </a:r>
            <a:endParaRPr lang="en-GB" sz="1400" b="0" dirty="0"/>
          </a:p>
        </p:txBody>
      </p:sp>
      <p:sp>
        <p:nvSpPr>
          <p:cNvPr id="5" name="Slide Number Placeholder 3">
            <a:extLst>
              <a:ext uri="{FF2B5EF4-FFF2-40B4-BE49-F238E27FC236}">
                <a16:creationId xmlns:a16="http://schemas.microsoft.com/office/drawing/2014/main" id="{98F7D61E-2844-355E-10D4-D8547778D2BC}"/>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3</a:t>
            </a:fld>
            <a:endParaRPr lang="en-GB" sz="1000" dirty="0">
              <a:solidFill>
                <a:schemeClr val="bg1"/>
              </a:solidFill>
            </a:endParaRPr>
          </a:p>
        </p:txBody>
      </p:sp>
      <p:pic>
        <p:nvPicPr>
          <p:cNvPr id="20" name="Picture 19">
            <a:extLst>
              <a:ext uri="{FF2B5EF4-FFF2-40B4-BE49-F238E27FC236}">
                <a16:creationId xmlns:a16="http://schemas.microsoft.com/office/drawing/2014/main" id="{26201631-B233-9867-D900-C30259F65955}"/>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85992" y="3586763"/>
            <a:ext cx="2258008" cy="1295532"/>
          </a:xfrm>
          <a:prstGeom prst="rect">
            <a:avLst/>
          </a:prstGeom>
        </p:spPr>
      </p:pic>
    </p:spTree>
    <p:extLst>
      <p:ext uri="{BB962C8B-B14F-4D97-AF65-F5344CB8AC3E}">
        <p14:creationId xmlns:p14="http://schemas.microsoft.com/office/powerpoint/2010/main" val="2890067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4DF97-BC11-74CA-782D-94534DBFF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FE931A-FAA3-E3EF-B99F-979995F97DD8}"/>
              </a:ext>
            </a:extLst>
          </p:cNvPr>
          <p:cNvSpPr>
            <a:spLocks noGrp="1"/>
          </p:cNvSpPr>
          <p:nvPr>
            <p:ph type="title"/>
          </p:nvPr>
        </p:nvSpPr>
        <p:spPr>
          <a:xfrm>
            <a:off x="238866" y="186156"/>
            <a:ext cx="4137215" cy="1083327"/>
          </a:xfrm>
        </p:spPr>
        <p:txBody>
          <a:bodyPr anchor="b">
            <a:normAutofit/>
          </a:bodyPr>
          <a:lstStyle/>
          <a:p>
            <a:pPr>
              <a:lnSpc>
                <a:spcPct val="90000"/>
              </a:lnSpc>
            </a:pPr>
            <a:r>
              <a:rPr lang="en-IE" sz="2400" dirty="0"/>
              <a:t>Misinformation Related to Sustainable Development </a:t>
            </a:r>
          </a:p>
        </p:txBody>
      </p:sp>
      <p:sp>
        <p:nvSpPr>
          <p:cNvPr id="3" name="Subtitle 2">
            <a:extLst>
              <a:ext uri="{FF2B5EF4-FFF2-40B4-BE49-F238E27FC236}">
                <a16:creationId xmlns:a16="http://schemas.microsoft.com/office/drawing/2014/main" id="{CDEB4AD1-2681-AB18-0609-0012FA94E2F9}"/>
              </a:ext>
            </a:extLst>
          </p:cNvPr>
          <p:cNvSpPr>
            <a:spLocks noGrp="1"/>
          </p:cNvSpPr>
          <p:nvPr>
            <p:ph type="body" sz="quarter" idx="11"/>
          </p:nvPr>
        </p:nvSpPr>
        <p:spPr>
          <a:xfrm>
            <a:off x="238866" y="1395279"/>
            <a:ext cx="3996538" cy="260951"/>
          </a:xfrm>
        </p:spPr>
        <p:txBody>
          <a:bodyPr>
            <a:normAutofit/>
          </a:bodyPr>
          <a:lstStyle/>
          <a:p>
            <a:pPr>
              <a:lnSpc>
                <a:spcPct val="90000"/>
              </a:lnSpc>
            </a:pPr>
            <a:r>
              <a:rPr lang="en-IE" sz="1500" dirty="0"/>
              <a:t>Facilitation of Workshop</a:t>
            </a:r>
          </a:p>
        </p:txBody>
      </p:sp>
      <p:sp>
        <p:nvSpPr>
          <p:cNvPr id="6" name="Text Placeholder 5">
            <a:extLst>
              <a:ext uri="{FF2B5EF4-FFF2-40B4-BE49-F238E27FC236}">
                <a16:creationId xmlns:a16="http://schemas.microsoft.com/office/drawing/2014/main" id="{DE62D2E1-9B72-ABCE-E22F-823E624EB4D6}"/>
              </a:ext>
            </a:extLst>
          </p:cNvPr>
          <p:cNvSpPr>
            <a:spLocks noGrp="1"/>
          </p:cNvSpPr>
          <p:nvPr>
            <p:ph type="body" sz="quarter" idx="10"/>
          </p:nvPr>
        </p:nvSpPr>
        <p:spPr>
          <a:xfrm>
            <a:off x="238866" y="1773901"/>
            <a:ext cx="3819525" cy="1420511"/>
          </a:xfrm>
        </p:spPr>
        <p:txBody>
          <a:bodyPr>
            <a:normAutofit/>
          </a:bodyPr>
          <a:lstStyle/>
          <a:p>
            <a:pPr marL="0" indent="0">
              <a:buNone/>
            </a:pPr>
            <a:r>
              <a:rPr lang="en-GB" dirty="0"/>
              <a:t>[Add facilitator’s name here]</a:t>
            </a:r>
          </a:p>
          <a:p>
            <a:pPr marL="0" indent="0">
              <a:buNone/>
            </a:pPr>
            <a:r>
              <a:rPr lang="en-GB" dirty="0"/>
              <a:t>[Add facilitator’s title here]</a:t>
            </a:r>
          </a:p>
          <a:p>
            <a:pPr marL="0" indent="0">
              <a:buNone/>
            </a:pPr>
            <a:r>
              <a:rPr lang="en-GB" dirty="0"/>
              <a:t>[Add module/associated course details here as needed]</a:t>
            </a:r>
          </a:p>
        </p:txBody>
      </p:sp>
      <p:pic>
        <p:nvPicPr>
          <p:cNvPr id="14" name="Picture 13" descr="An image of a question mark with a maze superimosed to represent the concept of misinformation.">
            <a:extLst>
              <a:ext uri="{FF2B5EF4-FFF2-40B4-BE49-F238E27FC236}">
                <a16:creationId xmlns:a16="http://schemas.microsoft.com/office/drawing/2014/main" id="{B9452DDF-BDD5-9493-FE1F-0010546FE7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0252" y="477442"/>
            <a:ext cx="2263114" cy="3885008"/>
          </a:xfrm>
          <a:prstGeom prst="rect">
            <a:avLst/>
          </a:prstGeom>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DB0C8F01-0997-AC6F-905F-A916989E3723}"/>
              </a:ext>
            </a:extLst>
          </p:cNvPr>
          <p:cNvSpPr txBox="1"/>
          <p:nvPr/>
        </p:nvSpPr>
        <p:spPr>
          <a:xfrm>
            <a:off x="238867" y="4568140"/>
            <a:ext cx="3094884" cy="261610"/>
          </a:xfrm>
          <a:prstGeom prst="rect">
            <a:avLst/>
          </a:prstGeom>
          <a:noFill/>
        </p:spPr>
        <p:txBody>
          <a:bodyPr wrap="square" rtlCol="0">
            <a:spAutoFit/>
          </a:bodyPr>
          <a:lstStyle/>
          <a:p>
            <a:pPr algn="ctr"/>
            <a:r>
              <a:rPr lang="en-IE" sz="1100" dirty="0">
                <a:solidFill>
                  <a:schemeClr val="tx1">
                    <a:lumMod val="65000"/>
                    <a:lumOff val="35000"/>
                  </a:schemeClr>
                </a:solidFill>
              </a:rPr>
              <a:t>Image: </a:t>
            </a:r>
            <a:r>
              <a:rPr lang="en-IE" sz="1100" dirty="0" err="1">
                <a:solidFill>
                  <a:schemeClr val="tx1">
                    <a:lumMod val="65000"/>
                    <a:lumOff val="35000"/>
                  </a:schemeClr>
                </a:solidFill>
              </a:rPr>
              <a:t>Mohamed_hassan</a:t>
            </a:r>
            <a:r>
              <a:rPr lang="en-IE" sz="1100" dirty="0">
                <a:solidFill>
                  <a:schemeClr val="tx1">
                    <a:lumMod val="65000"/>
                    <a:lumOff val="35000"/>
                  </a:schemeClr>
                </a:solidFill>
              </a:rPr>
              <a:t>, Pixabay licence (edited)</a:t>
            </a:r>
          </a:p>
        </p:txBody>
      </p:sp>
      <p:sp>
        <p:nvSpPr>
          <p:cNvPr id="7" name="Slide Number Placeholder 3">
            <a:extLst>
              <a:ext uri="{FF2B5EF4-FFF2-40B4-BE49-F238E27FC236}">
                <a16:creationId xmlns:a16="http://schemas.microsoft.com/office/drawing/2014/main" id="{1AEDFCF5-1629-BEF0-8F5D-A558A73F2ADE}"/>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4</a:t>
            </a:fld>
            <a:endParaRPr lang="en-GB" sz="1000" dirty="0">
              <a:solidFill>
                <a:schemeClr val="bg1"/>
              </a:solidFill>
            </a:endParaRPr>
          </a:p>
        </p:txBody>
      </p:sp>
    </p:spTree>
    <p:extLst>
      <p:ext uri="{BB962C8B-B14F-4D97-AF65-F5344CB8AC3E}">
        <p14:creationId xmlns:p14="http://schemas.microsoft.com/office/powerpoint/2010/main" val="180583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6"/>
          <p:cNvSpPr txBox="1">
            <a:spLocks noGrp="1"/>
          </p:cNvSpPr>
          <p:nvPr>
            <p:ph type="title"/>
          </p:nvPr>
        </p:nvSpPr>
        <p:spPr>
          <a:xfrm>
            <a:off x="484849" y="261852"/>
            <a:ext cx="7940693" cy="847684"/>
          </a:xfrm>
          <a:prstGeom prst="rect">
            <a:avLst/>
          </a:prstGeom>
        </p:spPr>
        <p:txBody>
          <a:bodyPr spcFirstLastPara="1" vert="horz" wrap="square" lIns="91425" tIns="91425" rIns="91425" bIns="91425" rtlCol="0" anchor="b" anchorCtr="0">
            <a:noAutofit/>
          </a:bodyPr>
          <a:lstStyle/>
          <a:p>
            <a:r>
              <a:rPr lang="en-GB" sz="2400" dirty="0"/>
              <a:t>Block 5 </a:t>
            </a:r>
            <a:r>
              <a:rPr lang="en-GB" sz="2400" dirty="0">
                <a:ea typeface="+mj-lt"/>
                <a:cs typeface="+mj-lt"/>
              </a:rPr>
              <a:t>Misinformation related to Sustainable Development. </a:t>
            </a:r>
            <a:r>
              <a:rPr lang="en-IE" sz="2400" dirty="0"/>
              <a:t> </a:t>
            </a:r>
            <a:br>
              <a:rPr lang="en-IE" sz="2400" dirty="0"/>
            </a:br>
            <a:r>
              <a:rPr lang="en-GB" sz="2400" dirty="0"/>
              <a:t>[Prompts for activities/facilitation]</a:t>
            </a:r>
            <a:endParaRPr sz="2400" dirty="0"/>
          </a:p>
        </p:txBody>
      </p:sp>
      <p:sp>
        <p:nvSpPr>
          <p:cNvPr id="115" name="Google Shape;115;p26"/>
          <p:cNvSpPr txBox="1">
            <a:spLocks noGrp="1"/>
          </p:cNvSpPr>
          <p:nvPr>
            <p:ph type="body" idx="1"/>
          </p:nvPr>
        </p:nvSpPr>
        <p:spPr>
          <a:xfrm>
            <a:off x="484849" y="1177962"/>
            <a:ext cx="8058260" cy="3563855"/>
          </a:xfrm>
          <a:prstGeom prst="rect">
            <a:avLst/>
          </a:prstGeom>
        </p:spPr>
        <p:txBody>
          <a:bodyPr spcFirstLastPara="1" vert="horz" wrap="square" lIns="91425" tIns="91425" rIns="91425" bIns="91425" rtlCol="0" anchor="t" anchorCtr="0">
            <a:noAutofit/>
          </a:bodyPr>
          <a:lstStyle/>
          <a:p>
            <a:pPr marL="0" indent="0">
              <a:lnSpc>
                <a:spcPct val="105000"/>
              </a:lnSpc>
              <a:buNone/>
            </a:pPr>
            <a:r>
              <a:rPr lang="en-GB" sz="1800" dirty="0"/>
              <a:t>Theme 5 Aim(s):</a:t>
            </a:r>
          </a:p>
          <a:p>
            <a:pPr marL="0" indent="0">
              <a:lnSpc>
                <a:spcPct val="105000"/>
              </a:lnSpc>
              <a:buNone/>
            </a:pPr>
            <a:r>
              <a:rPr lang="en-GB" sz="1800" b="0" dirty="0">
                <a:ea typeface="+mn-lt"/>
                <a:cs typeface="+mn-lt"/>
              </a:rPr>
              <a:t>To introduce awareness of risks of misinformation to sustainable development and drive development of abilities that help discern between ‘facts’ presented to support individual interests rather than facts that prioritise the ‘greater good’. (Trinity Graduate Attribute Focus= Act Responsibly) </a:t>
            </a:r>
            <a:endParaRPr lang="en-GB" sz="1800" dirty="0"/>
          </a:p>
          <a:p>
            <a:pPr marL="0" indent="0">
              <a:lnSpc>
                <a:spcPct val="105000"/>
              </a:lnSpc>
              <a:buNone/>
            </a:pPr>
            <a:endParaRPr sz="1800" dirty="0"/>
          </a:p>
          <a:p>
            <a:pPr marL="0" indent="-342265">
              <a:buNone/>
            </a:pPr>
            <a:r>
              <a:rPr lang="en-GB" sz="1800" dirty="0">
                <a:ea typeface="+mn-lt"/>
                <a:cs typeface="+mn-lt"/>
              </a:rPr>
              <a:t>Learning Outcomes: </a:t>
            </a:r>
          </a:p>
          <a:p>
            <a:pPr marL="0" indent="-342265">
              <a:buNone/>
            </a:pPr>
            <a:r>
              <a:rPr lang="en-GB" sz="1800" dirty="0">
                <a:ea typeface="+mn-lt"/>
                <a:cs typeface="+mn-lt"/>
              </a:rPr>
              <a:t>By the end of this Workshop/session, participants will be able to: </a:t>
            </a:r>
            <a:endParaRPr lang="en-IE" sz="1800" dirty="0">
              <a:ea typeface="+mn-lt"/>
              <a:cs typeface="+mn-lt"/>
            </a:endParaRPr>
          </a:p>
          <a:p>
            <a:pPr marL="0" indent="-342265">
              <a:buNone/>
            </a:pPr>
            <a:r>
              <a:rPr lang="en-GB" sz="1800" b="0" dirty="0">
                <a:ea typeface="+mn-lt"/>
                <a:cs typeface="+mn-lt"/>
              </a:rPr>
              <a:t>(i) Identify commonly applied misinformation, and name tactics used to misinform, regarding challenging concepts in sustainable development and </a:t>
            </a:r>
            <a:endParaRPr lang="en-IE" sz="1800" dirty="0">
              <a:ea typeface="+mn-lt"/>
              <a:cs typeface="+mn-lt"/>
            </a:endParaRPr>
          </a:p>
          <a:p>
            <a:pPr marL="0" indent="-342265">
              <a:buNone/>
            </a:pPr>
            <a:r>
              <a:rPr lang="en-GB" sz="1800" b="0" dirty="0">
                <a:ea typeface="+mn-lt"/>
                <a:cs typeface="+mn-lt"/>
              </a:rPr>
              <a:t>(ii) Agree (group) SMART (specific, measurable, achievable, realistic and time-bound) upstream </a:t>
            </a:r>
            <a:r>
              <a:rPr lang="en-GB" sz="1800" b="0" dirty="0">
                <a:ea typeface="+mn-lt"/>
                <a:cs typeface="+mn-lt"/>
                <a:sym typeface="Helvetica Neue"/>
              </a:rPr>
              <a:t>goals which address misinformation related to sustainable development. </a:t>
            </a:r>
            <a:endParaRPr lang="en-IE" sz="1800" dirty="0">
              <a:ea typeface="Calibri"/>
              <a:cs typeface="Calibri"/>
            </a:endParaRPr>
          </a:p>
        </p:txBody>
      </p:sp>
      <p:sp>
        <p:nvSpPr>
          <p:cNvPr id="3" name="Slide Number Placeholder 3">
            <a:extLst>
              <a:ext uri="{FF2B5EF4-FFF2-40B4-BE49-F238E27FC236}">
                <a16:creationId xmlns:a16="http://schemas.microsoft.com/office/drawing/2014/main" id="{046EB1FC-21D6-93BA-A364-060DB75301DE}"/>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5</a:t>
            </a:fld>
            <a:endParaRPr lang="en-GB" sz="10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BC28F-0AE2-6553-98AF-62F47AB37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8F462-9D68-0FB3-9A61-DAD46B68CA94}"/>
              </a:ext>
            </a:extLst>
          </p:cNvPr>
          <p:cNvSpPr>
            <a:spLocks noGrp="1"/>
          </p:cNvSpPr>
          <p:nvPr>
            <p:ph type="title"/>
          </p:nvPr>
        </p:nvSpPr>
        <p:spPr>
          <a:xfrm>
            <a:off x="387900" y="458025"/>
            <a:ext cx="8368200" cy="800620"/>
          </a:xfrm>
        </p:spPr>
        <p:txBody>
          <a:bodyPr>
            <a:noAutofit/>
          </a:bodyPr>
          <a:lstStyle/>
          <a:p>
            <a:r>
              <a:rPr lang="en-GB" sz="2400" dirty="0"/>
              <a:t>Prework/preparation: MUST complete before workshop</a:t>
            </a:r>
            <a:br>
              <a:rPr lang="en-GB" sz="2600" dirty="0"/>
            </a:br>
            <a:r>
              <a:rPr lang="en-GB" sz="2000" dirty="0"/>
              <a:t>Misinformation related to Sustainable Development </a:t>
            </a:r>
          </a:p>
        </p:txBody>
      </p:sp>
      <p:sp>
        <p:nvSpPr>
          <p:cNvPr id="3" name="Text Placeholder 2">
            <a:extLst>
              <a:ext uri="{FF2B5EF4-FFF2-40B4-BE49-F238E27FC236}">
                <a16:creationId xmlns:a16="http://schemas.microsoft.com/office/drawing/2014/main" id="{59D2ADB5-AABF-8A1A-1995-C233DC354F88}"/>
              </a:ext>
            </a:extLst>
          </p:cNvPr>
          <p:cNvSpPr>
            <a:spLocks noGrp="1"/>
          </p:cNvSpPr>
          <p:nvPr>
            <p:ph type="body" idx="1"/>
          </p:nvPr>
        </p:nvSpPr>
        <p:spPr>
          <a:xfrm>
            <a:off x="387900" y="1258645"/>
            <a:ext cx="8368200" cy="3404572"/>
          </a:xfrm>
        </p:spPr>
        <p:txBody>
          <a:bodyPr>
            <a:noAutofit/>
          </a:bodyPr>
          <a:lstStyle/>
          <a:p>
            <a:pPr marL="114297" indent="0">
              <a:spcAft>
                <a:spcPts val="600"/>
              </a:spcAft>
              <a:buNone/>
            </a:pPr>
            <a:r>
              <a:rPr lang="en-GB" sz="1600" b="0" dirty="0"/>
              <a:t>In preparation for the workshop, you were asked to complete </a:t>
            </a:r>
            <a:r>
              <a:rPr lang="en-GB" sz="1600" dirty="0"/>
              <a:t>tasks related to three perspectives.</a:t>
            </a:r>
          </a:p>
          <a:p>
            <a:pPr marL="114297" indent="0">
              <a:buNone/>
            </a:pPr>
            <a:r>
              <a:rPr lang="en-GB" sz="1600" dirty="0"/>
              <a:t>The folder title is: ‘Misinformation related to Sustainable Development’ [LMS/VLE]</a:t>
            </a:r>
          </a:p>
          <a:p>
            <a:pPr marL="114297" indent="0">
              <a:buNone/>
            </a:pPr>
            <a:r>
              <a:rPr lang="en-GB" sz="1600" b="0" dirty="0"/>
              <a:t>1.Perspective 1: Influencer, Laoise.</a:t>
            </a:r>
          </a:p>
          <a:p>
            <a:pPr marL="114297" indent="0">
              <a:buNone/>
            </a:pPr>
            <a:r>
              <a:rPr lang="en-GB" sz="1600" b="0" dirty="0"/>
              <a:t>2.Perspective 2: Communications Executive, Jo.</a:t>
            </a:r>
          </a:p>
          <a:p>
            <a:pPr marL="114297" indent="0">
              <a:spcAft>
                <a:spcPts val="600"/>
              </a:spcAft>
              <a:buNone/>
            </a:pPr>
            <a:r>
              <a:rPr lang="en-GB" sz="1600" b="0" dirty="0"/>
              <a:t>3.Perspective 3: , Student Union’ President, Alex.</a:t>
            </a:r>
          </a:p>
          <a:p>
            <a:pPr>
              <a:spcAft>
                <a:spcPts val="600"/>
              </a:spcAft>
            </a:pPr>
            <a:r>
              <a:rPr lang="en-GB" sz="1600" b="0" dirty="0"/>
              <a:t>Each contains questions related to each of the three perspectives on the case study in turn.    Each task/ activity presents prompt questions for the scenario posed.</a:t>
            </a:r>
          </a:p>
          <a:p>
            <a:pPr>
              <a:spcAft>
                <a:spcPts val="600"/>
              </a:spcAft>
            </a:pPr>
            <a:r>
              <a:rPr lang="en-GB" sz="1600" b="0" dirty="0"/>
              <a:t> Please remember that these activities  do not have 'Right' and 'Wrong' answers. </a:t>
            </a:r>
          </a:p>
          <a:p>
            <a:pPr>
              <a:spcAft>
                <a:spcPts val="600"/>
              </a:spcAft>
            </a:pPr>
            <a:r>
              <a:rPr lang="en-GB" sz="1600" b="0" dirty="0"/>
              <a:t>They are completed individually prior to attending the workshop.</a:t>
            </a:r>
          </a:p>
          <a:p>
            <a:pPr>
              <a:spcAft>
                <a:spcPts val="600"/>
              </a:spcAft>
            </a:pPr>
            <a:r>
              <a:rPr lang="en-GB" sz="1600" b="0" dirty="0"/>
              <a:t>As you will need a record of your response to the prompt questions for engagement in workshop activities, please ensure that you </a:t>
            </a:r>
            <a:r>
              <a:rPr lang="en-GB" sz="1600" dirty="0"/>
              <a:t>photograph, take a screen shot or print a record of your responses before you 'submit'. Thank you.</a:t>
            </a:r>
          </a:p>
        </p:txBody>
      </p:sp>
      <p:sp>
        <p:nvSpPr>
          <p:cNvPr id="6" name="Slide Number Placeholder 3">
            <a:extLst>
              <a:ext uri="{FF2B5EF4-FFF2-40B4-BE49-F238E27FC236}">
                <a16:creationId xmlns:a16="http://schemas.microsoft.com/office/drawing/2014/main" id="{4F3C9D25-CDBF-8540-C088-7F7E5E732F2F}"/>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6</a:t>
            </a:fld>
            <a:endParaRPr lang="en-GB" sz="1000" dirty="0">
              <a:solidFill>
                <a:schemeClr val="bg1"/>
              </a:solidFill>
            </a:endParaRPr>
          </a:p>
        </p:txBody>
      </p:sp>
    </p:spTree>
    <p:extLst>
      <p:ext uri="{BB962C8B-B14F-4D97-AF65-F5344CB8AC3E}">
        <p14:creationId xmlns:p14="http://schemas.microsoft.com/office/powerpoint/2010/main" val="335855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B21B-4474-2A3E-0300-3CD6A0C14F21}"/>
              </a:ext>
            </a:extLst>
          </p:cNvPr>
          <p:cNvSpPr>
            <a:spLocks noGrp="1"/>
          </p:cNvSpPr>
          <p:nvPr>
            <p:ph type="title"/>
          </p:nvPr>
        </p:nvSpPr>
        <p:spPr>
          <a:xfrm>
            <a:off x="251460" y="145474"/>
            <a:ext cx="8641080" cy="519922"/>
          </a:xfrm>
        </p:spPr>
        <p:txBody>
          <a:bodyPr>
            <a:noAutofit/>
          </a:bodyPr>
          <a:lstStyle/>
          <a:p>
            <a:r>
              <a:rPr lang="en-GB" sz="2400" dirty="0"/>
              <a:t>Workshop process: Session outline/plan including timings</a:t>
            </a:r>
            <a:endParaRPr lang="en-IE" sz="2400" dirty="0"/>
          </a:p>
        </p:txBody>
      </p:sp>
      <p:graphicFrame>
        <p:nvGraphicFramePr>
          <p:cNvPr id="7" name="Table 6">
            <a:extLst>
              <a:ext uri="{FF2B5EF4-FFF2-40B4-BE49-F238E27FC236}">
                <a16:creationId xmlns:a16="http://schemas.microsoft.com/office/drawing/2014/main" id="{5735292C-5855-9624-A191-89B9993BD889}"/>
              </a:ext>
            </a:extLst>
          </p:cNvPr>
          <p:cNvGraphicFramePr>
            <a:graphicFrameLocks noGrp="1"/>
          </p:cNvGraphicFramePr>
          <p:nvPr/>
        </p:nvGraphicFramePr>
        <p:xfrm>
          <a:off x="251460" y="665396"/>
          <a:ext cx="8641080" cy="4149199"/>
        </p:xfrm>
        <a:graphic>
          <a:graphicData uri="http://schemas.openxmlformats.org/drawingml/2006/table">
            <a:tbl>
              <a:tblPr firstRow="1" firstCol="1" bandRow="1"/>
              <a:tblGrid>
                <a:gridCol w="894760">
                  <a:extLst>
                    <a:ext uri="{9D8B030D-6E8A-4147-A177-3AD203B41FA5}">
                      <a16:colId xmlns:a16="http://schemas.microsoft.com/office/drawing/2014/main" val="3528502264"/>
                    </a:ext>
                  </a:extLst>
                </a:gridCol>
                <a:gridCol w="6383164">
                  <a:extLst>
                    <a:ext uri="{9D8B030D-6E8A-4147-A177-3AD203B41FA5}">
                      <a16:colId xmlns:a16="http://schemas.microsoft.com/office/drawing/2014/main" val="638296331"/>
                    </a:ext>
                  </a:extLst>
                </a:gridCol>
                <a:gridCol w="1363156">
                  <a:extLst>
                    <a:ext uri="{9D8B030D-6E8A-4147-A177-3AD203B41FA5}">
                      <a16:colId xmlns:a16="http://schemas.microsoft.com/office/drawing/2014/main" val="1445657917"/>
                    </a:ext>
                  </a:extLst>
                </a:gridCol>
              </a:tblGrid>
              <a:tr h="205720">
                <a:tc>
                  <a:txBody>
                    <a:bodyPr/>
                    <a:lstStyle/>
                    <a:p>
                      <a:pPr>
                        <a:lnSpc>
                          <a:spcPct val="100000"/>
                        </a:lnSpc>
                        <a:spcAft>
                          <a:spcPts val="0"/>
                        </a:spcAft>
                      </a:pPr>
                      <a:r>
                        <a:rPr lang="en-IE" sz="1400" b="1" dirty="0">
                          <a:effectLst/>
                          <a:latin typeface="+mn-lt"/>
                          <a:ea typeface="Calibri" panose="020F0502020204030204" pitchFamily="34" charset="0"/>
                          <a:cs typeface="Calibri" panose="020F0502020204030204" pitchFamily="34" charset="0"/>
                        </a:rPr>
                        <a:t>Time</a:t>
                      </a:r>
                      <a:endParaRPr lang="en-IE" sz="1400" dirty="0">
                        <a:effectLst/>
                        <a:latin typeface="+mn-lt"/>
                        <a:ea typeface="Calibri" panose="020F0502020204030204" pitchFamily="34" charset="0"/>
                        <a:cs typeface="Times New Roman" panose="02020603050405020304" pitchFamily="18" charset="0"/>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IE" sz="1400" b="1" dirty="0">
                          <a:effectLst/>
                          <a:latin typeface="+mn-lt"/>
                          <a:ea typeface="Calibri" panose="020F0502020204030204" pitchFamily="34" charset="0"/>
                          <a:cs typeface="Calibri" panose="020F0502020204030204" pitchFamily="34" charset="0"/>
                        </a:rPr>
                        <a:t>Activity</a:t>
                      </a:r>
                      <a:endParaRPr lang="en-IE" sz="1400" dirty="0">
                        <a:effectLst/>
                        <a:latin typeface="+mn-lt"/>
                        <a:ea typeface="Calibri" panose="020F0502020204030204" pitchFamily="34" charset="0"/>
                        <a:cs typeface="Times New Roman" panose="02020603050405020304" pitchFamily="18" charset="0"/>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Aft>
                          <a:spcPts val="0"/>
                        </a:spcAft>
                      </a:pPr>
                      <a:r>
                        <a:rPr lang="en-IE" sz="1400" b="1" dirty="0">
                          <a:effectLst/>
                          <a:latin typeface="+mn-lt"/>
                          <a:ea typeface="Calibri" panose="020F0502020204030204" pitchFamily="34" charset="0"/>
                          <a:cs typeface="Calibri" panose="020F0502020204030204" pitchFamily="34" charset="0"/>
                        </a:rPr>
                        <a:t>students/part</a:t>
                      </a:r>
                      <a:endParaRPr lang="en-IE" sz="1400" dirty="0">
                        <a:effectLst/>
                        <a:latin typeface="+mn-lt"/>
                        <a:ea typeface="Calibri" panose="020F0502020204030204" pitchFamily="34" charset="0"/>
                        <a:cs typeface="Times New Roman" panose="02020603050405020304" pitchFamily="18" charset="0"/>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4547421"/>
                  </a:ext>
                </a:extLst>
              </a:tr>
              <a:tr h="205720">
                <a:tc>
                  <a:txBody>
                    <a:bodyPr/>
                    <a:lstStyle/>
                    <a:p>
                      <a:pPr lvl="0">
                        <a:lnSpc>
                          <a:spcPct val="100000"/>
                        </a:lnSpc>
                        <a:spcAft>
                          <a:spcPts val="0"/>
                        </a:spcAft>
                        <a:buNone/>
                      </a:pPr>
                      <a:r>
                        <a:rPr lang="en-IE" sz="1400" b="1" dirty="0">
                          <a:effectLst/>
                          <a:latin typeface="+mn-lt"/>
                          <a:ea typeface="Calibri"/>
                          <a:cs typeface="Calibri"/>
                        </a:rPr>
                        <a:t>0 to 5m</a:t>
                      </a:r>
                      <a:endParaRPr lang="en-IE" sz="1400" dirty="0">
                        <a:effectLst/>
                        <a:latin typeface="+mn-lt"/>
                        <a:ea typeface="Calibri"/>
                        <a:cs typeface="Times New Roman"/>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00000"/>
                        </a:lnSpc>
                        <a:spcAft>
                          <a:spcPts val="0"/>
                        </a:spcAft>
                        <a:buFont typeface="Wingdings" panose="05050102010706020507" pitchFamily="18" charset="2"/>
                        <a:buChar char="q"/>
                      </a:pPr>
                      <a:r>
                        <a:rPr lang="en-IE" sz="1400" b="1" dirty="0">
                          <a:effectLst/>
                          <a:latin typeface="+mn-lt"/>
                          <a:ea typeface="Calibri"/>
                          <a:cs typeface="Calibri"/>
                        </a:rPr>
                        <a:t>Organise in tables, introduce to group members etc</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5 – intro</a:t>
                      </a:r>
                      <a:endParaRPr lang="en-IE" sz="1400" dirty="0">
                        <a:effectLst/>
                        <a:latin typeface="+mn-lt"/>
                        <a:ea typeface="Calibri"/>
                        <a:cs typeface="Times New Roman"/>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0146763"/>
                  </a:ext>
                </a:extLst>
              </a:tr>
              <a:tr h="679019">
                <a:tc>
                  <a:txBody>
                    <a:bodyPr/>
                    <a:lstStyle/>
                    <a:p>
                      <a:pPr lvl="0">
                        <a:lnSpc>
                          <a:spcPct val="100000"/>
                        </a:lnSpc>
                        <a:spcAft>
                          <a:spcPts val="0"/>
                        </a:spcAft>
                        <a:buNone/>
                      </a:pPr>
                      <a:r>
                        <a:rPr lang="en-IE" sz="1400" b="1" dirty="0">
                          <a:effectLst/>
                          <a:latin typeface="+mn-lt"/>
                          <a:ea typeface="Calibri"/>
                          <a:cs typeface="Calibri"/>
                        </a:rPr>
                        <a:t>5-10m</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Wingdings"/>
                        <a:buChar char="q"/>
                      </a:pPr>
                      <a:r>
                        <a:rPr lang="en-IE" sz="1400" b="0" i="0" u="none" strike="noStrike" noProof="0" dirty="0">
                          <a:effectLst/>
                          <a:latin typeface="+mn-lt"/>
                        </a:rPr>
                        <a:t>Welcome, highlight Learning Outcomes (LOs) and allocation of groups’ perspectives. </a:t>
                      </a:r>
                    </a:p>
                    <a:p>
                      <a:pPr marL="171450" lvl="0" indent="-171450" algn="l">
                        <a:lnSpc>
                          <a:spcPct val="100000"/>
                        </a:lnSpc>
                        <a:spcBef>
                          <a:spcPts val="0"/>
                        </a:spcBef>
                        <a:spcAft>
                          <a:spcPts val="0"/>
                        </a:spcAft>
                        <a:buFont typeface="Wingdings"/>
                        <a:buChar char="q"/>
                      </a:pPr>
                      <a:r>
                        <a:rPr lang="en-IE" sz="1400" b="0" i="0" u="none" strike="noStrike" noProof="0" dirty="0">
                          <a:effectLst/>
                          <a:latin typeface="+mn-lt"/>
                        </a:rPr>
                        <a:t>Reminder that discussion in </a:t>
                      </a:r>
                      <a:r>
                        <a:rPr lang="en-IE" sz="1400" b="0" i="0" u="none" strike="noStrike" noProof="0" dirty="0" err="1">
                          <a:effectLst/>
                          <a:latin typeface="+mn-lt"/>
                        </a:rPr>
                        <a:t>lectorials</a:t>
                      </a:r>
                      <a:r>
                        <a:rPr lang="en-IE" sz="1400" b="0" i="0" u="none" strike="noStrike" noProof="0" dirty="0">
                          <a:effectLst/>
                          <a:latin typeface="+mn-lt"/>
                        </a:rPr>
                        <a:t> has addressed e.g. (a) misinformation, (b) risks of vaping and (c) Grant Ennis 9 x Devious Frames (can be referred to as tactics) </a:t>
                      </a:r>
                      <a:endParaRPr lang="en-IE" sz="1400" dirty="0">
                        <a:latin typeface="+mn-lt"/>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5 min </a:t>
                      </a:r>
                      <a:endParaRPr lang="en-IE" sz="1400" dirty="0">
                        <a:effectLst/>
                        <a:latin typeface="+mn-lt"/>
                        <a:ea typeface="Calibri"/>
                        <a:cs typeface="Times New Roman"/>
                      </a:endParaRPr>
                    </a:p>
                    <a:p>
                      <a:pPr lvl="0">
                        <a:lnSpc>
                          <a:spcPct val="100000"/>
                        </a:lnSpc>
                        <a:spcAft>
                          <a:spcPts val="0"/>
                        </a:spcAft>
                        <a:buNone/>
                      </a:pPr>
                      <a:r>
                        <a:rPr lang="en-IE" sz="1400" dirty="0">
                          <a:effectLst/>
                          <a:latin typeface="+mn-lt"/>
                          <a:ea typeface="Calibri"/>
                          <a:cs typeface="Calibri"/>
                        </a:rPr>
                        <a:t>intro and allocate</a:t>
                      </a:r>
                      <a:endParaRPr lang="en-IE" sz="1400">
                        <a:latin typeface="+mn-lt"/>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1089988"/>
                  </a:ext>
                </a:extLst>
              </a:tr>
              <a:tr h="617159">
                <a:tc>
                  <a:txBody>
                    <a:bodyPr/>
                    <a:lstStyle/>
                    <a:p>
                      <a:pPr lvl="0">
                        <a:lnSpc>
                          <a:spcPct val="100000"/>
                        </a:lnSpc>
                        <a:spcAft>
                          <a:spcPts val="0"/>
                        </a:spcAft>
                        <a:buNone/>
                      </a:pPr>
                      <a:r>
                        <a:rPr lang="en-IE" sz="1400" b="1" dirty="0">
                          <a:effectLst/>
                          <a:latin typeface="+mn-lt"/>
                          <a:ea typeface="Calibri"/>
                          <a:cs typeface="Calibri"/>
                        </a:rPr>
                        <a:t>10-30m</a:t>
                      </a:r>
                    </a:p>
                    <a:p>
                      <a:pPr lvl="0">
                        <a:lnSpc>
                          <a:spcPct val="100000"/>
                        </a:lnSpc>
                        <a:spcAft>
                          <a:spcPts val="0"/>
                        </a:spcAft>
                        <a:buNone/>
                      </a:pPr>
                      <a:r>
                        <a:rPr lang="en-IE" sz="1400" b="1" dirty="0">
                          <a:solidFill>
                            <a:srgbClr val="FF0000"/>
                          </a:solidFill>
                          <a:effectLst/>
                          <a:latin typeface="+mn-lt"/>
                          <a:ea typeface="Calibri"/>
                          <a:cs typeface="Calibri"/>
                        </a:rPr>
                        <a:t>Task 1</a:t>
                      </a:r>
                      <a:endParaRPr lang="en-IE" sz="1400" dirty="0">
                        <a:solidFill>
                          <a:srgbClr val="FF0000"/>
                        </a:solidFill>
                        <a:effectLst/>
                        <a:latin typeface="+mn-lt"/>
                        <a:ea typeface="Calibri"/>
                        <a:cs typeface="Calibri"/>
                      </a:endParaRPr>
                    </a:p>
                    <a:p>
                      <a:pPr lvl="0">
                        <a:lnSpc>
                          <a:spcPct val="100000"/>
                        </a:lnSpc>
                        <a:spcAft>
                          <a:spcPts val="0"/>
                        </a:spcAft>
                        <a:buNone/>
                      </a:pPr>
                      <a:endParaRPr lang="en-IE" sz="1400" dirty="0">
                        <a:effectLst/>
                        <a:latin typeface="+mn-lt"/>
                        <a:ea typeface="Calibri"/>
                        <a:cs typeface="Times New Roman"/>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Wingdings" panose="05050102010706020507" pitchFamily="18" charset="2"/>
                        <a:buChar char="q"/>
                      </a:pPr>
                      <a:r>
                        <a:rPr lang="en-GB" sz="1400" kern="1200" dirty="0">
                          <a:solidFill>
                            <a:schemeClr val="tx1"/>
                          </a:solidFill>
                          <a:effectLst/>
                          <a:latin typeface="+mn-lt"/>
                          <a:ea typeface="+mn-ea"/>
                          <a:cs typeface="+mn-cs"/>
                        </a:rPr>
                        <a:t>Groups prepare for presentation (perspective) to the room (20mins). </a:t>
                      </a:r>
                    </a:p>
                    <a:p>
                      <a:pPr marL="171450" lvl="0" indent="-171450" algn="l">
                        <a:lnSpc>
                          <a:spcPct val="100000"/>
                        </a:lnSpc>
                        <a:spcBef>
                          <a:spcPts val="0"/>
                        </a:spcBef>
                        <a:spcAft>
                          <a:spcPts val="0"/>
                        </a:spcAft>
                        <a:buFont typeface="Wingdings" panose="05050102010706020507" pitchFamily="18" charset="2"/>
                        <a:buChar char="q"/>
                      </a:pPr>
                      <a:r>
                        <a:rPr lang="en-IE" sz="1400" b="0" i="0" u="none" strike="noStrike" noProof="0" dirty="0">
                          <a:solidFill>
                            <a:srgbClr val="000000"/>
                          </a:solidFill>
                          <a:effectLst/>
                          <a:latin typeface="+mn-lt"/>
                        </a:rPr>
                        <a:t>Must choose one, from 3 provided, devious frame to prioritise (misinformation) in their presentation.</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20 mins</a:t>
                      </a:r>
                      <a:endParaRPr lang="en-IE" sz="1400" dirty="0">
                        <a:effectLst/>
                        <a:latin typeface="+mn-lt"/>
                        <a:ea typeface="Calibri"/>
                        <a:cs typeface="Times New Roman"/>
                      </a:endParaRPr>
                    </a:p>
                    <a:p>
                      <a:pPr lvl="0">
                        <a:lnSpc>
                          <a:spcPct val="100000"/>
                        </a:lnSpc>
                        <a:spcAft>
                          <a:spcPts val="0"/>
                        </a:spcAft>
                        <a:buNone/>
                      </a:pPr>
                      <a:endParaRPr lang="en-IE" sz="1400" dirty="0">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8459825"/>
                  </a:ext>
                </a:extLst>
              </a:tr>
              <a:tr h="411439">
                <a:tc>
                  <a:txBody>
                    <a:bodyPr/>
                    <a:lstStyle/>
                    <a:p>
                      <a:pPr lvl="0">
                        <a:lnSpc>
                          <a:spcPct val="100000"/>
                        </a:lnSpc>
                        <a:spcAft>
                          <a:spcPts val="0"/>
                        </a:spcAft>
                        <a:buNone/>
                      </a:pPr>
                      <a:r>
                        <a:rPr lang="en-IE" sz="1400" b="1" dirty="0">
                          <a:effectLst/>
                          <a:latin typeface="+mn-lt"/>
                          <a:ea typeface="Calibri"/>
                          <a:cs typeface="Calibri"/>
                        </a:rPr>
                        <a:t>30-60m</a:t>
                      </a:r>
                    </a:p>
                    <a:p>
                      <a:pPr lvl="0">
                        <a:lnSpc>
                          <a:spcPct val="100000"/>
                        </a:lnSpc>
                        <a:spcAft>
                          <a:spcPts val="0"/>
                        </a:spcAft>
                        <a:buNone/>
                      </a:pPr>
                      <a:r>
                        <a:rPr lang="en-IE" sz="1400" b="1" dirty="0">
                          <a:solidFill>
                            <a:srgbClr val="FF0000"/>
                          </a:solidFill>
                          <a:effectLst/>
                          <a:latin typeface="+mn-lt"/>
                          <a:ea typeface="Calibri"/>
                          <a:cs typeface="Calibri"/>
                        </a:rPr>
                        <a:t>Task 1/2</a:t>
                      </a:r>
                      <a:endParaRPr lang="en-IE" sz="1400" dirty="0">
                        <a:solidFill>
                          <a:srgbClr val="FF0000"/>
                        </a:solidFill>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nSpc>
                          <a:spcPct val="100000"/>
                        </a:lnSpc>
                        <a:spcAft>
                          <a:spcPts val="0"/>
                        </a:spcAft>
                        <a:buFont typeface="Wingdings"/>
                        <a:buChar char="q"/>
                      </a:pPr>
                      <a:r>
                        <a:rPr lang="en-IE" sz="1400" b="0" i="0" u="none" strike="noStrike" noProof="0" dirty="0">
                          <a:solidFill>
                            <a:srgbClr val="000000"/>
                          </a:solidFill>
                          <a:effectLst/>
                          <a:latin typeface="+mn-lt"/>
                        </a:rPr>
                        <a:t>Each perspective presents to other 2 groups, followed by questions from the other 2 groups: i.e. short single Q from each of other 2 groups.  No further Q&amp;A at this time.</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30mins</a:t>
                      </a:r>
                    </a:p>
                    <a:p>
                      <a:pPr lvl="0">
                        <a:lnSpc>
                          <a:spcPct val="100000"/>
                        </a:lnSpc>
                        <a:spcAft>
                          <a:spcPts val="0"/>
                        </a:spcAft>
                        <a:buNone/>
                      </a:pPr>
                      <a:endParaRPr lang="en-IE" sz="1400" dirty="0">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1775140"/>
                  </a:ext>
                </a:extLst>
              </a:tr>
              <a:tr h="902043">
                <a:tc>
                  <a:txBody>
                    <a:bodyPr/>
                    <a:lstStyle/>
                    <a:p>
                      <a:pPr lvl="0">
                        <a:lnSpc>
                          <a:spcPct val="100000"/>
                        </a:lnSpc>
                        <a:spcAft>
                          <a:spcPts val="0"/>
                        </a:spcAft>
                        <a:buNone/>
                      </a:pPr>
                      <a:r>
                        <a:rPr lang="en-IE" sz="1400" b="1" dirty="0">
                          <a:effectLst/>
                          <a:latin typeface="+mn-lt"/>
                          <a:ea typeface="Calibri"/>
                          <a:cs typeface="Calibri"/>
                        </a:rPr>
                        <a:t>60-80m</a:t>
                      </a:r>
                    </a:p>
                    <a:p>
                      <a:pPr lvl="0">
                        <a:lnSpc>
                          <a:spcPct val="100000"/>
                        </a:lnSpc>
                        <a:spcAft>
                          <a:spcPts val="0"/>
                        </a:spcAft>
                        <a:buNone/>
                      </a:pPr>
                      <a:r>
                        <a:rPr lang="en-IE" sz="1400" b="1" dirty="0">
                          <a:solidFill>
                            <a:srgbClr val="FF0000"/>
                          </a:solidFill>
                          <a:effectLst/>
                          <a:latin typeface="+mn-lt"/>
                          <a:ea typeface="Calibri"/>
                          <a:cs typeface="Calibri"/>
                        </a:rPr>
                        <a:t>Task 2</a:t>
                      </a:r>
                      <a:endParaRPr lang="en-IE" sz="1400" dirty="0">
                        <a:solidFill>
                          <a:srgbClr val="FF0000"/>
                        </a:solidFill>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Wingdings"/>
                        <a:buChar char="q"/>
                      </a:pPr>
                      <a:r>
                        <a:rPr lang="en-IE" sz="1400" b="0" i="0" u="none" strike="noStrike" noProof="0" dirty="0">
                          <a:solidFill>
                            <a:srgbClr val="000000"/>
                          </a:solidFill>
                          <a:effectLst/>
                          <a:latin typeface="+mn-lt"/>
                        </a:rPr>
                        <a:t>Each group (3 x 5 mins) is presented with what the other two groups suspect is the ‘deliberately introduced’ misinformation used. </a:t>
                      </a:r>
                    </a:p>
                    <a:p>
                      <a:pPr marL="171450" lvl="0" indent="-171450" algn="l">
                        <a:lnSpc>
                          <a:spcPct val="100000"/>
                        </a:lnSpc>
                        <a:spcBef>
                          <a:spcPts val="0"/>
                        </a:spcBef>
                        <a:spcAft>
                          <a:spcPts val="0"/>
                        </a:spcAft>
                        <a:buFont typeface="Wingdings"/>
                        <a:buChar char="q"/>
                      </a:pPr>
                      <a:r>
                        <a:rPr lang="en-IE" sz="1400" b="0" i="0" u="none" strike="noStrike" noProof="0" dirty="0">
                          <a:solidFill>
                            <a:srgbClr val="000000"/>
                          </a:solidFill>
                          <a:effectLst/>
                          <a:latin typeface="+mn-lt"/>
                        </a:rPr>
                        <a:t>The group must answer honestly and, if not accurately identified by either of the other two groups, must disclose the ‘actual’ misinformation deliberately introduced.</a:t>
                      </a:r>
                      <a:endParaRPr lang="en-IE" sz="1400" dirty="0">
                        <a:latin typeface="+mn-lt"/>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20mins </a:t>
                      </a:r>
                      <a:endParaRPr lang="en-IE" sz="1400" dirty="0">
                        <a:effectLst/>
                        <a:latin typeface="+mn-lt"/>
                        <a:ea typeface="Calibri"/>
                        <a:cs typeface="Times New Roman"/>
                      </a:endParaRPr>
                    </a:p>
                    <a:p>
                      <a:pPr lvl="0">
                        <a:lnSpc>
                          <a:spcPct val="100000"/>
                        </a:lnSpc>
                        <a:spcAft>
                          <a:spcPts val="0"/>
                        </a:spcAft>
                        <a:buNone/>
                      </a:pPr>
                      <a:endParaRPr lang="en-IE" sz="1400" dirty="0">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1201267"/>
                  </a:ext>
                </a:extLst>
              </a:tr>
              <a:tr h="617159">
                <a:tc>
                  <a:txBody>
                    <a:bodyPr/>
                    <a:lstStyle/>
                    <a:p>
                      <a:pPr lvl="0">
                        <a:lnSpc>
                          <a:spcPct val="100000"/>
                        </a:lnSpc>
                        <a:spcAft>
                          <a:spcPts val="0"/>
                        </a:spcAft>
                        <a:buNone/>
                      </a:pPr>
                      <a:r>
                        <a:rPr lang="en-IE" sz="1400" b="1" dirty="0">
                          <a:effectLst/>
                          <a:latin typeface="+mn-lt"/>
                          <a:ea typeface="Calibri"/>
                          <a:cs typeface="Calibri"/>
                        </a:rPr>
                        <a:t>80-105m</a:t>
                      </a:r>
                    </a:p>
                    <a:p>
                      <a:pPr lvl="0">
                        <a:lnSpc>
                          <a:spcPct val="100000"/>
                        </a:lnSpc>
                        <a:spcAft>
                          <a:spcPts val="0"/>
                        </a:spcAft>
                        <a:buNone/>
                      </a:pPr>
                      <a:r>
                        <a:rPr lang="en-IE" sz="1400" b="1" dirty="0">
                          <a:solidFill>
                            <a:srgbClr val="FF0000"/>
                          </a:solidFill>
                          <a:effectLst/>
                          <a:latin typeface="+mn-lt"/>
                          <a:ea typeface="Calibri"/>
                          <a:cs typeface="Calibri"/>
                        </a:rPr>
                        <a:t>Task 3</a:t>
                      </a:r>
                      <a:endParaRPr lang="en-IE" sz="1400" dirty="0">
                        <a:solidFill>
                          <a:srgbClr val="FF0000"/>
                        </a:solidFill>
                        <a:effectLst/>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Wingdings"/>
                        <a:buChar char="q"/>
                      </a:pPr>
                      <a:r>
                        <a:rPr lang="en-IE" sz="1400" b="0" i="0" u="none" strike="noStrike" noProof="0" dirty="0">
                          <a:solidFill>
                            <a:srgbClr val="000000"/>
                          </a:solidFill>
                          <a:effectLst/>
                          <a:latin typeface="+mn-lt"/>
                        </a:rPr>
                        <a:t>Group must develop, in 10 minutes, a SMART upstream goal relating to vaping that you will present to a government representative or Committee. [</a:t>
                      </a:r>
                      <a:r>
                        <a:rPr lang="en-IE" sz="1400" b="0" i="0" u="sng" strike="noStrike" noProof="0" dirty="0">
                          <a:solidFill>
                            <a:srgbClr val="000000"/>
                          </a:solidFill>
                          <a:effectLst/>
                          <a:latin typeface="+mn-lt"/>
                        </a:rPr>
                        <a:t>Any</a:t>
                      </a:r>
                      <a:r>
                        <a:rPr lang="en-IE" sz="1400" b="0" i="0" u="none" strike="noStrike" noProof="0" dirty="0">
                          <a:solidFill>
                            <a:srgbClr val="000000"/>
                          </a:solidFill>
                          <a:effectLst/>
                          <a:latin typeface="+mn-lt"/>
                        </a:rPr>
                        <a:t> perspective]</a:t>
                      </a:r>
                    </a:p>
                    <a:p>
                      <a:pPr marL="171450" lvl="0" indent="-171450" algn="l">
                        <a:lnSpc>
                          <a:spcPct val="100000"/>
                        </a:lnSpc>
                        <a:spcBef>
                          <a:spcPts val="0"/>
                        </a:spcBef>
                        <a:spcAft>
                          <a:spcPts val="0"/>
                        </a:spcAft>
                        <a:buFont typeface="Wingdings"/>
                        <a:buChar char="q"/>
                      </a:pPr>
                      <a:r>
                        <a:rPr lang="en-IE" sz="1400" b="0" i="0" u="none" strike="noStrike" noProof="0" dirty="0">
                          <a:solidFill>
                            <a:srgbClr val="000000"/>
                          </a:solidFill>
                          <a:effectLst/>
                          <a:latin typeface="+mn-lt"/>
                        </a:rPr>
                        <a:t>Each group presents for up to 1 minute (up to three speakers)</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25 mins</a:t>
                      </a:r>
                      <a:endParaRPr lang="en-US" sz="1400" dirty="0">
                        <a:latin typeface="+mn-lt"/>
                        <a:ea typeface="Calibri"/>
                        <a:cs typeface="Calibri"/>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514379"/>
                  </a:ext>
                </a:extLst>
              </a:tr>
              <a:tr h="434537">
                <a:tc>
                  <a:txBody>
                    <a:bodyPr/>
                    <a:lstStyle/>
                    <a:p>
                      <a:pPr lvl="0">
                        <a:lnSpc>
                          <a:spcPct val="100000"/>
                        </a:lnSpc>
                        <a:spcAft>
                          <a:spcPts val="0"/>
                        </a:spcAft>
                        <a:buNone/>
                      </a:pPr>
                      <a:r>
                        <a:rPr lang="en-IE" sz="1400" b="1" dirty="0">
                          <a:effectLst/>
                          <a:latin typeface="+mn-lt"/>
                          <a:ea typeface="Calibri"/>
                          <a:cs typeface="Calibri"/>
                        </a:rPr>
                        <a:t>105-110m</a:t>
                      </a:r>
                      <a:endParaRPr lang="en-IE" sz="1400" dirty="0">
                        <a:effectLst/>
                        <a:latin typeface="+mn-lt"/>
                        <a:ea typeface="Calibri"/>
                        <a:cs typeface="Times New Roman"/>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Wingdings"/>
                        <a:buChar char="q"/>
                      </a:pPr>
                      <a:r>
                        <a:rPr lang="en-US" sz="1400" b="0" i="0" u="none" strike="noStrike" noProof="0" dirty="0">
                          <a:solidFill>
                            <a:srgbClr val="000000"/>
                          </a:solidFill>
                          <a:latin typeface="+mn-lt"/>
                        </a:rPr>
                        <a:t>Wrap-up reflective questions and/or</a:t>
                      </a:r>
                    </a:p>
                    <a:p>
                      <a:pPr marL="171450" lvl="0" indent="-171450" algn="l">
                        <a:lnSpc>
                          <a:spcPct val="100000"/>
                        </a:lnSpc>
                        <a:spcBef>
                          <a:spcPts val="0"/>
                        </a:spcBef>
                        <a:spcAft>
                          <a:spcPts val="0"/>
                        </a:spcAft>
                        <a:buFont typeface="Wingdings"/>
                        <a:buChar char="q"/>
                      </a:pPr>
                      <a:r>
                        <a:rPr lang="en-US" sz="1400" b="0" i="0" u="none" strike="noStrike" noProof="0" dirty="0">
                          <a:solidFill>
                            <a:srgbClr val="000000"/>
                          </a:solidFill>
                          <a:latin typeface="+mn-lt"/>
                        </a:rPr>
                        <a:t>Students individually complete the ‘reflective prompt questions’...</a:t>
                      </a:r>
                      <a:endParaRPr lang="en-US" sz="1400" dirty="0">
                        <a:latin typeface="+mn-lt"/>
                      </a:endParaRP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nSpc>
                          <a:spcPct val="100000"/>
                        </a:lnSpc>
                        <a:spcAft>
                          <a:spcPts val="0"/>
                        </a:spcAft>
                        <a:buNone/>
                      </a:pPr>
                      <a:r>
                        <a:rPr lang="en-IE" sz="1400" dirty="0">
                          <a:effectLst/>
                          <a:latin typeface="+mn-lt"/>
                          <a:ea typeface="Calibri"/>
                          <a:cs typeface="Calibri"/>
                        </a:rPr>
                        <a:t>5 mins </a:t>
                      </a:r>
                    </a:p>
                  </a:txBody>
                  <a:tcPr marL="26515" marR="265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840081"/>
                  </a:ext>
                </a:extLst>
              </a:tr>
            </a:tbl>
          </a:graphicData>
        </a:graphic>
      </p:graphicFrame>
      <p:sp>
        <p:nvSpPr>
          <p:cNvPr id="4" name="Slide Number Placeholder 3">
            <a:extLst>
              <a:ext uri="{FF2B5EF4-FFF2-40B4-BE49-F238E27FC236}">
                <a16:creationId xmlns:a16="http://schemas.microsoft.com/office/drawing/2014/main" id="{D96A7DC4-826C-6741-1791-CC6FCA405826}"/>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7</a:t>
            </a:fld>
            <a:endParaRPr lang="en-GB" sz="1000" dirty="0">
              <a:solidFill>
                <a:schemeClr val="bg1"/>
              </a:solidFill>
            </a:endParaRPr>
          </a:p>
        </p:txBody>
      </p:sp>
    </p:spTree>
    <p:extLst>
      <p:ext uri="{BB962C8B-B14F-4D97-AF65-F5344CB8AC3E}">
        <p14:creationId xmlns:p14="http://schemas.microsoft.com/office/powerpoint/2010/main" val="436425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F199F-966A-7ECE-4F12-9508C57B016F}"/>
              </a:ext>
            </a:extLst>
          </p:cNvPr>
          <p:cNvSpPr>
            <a:spLocks noGrp="1"/>
          </p:cNvSpPr>
          <p:nvPr>
            <p:ph type="title"/>
          </p:nvPr>
        </p:nvSpPr>
        <p:spPr>
          <a:xfrm>
            <a:off x="387900" y="231866"/>
            <a:ext cx="8368200" cy="686100"/>
          </a:xfrm>
        </p:spPr>
        <p:txBody>
          <a:bodyPr>
            <a:normAutofit/>
          </a:bodyPr>
          <a:lstStyle/>
          <a:p>
            <a:r>
              <a:rPr lang="en-GB" sz="2400" dirty="0"/>
              <a:t>Overview of activities in , and related to, this workshop</a:t>
            </a:r>
          </a:p>
        </p:txBody>
      </p:sp>
      <p:sp>
        <p:nvSpPr>
          <p:cNvPr id="3" name="Text Placeholder 2">
            <a:extLst>
              <a:ext uri="{FF2B5EF4-FFF2-40B4-BE49-F238E27FC236}">
                <a16:creationId xmlns:a16="http://schemas.microsoft.com/office/drawing/2014/main" id="{180A8AFC-6400-9225-4CC9-112D5C20DAE1}"/>
              </a:ext>
            </a:extLst>
          </p:cNvPr>
          <p:cNvSpPr>
            <a:spLocks noGrp="1"/>
          </p:cNvSpPr>
          <p:nvPr>
            <p:ph type="body" idx="1"/>
          </p:nvPr>
        </p:nvSpPr>
        <p:spPr>
          <a:xfrm>
            <a:off x="387900" y="1240971"/>
            <a:ext cx="8633258" cy="3670663"/>
          </a:xfrm>
        </p:spPr>
        <p:txBody>
          <a:bodyPr>
            <a:noAutofit/>
          </a:bodyPr>
          <a:lstStyle/>
          <a:p>
            <a:pPr marL="285750" indent="-285750"/>
            <a:r>
              <a:rPr lang="en-GB" sz="1500" b="0" dirty="0"/>
              <a:t>Each group is assigned one of the three perspectives, with relevant activities on template </a:t>
            </a:r>
            <a:r>
              <a:rPr lang="en-GB" sz="1400" dirty="0"/>
              <a:t>(Handout #1).</a:t>
            </a:r>
          </a:p>
          <a:p>
            <a:pPr marL="285750" indent="-285750">
              <a:spcAft>
                <a:spcPts val="600"/>
              </a:spcAft>
            </a:pPr>
            <a:r>
              <a:rPr lang="en-GB" sz="1500" b="0" dirty="0"/>
              <a:t>Highlight if after/end of workshop, a group agreed updated presentation must be submitted </a:t>
            </a:r>
            <a:r>
              <a:rPr lang="en-GB" sz="1400" dirty="0"/>
              <a:t>(Handout #4)</a:t>
            </a:r>
          </a:p>
          <a:p>
            <a:pPr marL="285750" indent="-285750"/>
            <a:r>
              <a:rPr lang="en-GB" sz="1500" dirty="0"/>
              <a:t>Task 1:  </a:t>
            </a:r>
            <a:r>
              <a:rPr lang="en-GB" sz="1500" b="0" dirty="0"/>
              <a:t>Each student shares their prework i.e. individually prepared outline oof how their perspective’s challenge should be addressed, and the group then collaborates to agree a 3 minute presentation that addresses the perspective’s challenge, including one of the assigned tactics </a:t>
            </a:r>
            <a:r>
              <a:rPr lang="en-GB" sz="1500" dirty="0"/>
              <a:t>(Handout #1).</a:t>
            </a:r>
          </a:p>
          <a:p>
            <a:pPr marL="285750" lvl="1" indent="-285750">
              <a:spcAft>
                <a:spcPts val="600"/>
              </a:spcAft>
            </a:pPr>
            <a:r>
              <a:rPr lang="en-GB" sz="1500" dirty="0"/>
              <a:t>Minimum x3 group members present, total 3 mins, plus a chair and a scribe. All members active.</a:t>
            </a:r>
          </a:p>
          <a:p>
            <a:pPr marL="285750" indent="-285750"/>
            <a:r>
              <a:rPr lang="en-GB" sz="1500" dirty="0"/>
              <a:t>Task 2: (a) </a:t>
            </a:r>
            <a:r>
              <a:rPr lang="en-GB" sz="1500" b="0" dirty="0"/>
              <a:t>Record on H</a:t>
            </a:r>
            <a:r>
              <a:rPr lang="en-GB" sz="1500" dirty="0"/>
              <a:t>andout #2 </a:t>
            </a:r>
            <a:r>
              <a:rPr lang="en-GB" sz="1500" b="0" dirty="0"/>
              <a:t>the devious Frame your group introduced to your presentation.</a:t>
            </a:r>
          </a:p>
          <a:p>
            <a:pPr marL="285750" indent="-285750"/>
            <a:r>
              <a:rPr lang="en-GB" sz="1500" dirty="0"/>
              <a:t>Task 2: (b) </a:t>
            </a:r>
            <a:r>
              <a:rPr lang="en-GB" sz="1500" b="0" dirty="0"/>
              <a:t>Record on H</a:t>
            </a:r>
            <a:r>
              <a:rPr lang="en-GB" sz="1500" dirty="0"/>
              <a:t>andout #2 </a:t>
            </a:r>
            <a:r>
              <a:rPr lang="en-GB" sz="1500" b="0" dirty="0"/>
              <a:t>the group agreed question to ask of each of the other groups.</a:t>
            </a:r>
          </a:p>
          <a:p>
            <a:pPr marL="285750" indent="-285750">
              <a:spcAft>
                <a:spcPts val="600"/>
              </a:spcAft>
            </a:pPr>
            <a:r>
              <a:rPr lang="en-GB" sz="1500" dirty="0"/>
              <a:t>Task 2: (c) </a:t>
            </a:r>
            <a:r>
              <a:rPr lang="en-GB" sz="1500" b="0" dirty="0"/>
              <a:t>Record on H</a:t>
            </a:r>
            <a:r>
              <a:rPr lang="en-GB" sz="1500" dirty="0"/>
              <a:t>andout #2 </a:t>
            </a:r>
            <a:r>
              <a:rPr lang="en-GB" sz="1500" b="0" dirty="0"/>
              <a:t>what devious frame the group believes other perspectives introduced in their presentation and what the deliberately introduced information is likely to be.</a:t>
            </a:r>
          </a:p>
          <a:p>
            <a:pPr marL="285750" indent="-285750">
              <a:spcAft>
                <a:spcPts val="600"/>
              </a:spcAft>
            </a:pPr>
            <a:r>
              <a:rPr lang="en-GB" sz="1500" dirty="0"/>
              <a:t>Task 3:</a:t>
            </a:r>
            <a:r>
              <a:rPr lang="en-GB" sz="1500" b="0" dirty="0"/>
              <a:t> </a:t>
            </a:r>
            <a:r>
              <a:rPr lang="en-US" sz="1500" b="0" dirty="0"/>
              <a:t>Agree as a group one SMART </a:t>
            </a:r>
            <a:r>
              <a:rPr lang="en-IE" sz="1500" b="0" dirty="0"/>
              <a:t>upstream goal relating to vaping for presentation to a government representative or Committee. One minute presentation time limit for each group. </a:t>
            </a:r>
            <a:r>
              <a:rPr lang="en-IE" sz="1500" dirty="0"/>
              <a:t>(Handout #3).</a:t>
            </a:r>
          </a:p>
          <a:p>
            <a:pPr marL="285750" indent="-285750"/>
            <a:r>
              <a:rPr lang="en-GB" sz="1500" dirty="0"/>
              <a:t>Task 3: (b) [Optional] </a:t>
            </a:r>
            <a:r>
              <a:rPr lang="en-GB" sz="1500" b="0" dirty="0"/>
              <a:t>Reflective prompt questions </a:t>
            </a:r>
            <a:r>
              <a:rPr lang="en-IE" sz="1500" dirty="0"/>
              <a:t>(Handout #4 and facilitator notes).</a:t>
            </a:r>
            <a:endParaRPr lang="en-GB" sz="1500" b="0" dirty="0"/>
          </a:p>
        </p:txBody>
      </p:sp>
      <p:sp>
        <p:nvSpPr>
          <p:cNvPr id="6" name="Slide Number Placeholder 3">
            <a:extLst>
              <a:ext uri="{FF2B5EF4-FFF2-40B4-BE49-F238E27FC236}">
                <a16:creationId xmlns:a16="http://schemas.microsoft.com/office/drawing/2014/main" id="{D9C2B213-5ADD-A164-1EBF-C55C70BBE2C1}"/>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8</a:t>
            </a:fld>
            <a:endParaRPr lang="en-GB" sz="1000" dirty="0">
              <a:solidFill>
                <a:schemeClr val="bg1"/>
              </a:solidFill>
            </a:endParaRPr>
          </a:p>
        </p:txBody>
      </p:sp>
    </p:spTree>
    <p:extLst>
      <p:ext uri="{BB962C8B-B14F-4D97-AF65-F5344CB8AC3E}">
        <p14:creationId xmlns:p14="http://schemas.microsoft.com/office/powerpoint/2010/main" val="2192921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D410E-C2F0-6644-A847-5DA59BE9BA52}"/>
              </a:ext>
            </a:extLst>
          </p:cNvPr>
          <p:cNvSpPr>
            <a:spLocks noGrp="1"/>
          </p:cNvSpPr>
          <p:nvPr>
            <p:ph type="title"/>
          </p:nvPr>
        </p:nvSpPr>
        <p:spPr/>
        <p:txBody>
          <a:bodyPr>
            <a:noAutofit/>
          </a:bodyPr>
          <a:lstStyle/>
          <a:p>
            <a:r>
              <a:rPr lang="en-GB" sz="2000" dirty="0"/>
              <a:t>Template = format in which group activities to be submitted: This (signed) page can be photographed by learners for upload to the LMS/VLE.</a:t>
            </a:r>
          </a:p>
        </p:txBody>
      </p:sp>
      <p:graphicFrame>
        <p:nvGraphicFramePr>
          <p:cNvPr id="5" name="Table 4">
            <a:extLst>
              <a:ext uri="{FF2B5EF4-FFF2-40B4-BE49-F238E27FC236}">
                <a16:creationId xmlns:a16="http://schemas.microsoft.com/office/drawing/2014/main" id="{487188D9-F3BC-B401-2108-E139D2361DBF}"/>
              </a:ext>
            </a:extLst>
          </p:cNvPr>
          <p:cNvGraphicFramePr>
            <a:graphicFrameLocks noGrp="1"/>
          </p:cNvGraphicFramePr>
          <p:nvPr>
            <p:extLst>
              <p:ext uri="{D42A27DB-BD31-4B8C-83A1-F6EECF244321}">
                <p14:modId xmlns:p14="http://schemas.microsoft.com/office/powerpoint/2010/main" val="455513664"/>
              </p:ext>
            </p:extLst>
          </p:nvPr>
        </p:nvGraphicFramePr>
        <p:xfrm>
          <a:off x="448676" y="1124801"/>
          <a:ext cx="8246647" cy="2217294"/>
        </p:xfrm>
        <a:graphic>
          <a:graphicData uri="http://schemas.openxmlformats.org/drawingml/2006/table">
            <a:tbl>
              <a:tblPr firstRow="1" firstCol="1" bandRow="1">
                <a:tableStyleId>{5C22544A-7EE6-4342-B048-85BDC9FD1C3A}</a:tableStyleId>
              </a:tblPr>
              <a:tblGrid>
                <a:gridCol w="8246647">
                  <a:extLst>
                    <a:ext uri="{9D8B030D-6E8A-4147-A177-3AD203B41FA5}">
                      <a16:colId xmlns:a16="http://schemas.microsoft.com/office/drawing/2014/main" val="4057693779"/>
                    </a:ext>
                  </a:extLst>
                </a:gridCol>
              </a:tblGrid>
              <a:tr h="97359">
                <a:tc>
                  <a:txBody>
                    <a:bodyPr/>
                    <a:lstStyle/>
                    <a:p>
                      <a:pPr>
                        <a:lnSpc>
                          <a:spcPct val="107000"/>
                        </a:lnSpc>
                        <a:spcBef>
                          <a:spcPts val="200"/>
                        </a:spcBef>
                        <a:buNone/>
                      </a:pPr>
                      <a:r>
                        <a:rPr lang="en-GB" sz="1500" dirty="0">
                          <a:effectLst/>
                        </a:rPr>
                        <a:t>TASK #1: Group Presentation, Perspective 2: Communications executive. </a:t>
                      </a:r>
                      <a:r>
                        <a:rPr lang="en-GB" sz="1500" dirty="0">
                          <a:effectLst/>
                          <a:highlight>
                            <a:srgbClr val="00FF00"/>
                          </a:highlight>
                        </a:rPr>
                        <a:t>Green</a:t>
                      </a:r>
                      <a:r>
                        <a:rPr lang="en-GB" sz="1500" dirty="0">
                          <a:effectLst/>
                        </a:rPr>
                        <a:t> Handout #1   </a:t>
                      </a:r>
                    </a:p>
                    <a:p>
                      <a:pPr>
                        <a:lnSpc>
                          <a:spcPct val="107000"/>
                        </a:lnSpc>
                        <a:spcAft>
                          <a:spcPts val="800"/>
                        </a:spcAft>
                        <a:buNone/>
                      </a:pPr>
                      <a:r>
                        <a:rPr lang="en-GB" sz="1500" dirty="0">
                          <a:effectLst/>
                        </a:rPr>
                        <a:t>[20mins preparation, plus 30mins presentations +questions]</a:t>
                      </a:r>
                      <a:endParaRPr lang="en-GB" sz="1500" dirty="0">
                        <a:effectLst/>
                        <a:latin typeface="Calibri" panose="020F0502020204030204" pitchFamily="34" charset="0"/>
                        <a:ea typeface="Calibri" panose="020F0502020204030204" pitchFamily="34" charset="0"/>
                        <a:cs typeface="Arial" panose="020B0604020202020204" pitchFamily="34" charset="0"/>
                      </a:endParaRPr>
                    </a:p>
                  </a:txBody>
                  <a:tcPr marL="23226" marR="23226" marT="0" marB="0"/>
                </a:tc>
                <a:extLst>
                  <a:ext uri="{0D108BD9-81ED-4DB2-BD59-A6C34878D82A}">
                    <a16:rowId xmlns:a16="http://schemas.microsoft.com/office/drawing/2014/main" val="3185991381"/>
                  </a:ext>
                </a:extLst>
              </a:tr>
              <a:tr h="302204">
                <a:tc>
                  <a:txBody>
                    <a:bodyPr/>
                    <a:lstStyle/>
                    <a:p>
                      <a:pPr>
                        <a:lnSpc>
                          <a:spcPct val="107000"/>
                        </a:lnSpc>
                        <a:spcAft>
                          <a:spcPts val="800"/>
                        </a:spcAft>
                        <a:buNone/>
                      </a:pPr>
                      <a:r>
                        <a:rPr lang="en-GB" sz="1500" u="sng" dirty="0">
                          <a:effectLst/>
                        </a:rPr>
                        <a:t>Group assignments</a:t>
                      </a:r>
                      <a:r>
                        <a:rPr lang="en-GB" sz="1500" dirty="0">
                          <a:effectLst/>
                        </a:rPr>
                        <a:t>. Please complete all sections during the workshop. Ensure that the facilitator signs the completed worksheet for you before you leave. [Module coordinator directs]</a:t>
                      </a:r>
                    </a:p>
                    <a:p>
                      <a:pPr>
                        <a:lnSpc>
                          <a:spcPct val="107000"/>
                        </a:lnSpc>
                        <a:spcAft>
                          <a:spcPts val="800"/>
                        </a:spcAft>
                        <a:buNone/>
                      </a:pPr>
                      <a:r>
                        <a:rPr lang="en-GB" sz="1500" dirty="0">
                          <a:effectLst/>
                        </a:rPr>
                        <a:t>Prepare this template so that other groups can photograph it &amp; can ‘see’ when you ‘present’.</a:t>
                      </a:r>
                      <a:endParaRPr lang="en-GB" sz="1500" dirty="0">
                        <a:effectLst/>
                        <a:latin typeface="Calibri" panose="020F0502020204030204" pitchFamily="34" charset="0"/>
                        <a:ea typeface="Calibri" panose="020F0502020204030204" pitchFamily="34" charset="0"/>
                        <a:cs typeface="Arial" panose="020B0604020202020204" pitchFamily="34" charset="0"/>
                      </a:endParaRPr>
                    </a:p>
                  </a:txBody>
                  <a:tcPr marL="23226" marR="23226" marT="0" marB="0"/>
                </a:tc>
                <a:extLst>
                  <a:ext uri="{0D108BD9-81ED-4DB2-BD59-A6C34878D82A}">
                    <a16:rowId xmlns:a16="http://schemas.microsoft.com/office/drawing/2014/main" val="3476017782"/>
                  </a:ext>
                </a:extLst>
              </a:tr>
              <a:tr h="871965">
                <a:tc>
                  <a:txBody>
                    <a:bodyPr/>
                    <a:lstStyle/>
                    <a:p>
                      <a:pPr>
                        <a:lnSpc>
                          <a:spcPct val="100000"/>
                        </a:lnSpc>
                        <a:spcAft>
                          <a:spcPts val="0"/>
                        </a:spcAft>
                        <a:buNone/>
                      </a:pPr>
                      <a:r>
                        <a:rPr lang="en-IE" sz="1500" dirty="0">
                          <a:effectLst/>
                        </a:rPr>
                        <a:t>Group’ presentation which addresses their perspective’s challenge (max300words)</a:t>
                      </a:r>
                      <a:endParaRPr lang="en-GB" sz="1500" dirty="0">
                        <a:effectLst/>
                      </a:endParaRPr>
                    </a:p>
                    <a:p>
                      <a:pPr>
                        <a:lnSpc>
                          <a:spcPct val="100000"/>
                        </a:lnSpc>
                        <a:spcAft>
                          <a:spcPts val="0"/>
                        </a:spcAft>
                        <a:buNone/>
                      </a:pPr>
                      <a:r>
                        <a:rPr lang="en-IE" sz="1500" dirty="0">
                          <a:effectLst/>
                        </a:rPr>
                        <a:t>1.</a:t>
                      </a:r>
                      <a:endParaRPr lang="en-GB" sz="1500" dirty="0">
                        <a:effectLst/>
                      </a:endParaRPr>
                    </a:p>
                    <a:p>
                      <a:pPr>
                        <a:lnSpc>
                          <a:spcPct val="100000"/>
                        </a:lnSpc>
                        <a:spcAft>
                          <a:spcPts val="0"/>
                        </a:spcAft>
                        <a:buNone/>
                      </a:pPr>
                      <a:r>
                        <a:rPr lang="en-IE" sz="1500" dirty="0">
                          <a:effectLst/>
                        </a:rPr>
                        <a:t>2.</a:t>
                      </a:r>
                      <a:endParaRPr lang="en-GB" sz="1500" dirty="0">
                        <a:effectLst/>
                      </a:endParaRPr>
                    </a:p>
                    <a:p>
                      <a:pPr>
                        <a:lnSpc>
                          <a:spcPct val="100000"/>
                        </a:lnSpc>
                        <a:spcAft>
                          <a:spcPts val="0"/>
                        </a:spcAft>
                        <a:buNone/>
                      </a:pPr>
                      <a:r>
                        <a:rPr lang="en-IE" sz="1500" dirty="0">
                          <a:effectLst/>
                        </a:rPr>
                        <a:t>3.</a:t>
                      </a:r>
                      <a:endParaRPr lang="en-GB" sz="1500" dirty="0">
                        <a:effectLst/>
                      </a:endParaRPr>
                    </a:p>
                  </a:txBody>
                  <a:tcPr marL="23226" marR="23226" marT="0" marB="0"/>
                </a:tc>
                <a:extLst>
                  <a:ext uri="{0D108BD9-81ED-4DB2-BD59-A6C34878D82A}">
                    <a16:rowId xmlns:a16="http://schemas.microsoft.com/office/drawing/2014/main" val="1436608144"/>
                  </a:ext>
                </a:extLst>
              </a:tr>
            </a:tbl>
          </a:graphicData>
        </a:graphic>
      </p:graphicFrame>
      <p:graphicFrame>
        <p:nvGraphicFramePr>
          <p:cNvPr id="6" name="Table 5">
            <a:extLst>
              <a:ext uri="{FF2B5EF4-FFF2-40B4-BE49-F238E27FC236}">
                <a16:creationId xmlns:a16="http://schemas.microsoft.com/office/drawing/2014/main" id="{EBA62DB0-5BEE-B81F-E89E-8C6EC4F00E97}"/>
              </a:ext>
            </a:extLst>
          </p:cNvPr>
          <p:cNvGraphicFramePr>
            <a:graphicFrameLocks noGrp="1"/>
          </p:cNvGraphicFramePr>
          <p:nvPr>
            <p:extLst>
              <p:ext uri="{D42A27DB-BD31-4B8C-83A1-F6EECF244321}">
                <p14:modId xmlns:p14="http://schemas.microsoft.com/office/powerpoint/2010/main" val="26297972"/>
              </p:ext>
            </p:extLst>
          </p:nvPr>
        </p:nvGraphicFramePr>
        <p:xfrm>
          <a:off x="448676" y="3342095"/>
          <a:ext cx="8246647" cy="1473699"/>
        </p:xfrm>
        <a:graphic>
          <a:graphicData uri="http://schemas.openxmlformats.org/drawingml/2006/table">
            <a:tbl>
              <a:tblPr firstRow="1" firstCol="1" bandRow="1">
                <a:tableStyleId>{5C22544A-7EE6-4342-B048-85BDC9FD1C3A}</a:tableStyleId>
              </a:tblPr>
              <a:tblGrid>
                <a:gridCol w="3504096">
                  <a:extLst>
                    <a:ext uri="{9D8B030D-6E8A-4147-A177-3AD203B41FA5}">
                      <a16:colId xmlns:a16="http://schemas.microsoft.com/office/drawing/2014/main" val="76570210"/>
                    </a:ext>
                  </a:extLst>
                </a:gridCol>
                <a:gridCol w="4742551">
                  <a:extLst>
                    <a:ext uri="{9D8B030D-6E8A-4147-A177-3AD203B41FA5}">
                      <a16:colId xmlns:a16="http://schemas.microsoft.com/office/drawing/2014/main" val="1563806497"/>
                    </a:ext>
                  </a:extLst>
                </a:gridCol>
              </a:tblGrid>
              <a:tr h="234814">
                <a:tc>
                  <a:txBody>
                    <a:bodyPr/>
                    <a:lstStyle/>
                    <a:p>
                      <a:pPr>
                        <a:lnSpc>
                          <a:spcPct val="107000"/>
                        </a:lnSpc>
                        <a:spcAft>
                          <a:spcPts val="800"/>
                        </a:spcAft>
                        <a:buNone/>
                      </a:pPr>
                      <a:r>
                        <a:rPr lang="en-GB" sz="1100" dirty="0">
                          <a:solidFill>
                            <a:schemeClr val="bg1"/>
                          </a:solidFill>
                          <a:effectLst/>
                        </a:rPr>
                        <a:t>Student Name</a:t>
                      </a:r>
                      <a:endParaRPr lang="en-GB"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solidFill>
                            <a:schemeClr val="bg1"/>
                          </a:solidFill>
                          <a:effectLst/>
                        </a:rPr>
                        <a:t>Student signature</a:t>
                      </a:r>
                      <a:endParaRPr lang="en-GB"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extLst>
                  <a:ext uri="{0D108BD9-81ED-4DB2-BD59-A6C34878D82A}">
                    <a16:rowId xmlns:a16="http://schemas.microsoft.com/office/drawing/2014/main" val="1896852745"/>
                  </a:ext>
                </a:extLst>
              </a:tr>
              <a:tr h="54000">
                <a:tc>
                  <a:txBody>
                    <a:bodyPr/>
                    <a:lstStyle/>
                    <a:p>
                      <a:pPr>
                        <a:lnSpc>
                          <a:spcPct val="107000"/>
                        </a:lnSpc>
                        <a:spcAft>
                          <a:spcPts val="800"/>
                        </a:spcAft>
                        <a:buNone/>
                      </a:pPr>
                      <a:r>
                        <a:rPr lang="en-GB" sz="1100" dirty="0">
                          <a:effectLs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a:effectLst/>
                        </a:rPr>
                        <a:t> </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6118763"/>
                  </a:ext>
                </a:extLst>
              </a:tr>
              <a:tr h="54000">
                <a:tc>
                  <a:txBody>
                    <a:bodyPr/>
                    <a:lstStyle/>
                    <a:p>
                      <a:pPr>
                        <a:lnSpc>
                          <a:spcPct val="107000"/>
                        </a:lnSpc>
                        <a:spcAft>
                          <a:spcPts val="800"/>
                        </a:spcAft>
                        <a:buNone/>
                      </a:pPr>
                      <a:r>
                        <a:rPr lang="en-GB" sz="1100" dirty="0">
                          <a:effectLs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effectLs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06971056"/>
                  </a:ext>
                </a:extLst>
              </a:tr>
              <a:tr h="54000">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33961648"/>
                  </a:ext>
                </a:extLst>
              </a:tr>
              <a:tr h="54000">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08818555"/>
                  </a:ext>
                </a:extLst>
              </a:tr>
              <a:tr h="54000">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16919644"/>
                  </a:ext>
                </a:extLst>
              </a:tr>
              <a:tr h="54000">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effectLst/>
                          <a:highlight>
                            <a:srgbClr val="FF0000"/>
                          </a:highlight>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00713752"/>
                  </a:ext>
                </a:extLst>
              </a:tr>
              <a:tr h="210185">
                <a:tc>
                  <a:txBody>
                    <a:bodyPr/>
                    <a:lstStyle/>
                    <a:p>
                      <a:pPr>
                        <a:lnSpc>
                          <a:spcPct val="107000"/>
                        </a:lnSpc>
                        <a:spcAft>
                          <a:spcPts val="800"/>
                        </a:spcAft>
                        <a:buNone/>
                      </a:pPr>
                      <a:r>
                        <a:rPr lang="en-GB" sz="1100" dirty="0">
                          <a:solidFill>
                            <a:schemeClr val="bg1"/>
                          </a:solidFill>
                          <a:effectLst/>
                        </a:rPr>
                        <a:t>Facilitator initials</a:t>
                      </a:r>
                      <a:endParaRPr lang="en-GB"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005EAE"/>
                    </a:solidFill>
                  </a:tcPr>
                </a:tc>
                <a:tc>
                  <a:txBody>
                    <a:bodyPr/>
                    <a:lstStyle/>
                    <a:p>
                      <a:pPr>
                        <a:lnSpc>
                          <a:spcPct val="107000"/>
                        </a:lnSpc>
                        <a:spcAft>
                          <a:spcPts val="800"/>
                        </a:spcAft>
                        <a:buNone/>
                      </a:pPr>
                      <a:r>
                        <a:rPr lang="en-GB" sz="1100" dirty="0">
                          <a:solidFill>
                            <a:schemeClr val="tx1"/>
                          </a:solidFill>
                          <a:effectLst/>
                        </a:rPr>
                        <a:t>Facilitator name</a:t>
                      </a:r>
                      <a:endParaRPr lang="en-GB" sz="1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26575475"/>
                  </a:ext>
                </a:extLst>
              </a:tr>
            </a:tbl>
          </a:graphicData>
        </a:graphic>
      </p:graphicFrame>
      <p:sp>
        <p:nvSpPr>
          <p:cNvPr id="8" name="Slide Number Placeholder 3">
            <a:extLst>
              <a:ext uri="{FF2B5EF4-FFF2-40B4-BE49-F238E27FC236}">
                <a16:creationId xmlns:a16="http://schemas.microsoft.com/office/drawing/2014/main" id="{08AC587B-F156-7892-3164-AE661421C905}"/>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9</a:t>
            </a:fld>
            <a:endParaRPr lang="en-GB" sz="1000" dirty="0">
              <a:solidFill>
                <a:schemeClr val="bg1"/>
              </a:solidFill>
            </a:endParaRPr>
          </a:p>
        </p:txBody>
      </p:sp>
    </p:spTree>
    <p:extLst>
      <p:ext uri="{BB962C8B-B14F-4D97-AF65-F5344CB8AC3E}">
        <p14:creationId xmlns:p14="http://schemas.microsoft.com/office/powerpoint/2010/main" val="1304483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F3B1-2A52-7C26-78B5-DB5047A0B358}"/>
              </a:ext>
            </a:extLst>
          </p:cNvPr>
          <p:cNvSpPr>
            <a:spLocks noGrp="1"/>
          </p:cNvSpPr>
          <p:nvPr>
            <p:ph type="title"/>
          </p:nvPr>
        </p:nvSpPr>
        <p:spPr>
          <a:xfrm>
            <a:off x="476982" y="361507"/>
            <a:ext cx="7500939" cy="691116"/>
          </a:xfrm>
        </p:spPr>
        <p:txBody>
          <a:bodyPr/>
          <a:lstStyle/>
          <a:p>
            <a:r>
              <a:rPr lang="en-US" sz="2400" dirty="0"/>
              <a:t>What is Misinformation? </a:t>
            </a:r>
            <a:br>
              <a:rPr lang="en-US" sz="2400" dirty="0"/>
            </a:br>
            <a:endParaRPr lang="en-IE" sz="2400" dirty="0"/>
          </a:p>
        </p:txBody>
      </p:sp>
      <p:sp>
        <p:nvSpPr>
          <p:cNvPr id="3" name="Text Placeholder 2">
            <a:extLst>
              <a:ext uri="{FF2B5EF4-FFF2-40B4-BE49-F238E27FC236}">
                <a16:creationId xmlns:a16="http://schemas.microsoft.com/office/drawing/2014/main" id="{C074BCDF-A0EE-B466-FA51-EF170DA6D119}"/>
              </a:ext>
            </a:extLst>
          </p:cNvPr>
          <p:cNvSpPr>
            <a:spLocks noGrp="1"/>
          </p:cNvSpPr>
          <p:nvPr>
            <p:ph type="body" sz="quarter" idx="10"/>
          </p:nvPr>
        </p:nvSpPr>
        <p:spPr>
          <a:xfrm>
            <a:off x="476982" y="898497"/>
            <a:ext cx="4411456" cy="3559201"/>
          </a:xfrm>
        </p:spPr>
        <p:txBody>
          <a:bodyPr vert="horz" lIns="0" tIns="0" rIns="0" bIns="0" rtlCol="0" anchor="t">
            <a:noAutofit/>
          </a:bodyPr>
          <a:lstStyle/>
          <a:p>
            <a:r>
              <a:rPr lang="en-US" dirty="0"/>
              <a:t>Misinformation</a:t>
            </a:r>
            <a:r>
              <a:rPr lang="en-US" b="0" dirty="0"/>
              <a:t> is false or deceptive information that is presented as fact but without a deliberate intent to deceive. </a:t>
            </a:r>
          </a:p>
          <a:p>
            <a:r>
              <a:rPr lang="en-US" dirty="0"/>
              <a:t>Disinformation</a:t>
            </a:r>
            <a:r>
              <a:rPr lang="en-US" b="0" dirty="0"/>
              <a:t> is false information that is intentionally and maliciously deceptive.</a:t>
            </a:r>
          </a:p>
          <a:p>
            <a:r>
              <a:rPr lang="en-US" sz="1800" b="0" i="1" dirty="0"/>
              <a:t>[For this workshop, we will refer to misinformation ‘deliberately introduced’]</a:t>
            </a:r>
            <a:br>
              <a:rPr lang="en-US" sz="1800" b="0" i="1" dirty="0"/>
            </a:br>
            <a:br>
              <a:rPr lang="en-US" sz="1800" b="0" i="1" dirty="0"/>
            </a:br>
            <a:r>
              <a:rPr lang="en-US" sz="1800" b="0" i="1" dirty="0"/>
              <a:t>Adapted from: https://www.un.org/sites/un2.un.org/files/notohate_fact_sheets_en.pdf​ </a:t>
            </a:r>
          </a:p>
          <a:p>
            <a:endParaRPr lang="en-IE" sz="1800" b="0" i="1" dirty="0"/>
          </a:p>
        </p:txBody>
      </p:sp>
      <p:pic>
        <p:nvPicPr>
          <p:cNvPr id="18" name="Picture 17" descr="An image of a question mark with a maze superimosed to represent the concept of misinformation.">
            <a:extLst>
              <a:ext uri="{FF2B5EF4-FFF2-40B4-BE49-F238E27FC236}">
                <a16:creationId xmlns:a16="http://schemas.microsoft.com/office/drawing/2014/main" id="{A25FC4D3-3324-B6AA-20B4-1C17D24B3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8661" y="1052623"/>
            <a:ext cx="1665250" cy="2858676"/>
          </a:xfrm>
          <a:prstGeom prst="rect">
            <a:avLst/>
          </a:prstGeom>
          <a:effectLst>
            <a:outerShdw blurRad="50800" dist="38100" dir="2700000" algn="tl" rotWithShape="0">
              <a:prstClr val="black">
                <a:alpha val="40000"/>
              </a:prstClr>
            </a:outerShdw>
          </a:effectLst>
        </p:spPr>
      </p:pic>
      <p:pic>
        <p:nvPicPr>
          <p:cNvPr id="20" name="Picture 19" descr="An image of a question mark with a maze superimosed to represent the concept of disinformation.">
            <a:extLst>
              <a:ext uri="{FF2B5EF4-FFF2-40B4-BE49-F238E27FC236}">
                <a16:creationId xmlns:a16="http://schemas.microsoft.com/office/drawing/2014/main" id="{C4DBF625-BC69-AEFB-D11D-0BDFCED0C9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1768" y="1440977"/>
            <a:ext cx="1665250" cy="2858676"/>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6068B8A2-3400-9650-A33A-8141C5B74844}"/>
              </a:ext>
            </a:extLst>
          </p:cNvPr>
          <p:cNvSpPr txBox="1"/>
          <p:nvPr/>
        </p:nvSpPr>
        <p:spPr>
          <a:xfrm>
            <a:off x="476982" y="4602322"/>
            <a:ext cx="3294918" cy="261610"/>
          </a:xfrm>
          <a:prstGeom prst="rect">
            <a:avLst/>
          </a:prstGeom>
          <a:noFill/>
        </p:spPr>
        <p:txBody>
          <a:bodyPr wrap="square" rtlCol="0">
            <a:spAutoFit/>
          </a:bodyPr>
          <a:lstStyle/>
          <a:p>
            <a:r>
              <a:rPr lang="en-IE" sz="1100" dirty="0">
                <a:solidFill>
                  <a:schemeClr val="tx1">
                    <a:lumMod val="65000"/>
                    <a:lumOff val="35000"/>
                  </a:schemeClr>
                </a:solidFill>
              </a:rPr>
              <a:t>Images: </a:t>
            </a:r>
            <a:r>
              <a:rPr lang="en-IE" sz="1100" dirty="0" err="1">
                <a:solidFill>
                  <a:schemeClr val="tx1">
                    <a:lumMod val="65000"/>
                    <a:lumOff val="35000"/>
                  </a:schemeClr>
                </a:solidFill>
              </a:rPr>
              <a:t>Mohamed_hassan</a:t>
            </a:r>
            <a:r>
              <a:rPr lang="en-IE" sz="1100" dirty="0">
                <a:solidFill>
                  <a:schemeClr val="tx1">
                    <a:lumMod val="65000"/>
                    <a:lumOff val="35000"/>
                  </a:schemeClr>
                </a:solidFill>
              </a:rPr>
              <a:t>, Pixabay licence (edited)</a:t>
            </a:r>
          </a:p>
        </p:txBody>
      </p:sp>
      <p:sp>
        <p:nvSpPr>
          <p:cNvPr id="6" name="Slide Number Placeholder 3">
            <a:extLst>
              <a:ext uri="{FF2B5EF4-FFF2-40B4-BE49-F238E27FC236}">
                <a16:creationId xmlns:a16="http://schemas.microsoft.com/office/drawing/2014/main" id="{44CF50D0-B2FE-D139-5300-5C0483CB8F70}"/>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10</a:t>
            </a:fld>
            <a:endParaRPr lang="en-GB" sz="1000" dirty="0">
              <a:solidFill>
                <a:schemeClr val="bg1"/>
              </a:solidFill>
            </a:endParaRPr>
          </a:p>
        </p:txBody>
      </p:sp>
    </p:spTree>
    <p:extLst>
      <p:ext uri="{BB962C8B-B14F-4D97-AF65-F5344CB8AC3E}">
        <p14:creationId xmlns:p14="http://schemas.microsoft.com/office/powerpoint/2010/main" val="39693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4EE22-DA7A-F4B2-DCD9-78712446F386}"/>
              </a:ext>
            </a:extLst>
          </p:cNvPr>
          <p:cNvSpPr>
            <a:spLocks noGrp="1"/>
          </p:cNvSpPr>
          <p:nvPr>
            <p:ph type="title"/>
          </p:nvPr>
        </p:nvSpPr>
        <p:spPr>
          <a:xfrm>
            <a:off x="164980" y="204782"/>
            <a:ext cx="7500939" cy="421200"/>
          </a:xfrm>
        </p:spPr>
        <p:txBody>
          <a:bodyPr/>
          <a:lstStyle/>
          <a:p>
            <a:r>
              <a:rPr lang="en-US" sz="2400" dirty="0"/>
              <a:t>The Cross Industry Playbook</a:t>
            </a:r>
            <a:endParaRPr lang="en-IE" sz="2400" dirty="0"/>
          </a:p>
        </p:txBody>
      </p:sp>
      <p:sp>
        <p:nvSpPr>
          <p:cNvPr id="4" name="Text Placeholder 3">
            <a:extLst>
              <a:ext uri="{FF2B5EF4-FFF2-40B4-BE49-F238E27FC236}">
                <a16:creationId xmlns:a16="http://schemas.microsoft.com/office/drawing/2014/main" id="{24DFA77F-331B-DC4A-034F-4E0D5CFD7D08}"/>
              </a:ext>
            </a:extLst>
          </p:cNvPr>
          <p:cNvSpPr>
            <a:spLocks noGrp="1"/>
          </p:cNvSpPr>
          <p:nvPr>
            <p:ph type="body" sz="quarter" idx="11"/>
          </p:nvPr>
        </p:nvSpPr>
        <p:spPr>
          <a:xfrm>
            <a:off x="164980" y="642974"/>
            <a:ext cx="7500938" cy="207169"/>
          </a:xfrm>
        </p:spPr>
        <p:txBody>
          <a:bodyPr/>
          <a:lstStyle/>
          <a:p>
            <a:r>
              <a:rPr lang="en-US" dirty="0"/>
              <a:t>The 9 Devious Frames: Ennis, 2023</a:t>
            </a:r>
            <a:endParaRPr lang="en-IE" dirty="0"/>
          </a:p>
        </p:txBody>
      </p:sp>
      <p:graphicFrame>
        <p:nvGraphicFramePr>
          <p:cNvPr id="7" name="Table 9">
            <a:extLst>
              <a:ext uri="{FF2B5EF4-FFF2-40B4-BE49-F238E27FC236}">
                <a16:creationId xmlns:a16="http://schemas.microsoft.com/office/drawing/2014/main" id="{ABE6CC55-0C1F-F2C6-B248-EC53E9CB6CCD}"/>
              </a:ext>
            </a:extLst>
          </p:cNvPr>
          <p:cNvGraphicFramePr>
            <a:graphicFrameLocks noGrp="1"/>
          </p:cNvGraphicFramePr>
          <p:nvPr>
            <p:extLst>
              <p:ext uri="{D42A27DB-BD31-4B8C-83A1-F6EECF244321}">
                <p14:modId xmlns:p14="http://schemas.microsoft.com/office/powerpoint/2010/main" val="2625407143"/>
              </p:ext>
            </p:extLst>
          </p:nvPr>
        </p:nvGraphicFramePr>
        <p:xfrm>
          <a:off x="164980" y="943340"/>
          <a:ext cx="8814040" cy="3828084"/>
        </p:xfrm>
        <a:graphic>
          <a:graphicData uri="http://schemas.openxmlformats.org/drawingml/2006/table">
            <a:tbl>
              <a:tblPr firstRow="1" bandRow="1">
                <a:tableStyleId>{5C22544A-7EE6-4342-B048-85BDC9FD1C3A}</a:tableStyleId>
              </a:tblPr>
              <a:tblGrid>
                <a:gridCol w="1508779">
                  <a:extLst>
                    <a:ext uri="{9D8B030D-6E8A-4147-A177-3AD203B41FA5}">
                      <a16:colId xmlns:a16="http://schemas.microsoft.com/office/drawing/2014/main" val="2989881905"/>
                    </a:ext>
                  </a:extLst>
                </a:gridCol>
                <a:gridCol w="2447171">
                  <a:extLst>
                    <a:ext uri="{9D8B030D-6E8A-4147-A177-3AD203B41FA5}">
                      <a16:colId xmlns:a16="http://schemas.microsoft.com/office/drawing/2014/main" val="2735993623"/>
                    </a:ext>
                  </a:extLst>
                </a:gridCol>
                <a:gridCol w="4858090">
                  <a:extLst>
                    <a:ext uri="{9D8B030D-6E8A-4147-A177-3AD203B41FA5}">
                      <a16:colId xmlns:a16="http://schemas.microsoft.com/office/drawing/2014/main" val="949318005"/>
                    </a:ext>
                  </a:extLst>
                </a:gridCol>
              </a:tblGrid>
              <a:tr h="354044">
                <a:tc>
                  <a:txBody>
                    <a:bodyPr/>
                    <a:lstStyle/>
                    <a:p>
                      <a:endParaRPr lang="en-IE" sz="1400"/>
                    </a:p>
                  </a:txBody>
                  <a:tcPr/>
                </a:tc>
                <a:tc>
                  <a:txBody>
                    <a:bodyPr/>
                    <a:lstStyle/>
                    <a:p>
                      <a:r>
                        <a:rPr lang="en-IE" sz="1400"/>
                        <a:t>Frame Name</a:t>
                      </a:r>
                    </a:p>
                  </a:txBody>
                  <a:tcPr/>
                </a:tc>
                <a:tc>
                  <a:txBody>
                    <a:bodyPr/>
                    <a:lstStyle/>
                    <a:p>
                      <a:r>
                        <a:rPr lang="en-IE" sz="1400"/>
                        <a:t>Definition</a:t>
                      </a:r>
                    </a:p>
                  </a:txBody>
                  <a:tcPr/>
                </a:tc>
                <a:extLst>
                  <a:ext uri="{0D108BD9-81ED-4DB2-BD59-A6C34878D82A}">
                    <a16:rowId xmlns:a16="http://schemas.microsoft.com/office/drawing/2014/main" val="3328623896"/>
                  </a:ext>
                </a:extLst>
              </a:tr>
              <a:tr h="354044">
                <a:tc rowSpan="3">
                  <a:txBody>
                    <a:bodyPr/>
                    <a:lstStyle/>
                    <a:p>
                      <a:pPr marL="0" indent="0">
                        <a:buFont typeface="+mj-lt"/>
                        <a:buNone/>
                      </a:pPr>
                      <a:r>
                        <a:rPr lang="en-IE" sz="1400" b="1"/>
                        <a:t>BIG LIES</a:t>
                      </a:r>
                    </a:p>
                  </a:txBody>
                  <a:tcPr>
                    <a:solidFill>
                      <a:srgbClr val="CCECFF"/>
                    </a:solidFill>
                  </a:tcPr>
                </a:tc>
                <a:tc>
                  <a:txBody>
                    <a:bodyPr/>
                    <a:lstStyle/>
                    <a:p>
                      <a:pPr marL="0" indent="0">
                        <a:buFont typeface="+mj-lt"/>
                        <a:buNone/>
                      </a:pPr>
                      <a:r>
                        <a:rPr lang="en-IE" sz="1400" b="1"/>
                        <a:t>1. Denialism</a:t>
                      </a:r>
                    </a:p>
                  </a:txBody>
                  <a:tcPr>
                    <a:solidFill>
                      <a:srgbClr val="CCECFF"/>
                    </a:solidFill>
                  </a:tcPr>
                </a:tc>
                <a:tc>
                  <a:txBody>
                    <a:bodyPr/>
                    <a:lstStyle/>
                    <a:p>
                      <a:r>
                        <a:rPr lang="en-IE" sz="1400"/>
                        <a:t>There is no problem</a:t>
                      </a:r>
                    </a:p>
                  </a:txBody>
                  <a:tcPr>
                    <a:solidFill>
                      <a:srgbClr val="CCECFF"/>
                    </a:solidFill>
                  </a:tcPr>
                </a:tc>
                <a:extLst>
                  <a:ext uri="{0D108BD9-81ED-4DB2-BD59-A6C34878D82A}">
                    <a16:rowId xmlns:a16="http://schemas.microsoft.com/office/drawing/2014/main" val="2332410474"/>
                  </a:ext>
                </a:extLst>
              </a:tr>
              <a:tr h="354044">
                <a:tc vMerge="1">
                  <a:txBody>
                    <a:bodyPr/>
                    <a:lstStyle/>
                    <a:p>
                      <a:pPr marL="0" indent="0">
                        <a:buFont typeface="+mj-lt"/>
                        <a:buNone/>
                      </a:pPr>
                      <a:endParaRPr lang="en-IE" sz="1400" b="1"/>
                    </a:p>
                  </a:txBody>
                  <a:tcPr>
                    <a:solidFill>
                      <a:srgbClr val="CCECFF"/>
                    </a:solidFill>
                  </a:tcPr>
                </a:tc>
                <a:tc>
                  <a:txBody>
                    <a:bodyPr/>
                    <a:lstStyle/>
                    <a:p>
                      <a:pPr marL="0" indent="0">
                        <a:buFont typeface="+mj-lt"/>
                        <a:buNone/>
                      </a:pPr>
                      <a:r>
                        <a:rPr lang="en-IE" sz="1400" b="1"/>
                        <a:t>2. Post Denialism </a:t>
                      </a:r>
                    </a:p>
                  </a:txBody>
                  <a:tcPr>
                    <a:solidFill>
                      <a:srgbClr val="CCECFF"/>
                    </a:solidFill>
                  </a:tcPr>
                </a:tc>
                <a:tc>
                  <a:txBody>
                    <a:bodyPr/>
                    <a:lstStyle/>
                    <a:p>
                      <a:r>
                        <a:rPr lang="en-IE" sz="1400"/>
                        <a:t>What’s bad is good</a:t>
                      </a:r>
                    </a:p>
                  </a:txBody>
                  <a:tcPr>
                    <a:solidFill>
                      <a:srgbClr val="CCECFF"/>
                    </a:solidFill>
                  </a:tcPr>
                </a:tc>
                <a:extLst>
                  <a:ext uri="{0D108BD9-81ED-4DB2-BD59-A6C34878D82A}">
                    <a16:rowId xmlns:a16="http://schemas.microsoft.com/office/drawing/2014/main" val="2181814292"/>
                  </a:ext>
                </a:extLst>
              </a:tr>
              <a:tr h="354044">
                <a:tc vMerge="1">
                  <a:txBody>
                    <a:bodyPr/>
                    <a:lstStyle/>
                    <a:p>
                      <a:pPr marL="0" indent="0">
                        <a:buFont typeface="+mj-lt"/>
                        <a:buNone/>
                      </a:pPr>
                      <a:endParaRPr lang="en-IE" sz="1400" b="1"/>
                    </a:p>
                  </a:txBody>
                  <a:tcPr>
                    <a:solidFill>
                      <a:srgbClr val="CCECFF"/>
                    </a:solidFill>
                  </a:tcPr>
                </a:tc>
                <a:tc>
                  <a:txBody>
                    <a:bodyPr/>
                    <a:lstStyle/>
                    <a:p>
                      <a:pPr marL="0" indent="0">
                        <a:buFont typeface="+mj-lt"/>
                        <a:buNone/>
                      </a:pPr>
                      <a:r>
                        <a:rPr lang="en-IE" sz="1400" b="1"/>
                        <a:t>3. Normalisation</a:t>
                      </a:r>
                    </a:p>
                  </a:txBody>
                  <a:tcPr>
                    <a:solidFill>
                      <a:srgbClr val="CCECFF"/>
                    </a:solidFill>
                  </a:tcPr>
                </a:tc>
                <a:tc>
                  <a:txBody>
                    <a:bodyPr/>
                    <a:lstStyle/>
                    <a:p>
                      <a:r>
                        <a:rPr lang="en-IE" sz="1400"/>
                        <a:t>It’s not a problem, in fact, it’s normal</a:t>
                      </a:r>
                    </a:p>
                  </a:txBody>
                  <a:tcPr>
                    <a:solidFill>
                      <a:srgbClr val="CCECFF"/>
                    </a:solidFill>
                  </a:tcPr>
                </a:tc>
                <a:extLst>
                  <a:ext uri="{0D108BD9-81ED-4DB2-BD59-A6C34878D82A}">
                    <a16:rowId xmlns:a16="http://schemas.microsoft.com/office/drawing/2014/main" val="1941492866"/>
                  </a:ext>
                </a:extLst>
              </a:tr>
              <a:tr h="354044">
                <a:tc rowSpan="3">
                  <a:txBody>
                    <a:bodyPr/>
                    <a:lstStyle/>
                    <a:p>
                      <a:pPr marL="0" indent="0">
                        <a:buFont typeface="+mj-lt"/>
                        <a:buNone/>
                      </a:pPr>
                      <a:r>
                        <a:rPr lang="en-IE" sz="1400" b="1"/>
                        <a:t>PANACEA</a:t>
                      </a:r>
                    </a:p>
                  </a:txBody>
                  <a:tcPr>
                    <a:solidFill>
                      <a:schemeClr val="tx2">
                        <a:lumMod val="40000"/>
                        <a:lumOff val="60000"/>
                      </a:schemeClr>
                    </a:solidFill>
                  </a:tcPr>
                </a:tc>
                <a:tc>
                  <a:txBody>
                    <a:bodyPr/>
                    <a:lstStyle/>
                    <a:p>
                      <a:pPr marL="0" indent="0">
                        <a:buFont typeface="+mj-lt"/>
                        <a:buNone/>
                      </a:pPr>
                      <a:r>
                        <a:rPr lang="en-IE" sz="1400" b="1"/>
                        <a:t>4. Silver Boomerangs</a:t>
                      </a:r>
                    </a:p>
                  </a:txBody>
                  <a:tcPr>
                    <a:solidFill>
                      <a:schemeClr val="tx2">
                        <a:lumMod val="40000"/>
                        <a:lumOff val="60000"/>
                      </a:schemeClr>
                    </a:solidFill>
                  </a:tcPr>
                </a:tc>
                <a:tc>
                  <a:txBody>
                    <a:bodyPr/>
                    <a:lstStyle/>
                    <a:p>
                      <a:r>
                        <a:rPr lang="en-IE" sz="1400"/>
                        <a:t>Pseudo solutions with negatives that cancel out gains</a:t>
                      </a:r>
                    </a:p>
                  </a:txBody>
                  <a:tcPr>
                    <a:solidFill>
                      <a:schemeClr val="tx2">
                        <a:lumMod val="40000"/>
                        <a:lumOff val="60000"/>
                      </a:schemeClr>
                    </a:solidFill>
                  </a:tcPr>
                </a:tc>
                <a:extLst>
                  <a:ext uri="{0D108BD9-81ED-4DB2-BD59-A6C34878D82A}">
                    <a16:rowId xmlns:a16="http://schemas.microsoft.com/office/drawing/2014/main" val="3510823789"/>
                  </a:ext>
                </a:extLst>
              </a:tr>
              <a:tr h="354044">
                <a:tc vMerge="1">
                  <a:txBody>
                    <a:bodyPr/>
                    <a:lstStyle/>
                    <a:p>
                      <a:pPr marL="0" indent="0">
                        <a:buFont typeface="+mj-lt"/>
                        <a:buNone/>
                      </a:pPr>
                      <a:endParaRPr lang="en-IE" sz="1400" b="1"/>
                    </a:p>
                  </a:txBody>
                  <a:tcPr>
                    <a:solidFill>
                      <a:schemeClr val="tx2">
                        <a:lumMod val="40000"/>
                        <a:lumOff val="60000"/>
                      </a:schemeClr>
                    </a:solidFill>
                  </a:tcPr>
                </a:tc>
                <a:tc>
                  <a:txBody>
                    <a:bodyPr/>
                    <a:lstStyle/>
                    <a:p>
                      <a:pPr marL="0" indent="0">
                        <a:buFont typeface="+mj-lt"/>
                        <a:buNone/>
                      </a:pPr>
                      <a:r>
                        <a:rPr lang="en-IE" sz="1400" b="1"/>
                        <a:t>5. Magic</a:t>
                      </a:r>
                    </a:p>
                  </a:txBody>
                  <a:tcPr>
                    <a:solidFill>
                      <a:schemeClr val="tx2">
                        <a:lumMod val="40000"/>
                        <a:lumOff val="60000"/>
                      </a:schemeClr>
                    </a:solidFill>
                  </a:tcPr>
                </a:tc>
                <a:tc>
                  <a:txBody>
                    <a:bodyPr/>
                    <a:lstStyle/>
                    <a:p>
                      <a:r>
                        <a:rPr lang="en-IE" sz="1400"/>
                        <a:t>False dawns promised that never seem to materialise</a:t>
                      </a:r>
                    </a:p>
                  </a:txBody>
                  <a:tcPr>
                    <a:solidFill>
                      <a:schemeClr val="tx2">
                        <a:lumMod val="40000"/>
                        <a:lumOff val="60000"/>
                      </a:schemeClr>
                    </a:solidFill>
                  </a:tcPr>
                </a:tc>
                <a:extLst>
                  <a:ext uri="{0D108BD9-81ED-4DB2-BD59-A6C34878D82A}">
                    <a16:rowId xmlns:a16="http://schemas.microsoft.com/office/drawing/2014/main" val="42405754"/>
                  </a:ext>
                </a:extLst>
              </a:tr>
              <a:tr h="354044">
                <a:tc vMerge="1">
                  <a:txBody>
                    <a:bodyPr/>
                    <a:lstStyle/>
                    <a:p>
                      <a:pPr marL="0" indent="0">
                        <a:buFont typeface="+mj-lt"/>
                        <a:buNone/>
                      </a:pPr>
                      <a:endParaRPr lang="en-IE" sz="1400" b="1"/>
                    </a:p>
                  </a:txBody>
                  <a:tcPr>
                    <a:solidFill>
                      <a:schemeClr val="tx2">
                        <a:lumMod val="40000"/>
                        <a:lumOff val="60000"/>
                      </a:schemeClr>
                    </a:solidFill>
                  </a:tcPr>
                </a:tc>
                <a:tc>
                  <a:txBody>
                    <a:bodyPr/>
                    <a:lstStyle/>
                    <a:p>
                      <a:pPr marL="0" indent="0">
                        <a:buFont typeface="+mj-lt"/>
                        <a:buNone/>
                      </a:pPr>
                      <a:r>
                        <a:rPr lang="en-IE" sz="1400" b="1"/>
                        <a:t>6. Treatment</a:t>
                      </a:r>
                    </a:p>
                  </a:txBody>
                  <a:tcPr>
                    <a:solidFill>
                      <a:schemeClr val="tx2">
                        <a:lumMod val="40000"/>
                        <a:lumOff val="60000"/>
                      </a:schemeClr>
                    </a:solidFill>
                  </a:tcPr>
                </a:tc>
                <a:tc>
                  <a:txBody>
                    <a:bodyPr/>
                    <a:lstStyle/>
                    <a:p>
                      <a:r>
                        <a:rPr lang="en-IE" sz="1400"/>
                        <a:t>Emphasise treating problems over preventing them</a:t>
                      </a:r>
                    </a:p>
                  </a:txBody>
                  <a:tcPr>
                    <a:solidFill>
                      <a:schemeClr val="tx2">
                        <a:lumMod val="40000"/>
                        <a:lumOff val="60000"/>
                      </a:schemeClr>
                    </a:solidFill>
                  </a:tcPr>
                </a:tc>
                <a:extLst>
                  <a:ext uri="{0D108BD9-81ED-4DB2-BD59-A6C34878D82A}">
                    <a16:rowId xmlns:a16="http://schemas.microsoft.com/office/drawing/2014/main" val="3301063666"/>
                  </a:ext>
                </a:extLst>
              </a:tr>
              <a:tr h="499660">
                <a:tc>
                  <a:txBody>
                    <a:bodyPr/>
                    <a:lstStyle/>
                    <a:p>
                      <a:pPr marL="0" indent="0">
                        <a:buFont typeface="+mj-lt"/>
                        <a:buNone/>
                      </a:pPr>
                      <a:r>
                        <a:rPr lang="en-IE" sz="1400" b="1"/>
                        <a:t>VICTIM BLAMING</a:t>
                      </a:r>
                    </a:p>
                  </a:txBody>
                  <a:tcPr>
                    <a:solidFill>
                      <a:schemeClr val="accent5">
                        <a:lumMod val="20000"/>
                        <a:lumOff val="80000"/>
                      </a:schemeClr>
                    </a:solidFill>
                  </a:tcPr>
                </a:tc>
                <a:tc>
                  <a:txBody>
                    <a:bodyPr/>
                    <a:lstStyle/>
                    <a:p>
                      <a:pPr marL="0" indent="0">
                        <a:buFont typeface="+mj-lt"/>
                        <a:buNone/>
                      </a:pPr>
                      <a:r>
                        <a:rPr lang="en-IE" sz="1400" b="1"/>
                        <a:t>7. Victim Blaming</a:t>
                      </a:r>
                    </a:p>
                  </a:txBody>
                  <a:tcPr>
                    <a:solidFill>
                      <a:schemeClr val="accent5">
                        <a:lumMod val="20000"/>
                        <a:lumOff val="80000"/>
                      </a:schemeClr>
                    </a:solidFill>
                  </a:tcPr>
                </a:tc>
                <a:tc>
                  <a:txBody>
                    <a:bodyPr/>
                    <a:lstStyle/>
                    <a:p>
                      <a:r>
                        <a:rPr lang="en-IE" sz="1400" dirty="0"/>
                        <a:t>Shift blame from policies causing the problems to the victims</a:t>
                      </a:r>
                    </a:p>
                  </a:txBody>
                  <a:tcPr>
                    <a:solidFill>
                      <a:schemeClr val="accent5">
                        <a:lumMod val="20000"/>
                        <a:lumOff val="80000"/>
                      </a:schemeClr>
                    </a:solidFill>
                  </a:tcPr>
                </a:tc>
                <a:extLst>
                  <a:ext uri="{0D108BD9-81ED-4DB2-BD59-A6C34878D82A}">
                    <a16:rowId xmlns:a16="http://schemas.microsoft.com/office/drawing/2014/main" val="1701914020"/>
                  </a:ext>
                </a:extLst>
              </a:tr>
              <a:tr h="354044">
                <a:tc rowSpan="2">
                  <a:txBody>
                    <a:bodyPr/>
                    <a:lstStyle/>
                    <a:p>
                      <a:pPr marL="0" indent="0">
                        <a:buFont typeface="+mj-lt"/>
                        <a:buNone/>
                      </a:pPr>
                      <a:r>
                        <a:rPr lang="en-IE" sz="1400" b="1" dirty="0"/>
                        <a:t>COMPLICATED</a:t>
                      </a:r>
                    </a:p>
                  </a:txBody>
                  <a:tcPr>
                    <a:solidFill>
                      <a:srgbClr val="E5FFE5"/>
                    </a:solidFill>
                  </a:tcPr>
                </a:tc>
                <a:tc>
                  <a:txBody>
                    <a:bodyPr/>
                    <a:lstStyle/>
                    <a:p>
                      <a:pPr marL="0" indent="0">
                        <a:buFont typeface="+mj-lt"/>
                        <a:buNone/>
                      </a:pPr>
                      <a:r>
                        <a:rPr lang="en-IE" sz="1400" b="1"/>
                        <a:t>8. Knotted Web</a:t>
                      </a:r>
                    </a:p>
                  </a:txBody>
                  <a:tcPr>
                    <a:solidFill>
                      <a:srgbClr val="E5FFE5"/>
                    </a:solidFill>
                  </a:tcPr>
                </a:tc>
                <a:tc>
                  <a:txBody>
                    <a:bodyPr/>
                    <a:lstStyle/>
                    <a:p>
                      <a:r>
                        <a:rPr lang="en-IE" sz="1400"/>
                        <a:t>Everything is complex and has no clear solution</a:t>
                      </a:r>
                    </a:p>
                  </a:txBody>
                  <a:tcPr>
                    <a:solidFill>
                      <a:srgbClr val="E5FFE5"/>
                    </a:solidFill>
                  </a:tcPr>
                </a:tc>
                <a:extLst>
                  <a:ext uri="{0D108BD9-81ED-4DB2-BD59-A6C34878D82A}">
                    <a16:rowId xmlns:a16="http://schemas.microsoft.com/office/drawing/2014/main" val="885931939"/>
                  </a:ext>
                </a:extLst>
              </a:tr>
              <a:tr h="496072">
                <a:tc vMerge="1">
                  <a:txBody>
                    <a:bodyPr/>
                    <a:lstStyle/>
                    <a:p>
                      <a:pPr marL="0" indent="0">
                        <a:buFont typeface="+mj-lt"/>
                        <a:buNone/>
                      </a:pPr>
                      <a:endParaRPr lang="en-IE" sz="1400" b="1"/>
                    </a:p>
                  </a:txBody>
                  <a:tcPr>
                    <a:solidFill>
                      <a:srgbClr val="E5FFE5"/>
                    </a:solidFill>
                  </a:tcPr>
                </a:tc>
                <a:tc>
                  <a:txBody>
                    <a:bodyPr/>
                    <a:lstStyle/>
                    <a:p>
                      <a:pPr marL="0" indent="0">
                        <a:buFont typeface="+mj-lt"/>
                        <a:buNone/>
                      </a:pPr>
                      <a:r>
                        <a:rPr lang="en-IE" sz="1400" b="1"/>
                        <a:t>9. Multifactorial</a:t>
                      </a:r>
                    </a:p>
                  </a:txBody>
                  <a:tcPr>
                    <a:solidFill>
                      <a:srgbClr val="E5FFE5"/>
                    </a:solidFill>
                  </a:tcPr>
                </a:tc>
                <a:tc>
                  <a:txBody>
                    <a:bodyPr/>
                    <a:lstStyle/>
                    <a:p>
                      <a:r>
                        <a:rPr lang="en-IE" sz="1400" dirty="0"/>
                        <a:t>Devious frames that don’t work, do work if you combine them</a:t>
                      </a:r>
                    </a:p>
                  </a:txBody>
                  <a:tcPr>
                    <a:solidFill>
                      <a:srgbClr val="E5FFE5"/>
                    </a:solidFill>
                  </a:tcPr>
                </a:tc>
                <a:extLst>
                  <a:ext uri="{0D108BD9-81ED-4DB2-BD59-A6C34878D82A}">
                    <a16:rowId xmlns:a16="http://schemas.microsoft.com/office/drawing/2014/main" val="1307689172"/>
                  </a:ext>
                </a:extLst>
              </a:tr>
            </a:tbl>
          </a:graphicData>
        </a:graphic>
      </p:graphicFrame>
      <p:sp>
        <p:nvSpPr>
          <p:cNvPr id="6" name="Slide Number Placeholder 3">
            <a:extLst>
              <a:ext uri="{FF2B5EF4-FFF2-40B4-BE49-F238E27FC236}">
                <a16:creationId xmlns:a16="http://schemas.microsoft.com/office/drawing/2014/main" id="{0204D386-9610-0274-F41A-981E216A55D2}"/>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11</a:t>
            </a:fld>
            <a:endParaRPr lang="en-GB" sz="1000" dirty="0">
              <a:solidFill>
                <a:schemeClr val="bg1"/>
              </a:solidFill>
            </a:endParaRPr>
          </a:p>
        </p:txBody>
      </p:sp>
    </p:spTree>
    <p:extLst>
      <p:ext uri="{BB962C8B-B14F-4D97-AF65-F5344CB8AC3E}">
        <p14:creationId xmlns:p14="http://schemas.microsoft.com/office/powerpoint/2010/main" val="3541375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8F999-E08C-38D7-766C-83FA57362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2E5B8-6E19-C342-F9B2-8B59EE10E7A3}"/>
              </a:ext>
            </a:extLst>
          </p:cNvPr>
          <p:cNvSpPr>
            <a:spLocks noGrp="1"/>
          </p:cNvSpPr>
          <p:nvPr>
            <p:ph type="title"/>
          </p:nvPr>
        </p:nvSpPr>
        <p:spPr>
          <a:xfrm>
            <a:off x="387899" y="194849"/>
            <a:ext cx="6210125" cy="514445"/>
          </a:xfrm>
        </p:spPr>
        <p:txBody>
          <a:bodyPr>
            <a:noAutofit/>
          </a:bodyPr>
          <a:lstStyle/>
          <a:p>
            <a:r>
              <a:rPr lang="en-IE" sz="2400" dirty="0"/>
              <a:t>Facts e.g. Health impacts of vaping</a:t>
            </a:r>
          </a:p>
        </p:txBody>
      </p:sp>
      <p:sp>
        <p:nvSpPr>
          <p:cNvPr id="10" name="Text Placeholder 2">
            <a:extLst>
              <a:ext uri="{FF2B5EF4-FFF2-40B4-BE49-F238E27FC236}">
                <a16:creationId xmlns:a16="http://schemas.microsoft.com/office/drawing/2014/main" id="{AA37CC07-8D41-A363-13DF-C15C21885FD9}"/>
              </a:ext>
            </a:extLst>
          </p:cNvPr>
          <p:cNvSpPr txBox="1">
            <a:spLocks/>
          </p:cNvSpPr>
          <p:nvPr/>
        </p:nvSpPr>
        <p:spPr>
          <a:xfrm>
            <a:off x="387900" y="709294"/>
            <a:ext cx="5915918" cy="329797"/>
          </a:xfrm>
          <a:prstGeom prst="rect">
            <a:avLst/>
          </a:prstGeom>
          <a:ln>
            <a:no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114297" indent="0">
              <a:buNone/>
            </a:pPr>
            <a:r>
              <a:rPr lang="en-IE" sz="1400" b="0" dirty="0">
                <a:solidFill>
                  <a:srgbClr val="000000"/>
                </a:solidFill>
                <a:latin typeface="+mj-lt"/>
              </a:rPr>
              <a:t>Acknowledgement: Martina Mullin, Healthy Trinity. References available.</a:t>
            </a:r>
            <a:endParaRPr lang="en-IE" sz="1400" b="0" dirty="0">
              <a:solidFill>
                <a:srgbClr val="3F3F3F"/>
              </a:solidFill>
              <a:latin typeface="AvenirLTStd-Book"/>
            </a:endParaRPr>
          </a:p>
        </p:txBody>
      </p:sp>
      <p:sp>
        <p:nvSpPr>
          <p:cNvPr id="3" name="Text Placeholder 2">
            <a:extLst>
              <a:ext uri="{FF2B5EF4-FFF2-40B4-BE49-F238E27FC236}">
                <a16:creationId xmlns:a16="http://schemas.microsoft.com/office/drawing/2014/main" id="{BB5D1066-67E0-70EE-243E-91DB34CDF3B4}"/>
              </a:ext>
            </a:extLst>
          </p:cNvPr>
          <p:cNvSpPr>
            <a:spLocks noGrp="1"/>
          </p:cNvSpPr>
          <p:nvPr>
            <p:ph type="body" idx="1"/>
          </p:nvPr>
        </p:nvSpPr>
        <p:spPr>
          <a:xfrm>
            <a:off x="387900" y="1147907"/>
            <a:ext cx="6172895" cy="3515310"/>
          </a:xfrm>
        </p:spPr>
        <p:txBody>
          <a:bodyPr>
            <a:noAutofit/>
          </a:bodyPr>
          <a:lstStyle/>
          <a:p>
            <a:pPr marL="114297" indent="0">
              <a:spcAft>
                <a:spcPts val="300"/>
              </a:spcAft>
              <a:buNone/>
            </a:pPr>
            <a:r>
              <a:rPr lang="en-IE" dirty="0"/>
              <a:t>Gateway to smoking</a:t>
            </a:r>
          </a:p>
          <a:p>
            <a:pPr marL="425447" indent="-285750">
              <a:spcAft>
                <a:spcPts val="300"/>
              </a:spcAft>
              <a:buFont typeface="Arial" panose="020B0604020202020204" pitchFamily="34" charset="0"/>
              <a:buChar char="•"/>
            </a:pPr>
            <a:r>
              <a:rPr lang="en-IE" sz="1800" b="0" dirty="0">
                <a:solidFill>
                  <a:srgbClr val="000000"/>
                </a:solidFill>
              </a:rPr>
              <a:t>Increase in current cigarette smoking 2015-2019 </a:t>
            </a:r>
            <a:r>
              <a:rPr lang="en-IE" sz="1800" dirty="0">
                <a:solidFill>
                  <a:srgbClr val="000000"/>
                </a:solidFill>
              </a:rPr>
              <a:t>associated with</a:t>
            </a:r>
            <a:r>
              <a:rPr lang="en-IE" sz="1800" b="0" dirty="0">
                <a:solidFill>
                  <a:srgbClr val="000000"/>
                </a:solidFill>
              </a:rPr>
              <a:t> an increasing use of e-cigarettes </a:t>
            </a:r>
            <a:r>
              <a:rPr lang="en-IE" sz="1600" b="0" dirty="0">
                <a:solidFill>
                  <a:srgbClr val="000000"/>
                </a:solidFill>
              </a:rPr>
              <a:t>(ESPAD </a:t>
            </a:r>
            <a:r>
              <a:rPr lang="en-IE" sz="1600" b="0" dirty="0" err="1">
                <a:solidFill>
                  <a:srgbClr val="000000"/>
                </a:solidFill>
              </a:rPr>
              <a:t>Irl</a:t>
            </a:r>
            <a:r>
              <a:rPr lang="en-IE" sz="1600" b="0" dirty="0">
                <a:solidFill>
                  <a:srgbClr val="000000"/>
                </a:solidFill>
              </a:rPr>
              <a:t>, 2019)</a:t>
            </a:r>
          </a:p>
          <a:p>
            <a:pPr marL="425447" indent="-285750">
              <a:spcAft>
                <a:spcPts val="300"/>
              </a:spcAft>
              <a:buFont typeface="Arial" panose="020B0604020202020204" pitchFamily="34" charset="0"/>
              <a:buChar char="•"/>
            </a:pPr>
            <a:r>
              <a:rPr lang="en-IE" sz="1800" b="0" dirty="0">
                <a:solidFill>
                  <a:srgbClr val="000000"/>
                </a:solidFill>
              </a:rPr>
              <a:t>Non-smokers who use e-cigarettes are three times </a:t>
            </a:r>
            <a:r>
              <a:rPr lang="en-IE" sz="1800" dirty="0">
                <a:solidFill>
                  <a:srgbClr val="000000"/>
                </a:solidFill>
              </a:rPr>
              <a:t>more likely to start cigarette smoking</a:t>
            </a:r>
            <a:r>
              <a:rPr lang="en-IE" sz="1800" b="0" dirty="0">
                <a:solidFill>
                  <a:srgbClr val="000000"/>
                </a:solidFill>
              </a:rPr>
              <a:t> and become current smokers. </a:t>
            </a:r>
            <a:r>
              <a:rPr lang="en-IE" sz="1600" b="0" dirty="0">
                <a:solidFill>
                  <a:srgbClr val="000000"/>
                </a:solidFill>
              </a:rPr>
              <a:t>(Banks et al, 2021)</a:t>
            </a:r>
            <a:endParaRPr lang="en-IE" sz="1600" dirty="0"/>
          </a:p>
          <a:p>
            <a:pPr marL="114297" indent="0">
              <a:spcAft>
                <a:spcPts val="300"/>
              </a:spcAft>
              <a:buNone/>
            </a:pPr>
            <a:r>
              <a:rPr lang="en-IE" dirty="0"/>
              <a:t>Harms to health</a:t>
            </a:r>
          </a:p>
          <a:p>
            <a:pPr>
              <a:spcAft>
                <a:spcPts val="300"/>
              </a:spcAft>
              <a:buFont typeface="Arial" panose="020B0604020202020204" pitchFamily="34" charset="0"/>
              <a:buChar char="•"/>
            </a:pPr>
            <a:r>
              <a:rPr lang="en-IE" sz="1800" dirty="0">
                <a:solidFill>
                  <a:srgbClr val="000000"/>
                </a:solidFill>
              </a:rPr>
              <a:t>Use is associated with lung injury </a:t>
            </a:r>
            <a:r>
              <a:rPr lang="en-IE" sz="1600" b="0" dirty="0">
                <a:solidFill>
                  <a:srgbClr val="000000"/>
                </a:solidFill>
              </a:rPr>
              <a:t>(Reagan-Steiner et al, 2020)</a:t>
            </a:r>
          </a:p>
          <a:p>
            <a:pPr>
              <a:spcAft>
                <a:spcPts val="300"/>
              </a:spcAft>
              <a:buFont typeface="Arial" panose="020B0604020202020204" pitchFamily="34" charset="0"/>
              <a:buChar char="•"/>
            </a:pPr>
            <a:r>
              <a:rPr lang="en-IE" sz="1800" b="0" i="0" dirty="0">
                <a:solidFill>
                  <a:srgbClr val="3F3F3F"/>
                </a:solidFill>
                <a:effectLst/>
              </a:rPr>
              <a:t>It is plausible that we are on the cusp of a </a:t>
            </a:r>
            <a:r>
              <a:rPr lang="en-IE" sz="1800" i="0" dirty="0">
                <a:solidFill>
                  <a:srgbClr val="3F3F3F"/>
                </a:solidFill>
                <a:effectLst/>
              </a:rPr>
              <a:t>new wave of chronic diseases</a:t>
            </a:r>
            <a:r>
              <a:rPr lang="en-IE" sz="1800" b="0" i="0" dirty="0">
                <a:solidFill>
                  <a:srgbClr val="3F3F3F"/>
                </a:solidFill>
                <a:effectLst/>
              </a:rPr>
              <a:t> that will emerge 15 to 20 years from now due to these exposures? </a:t>
            </a:r>
            <a:r>
              <a:rPr lang="en-IE" sz="1600" b="0" i="0" dirty="0">
                <a:solidFill>
                  <a:srgbClr val="3F3F3F"/>
                </a:solidFill>
                <a:effectLst/>
              </a:rPr>
              <a:t>(Kishimoto et al, 2024</a:t>
            </a:r>
            <a:r>
              <a:rPr lang="en-IE" sz="1600" b="0" dirty="0">
                <a:solidFill>
                  <a:srgbClr val="3F3F3F"/>
                </a:solidFill>
              </a:rPr>
              <a:t>).</a:t>
            </a:r>
            <a:endParaRPr lang="en-IE" sz="1600" b="0" i="0" dirty="0">
              <a:solidFill>
                <a:srgbClr val="3F3F3F"/>
              </a:solidFill>
              <a:effectLst/>
            </a:endParaRPr>
          </a:p>
        </p:txBody>
      </p:sp>
      <p:pic>
        <p:nvPicPr>
          <p:cNvPr id="5" name="Picture 4" descr="Screenshot of the Instagram video that reads: &quot;Dissecting a vape&quot;.">
            <a:extLst>
              <a:ext uri="{FF2B5EF4-FFF2-40B4-BE49-F238E27FC236}">
                <a16:creationId xmlns:a16="http://schemas.microsoft.com/office/drawing/2014/main" id="{EE295229-6B40-8F95-D567-3F6A6515D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529" y="194849"/>
            <a:ext cx="1050960" cy="1352112"/>
          </a:xfrm>
          <a:prstGeom prst="rect">
            <a:avLst/>
          </a:prstGeom>
        </p:spPr>
      </p:pic>
      <p:sp>
        <p:nvSpPr>
          <p:cNvPr id="11" name="Text Placeholder 2">
            <a:extLst>
              <a:ext uri="{FF2B5EF4-FFF2-40B4-BE49-F238E27FC236}">
                <a16:creationId xmlns:a16="http://schemas.microsoft.com/office/drawing/2014/main" id="{1C0DD765-8091-7DED-905B-9EE9860B7A23}"/>
              </a:ext>
            </a:extLst>
          </p:cNvPr>
          <p:cNvSpPr txBox="1">
            <a:spLocks/>
          </p:cNvSpPr>
          <p:nvPr/>
        </p:nvSpPr>
        <p:spPr>
          <a:xfrm>
            <a:off x="6802582" y="1551475"/>
            <a:ext cx="2045481" cy="1690490"/>
          </a:xfrm>
          <a:prstGeom prst="rect">
            <a:avLst/>
          </a:prstGeom>
          <a:solidFill>
            <a:schemeClr val="bg1"/>
          </a:solidFill>
          <a:ln w="28575">
            <a:solidFill>
              <a:srgbClr val="C00000"/>
            </a:solid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114297" indent="0">
              <a:buNone/>
            </a:pPr>
            <a:r>
              <a:rPr lang="en-IE" sz="1400" b="0" i="1" dirty="0">
                <a:latin typeface="+mj-lt"/>
              </a:rPr>
              <a:t>An inside scoop on what a vape looks like. </a:t>
            </a:r>
            <a:br>
              <a:rPr lang="en-IE" sz="1400" b="0" i="1" dirty="0">
                <a:latin typeface="+mj-lt"/>
              </a:rPr>
            </a:br>
            <a:r>
              <a:rPr lang="en-IE" sz="1400" b="0" i="1" dirty="0">
                <a:latin typeface="+mj-lt"/>
              </a:rPr>
              <a:t>Don’t be fooled by its fruity smell, these gadgets contain traces of chemicals that are not good for your body. </a:t>
            </a:r>
            <a:endParaRPr lang="en-IE" sz="1400" dirty="0">
              <a:latin typeface="+mj-lt"/>
            </a:endParaRPr>
          </a:p>
        </p:txBody>
      </p:sp>
      <p:pic>
        <p:nvPicPr>
          <p:cNvPr id="6" name="Picture 5" descr="Image from the Instagram video by Healthy Trinity of someone dissecting a vape.">
            <a:extLst>
              <a:ext uri="{FF2B5EF4-FFF2-40B4-BE49-F238E27FC236}">
                <a16:creationId xmlns:a16="http://schemas.microsoft.com/office/drawing/2014/main" id="{85B2968E-1E2F-1B2F-08E2-96F752FDD5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2582" y="3241965"/>
            <a:ext cx="1025236" cy="1580572"/>
          </a:xfrm>
          <a:prstGeom prst="rect">
            <a:avLst/>
          </a:prstGeom>
        </p:spPr>
      </p:pic>
      <p:sp>
        <p:nvSpPr>
          <p:cNvPr id="7" name="TextBox 6">
            <a:extLst>
              <a:ext uri="{FF2B5EF4-FFF2-40B4-BE49-F238E27FC236}">
                <a16:creationId xmlns:a16="http://schemas.microsoft.com/office/drawing/2014/main" id="{D82FED2A-F82F-C88E-8129-43C347303098}"/>
              </a:ext>
            </a:extLst>
          </p:cNvPr>
          <p:cNvSpPr txBox="1"/>
          <p:nvPr/>
        </p:nvSpPr>
        <p:spPr>
          <a:xfrm>
            <a:off x="7707962" y="3241965"/>
            <a:ext cx="1134966" cy="1569660"/>
          </a:xfrm>
          <a:prstGeom prst="rect">
            <a:avLst/>
          </a:prstGeom>
          <a:noFill/>
        </p:spPr>
        <p:txBody>
          <a:bodyPr wrap="square" rtlCol="0">
            <a:spAutoFit/>
          </a:bodyPr>
          <a:lstStyle/>
          <a:p>
            <a:pPr marL="114297" indent="0">
              <a:buNone/>
            </a:pPr>
            <a:r>
              <a:rPr lang="en-IE" sz="1200" dirty="0">
                <a:solidFill>
                  <a:srgbClr val="000000"/>
                </a:solidFill>
                <a:hlinkClick r:id="rId5"/>
              </a:rPr>
              <a:t>Social media content created by Trinity students is available on Instagram: Click HERE</a:t>
            </a:r>
            <a:endParaRPr lang="en-IE" sz="1200" dirty="0"/>
          </a:p>
        </p:txBody>
      </p:sp>
      <p:sp>
        <p:nvSpPr>
          <p:cNvPr id="4" name="Slide Number Placeholder 3">
            <a:extLst>
              <a:ext uri="{FF2B5EF4-FFF2-40B4-BE49-F238E27FC236}">
                <a16:creationId xmlns:a16="http://schemas.microsoft.com/office/drawing/2014/main" id="{2B7A9F84-EB39-9E1A-FA75-CDE36193780C}"/>
              </a:ext>
            </a:extLst>
          </p:cNvPr>
          <p:cNvSpPr>
            <a:spLocks noGrp="1"/>
          </p:cNvSpPr>
          <p:nvPr>
            <p:ph type="sldNum" idx="12"/>
          </p:nvPr>
        </p:nvSpPr>
        <p:spPr>
          <a:xfrm>
            <a:off x="8196513" y="4914423"/>
            <a:ext cx="646415" cy="229077"/>
          </a:xfrm>
        </p:spPr>
        <p:txBody>
          <a:bodyPr>
            <a:normAutofit fontScale="25000" lnSpcReduction="20000"/>
          </a:bodyPr>
          <a:lstStyle/>
          <a:p>
            <a:pPr algn="r"/>
            <a:fld id="{00000000-1234-1234-1234-123412341234}" type="slidenum">
              <a:rPr lang="en-GB" sz="4000" smtClean="0"/>
              <a:pPr algn="r"/>
              <a:t>12</a:t>
            </a:fld>
            <a:endParaRPr lang="en-GB" dirty="0"/>
          </a:p>
        </p:txBody>
      </p:sp>
    </p:spTree>
    <p:extLst>
      <p:ext uri="{BB962C8B-B14F-4D97-AF65-F5344CB8AC3E}">
        <p14:creationId xmlns:p14="http://schemas.microsoft.com/office/powerpoint/2010/main" val="1190596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7"/>
          <p:cNvSpPr txBox="1">
            <a:spLocks noGrp="1"/>
          </p:cNvSpPr>
          <p:nvPr>
            <p:ph type="title"/>
          </p:nvPr>
        </p:nvSpPr>
        <p:spPr>
          <a:xfrm>
            <a:off x="387899" y="238897"/>
            <a:ext cx="8575797" cy="905228"/>
          </a:xfrm>
          <a:prstGeom prst="rect">
            <a:avLst/>
          </a:prstGeom>
        </p:spPr>
        <p:txBody>
          <a:bodyPr spcFirstLastPara="1" vert="horz" wrap="square" lIns="91425" tIns="91425" rIns="91425" bIns="91425" rtlCol="0" anchor="b" anchorCtr="0">
            <a:normAutofit fontScale="90000"/>
          </a:bodyPr>
          <a:lstStyle/>
          <a:p>
            <a:r>
              <a:rPr lang="en-GB" sz="2700" dirty="0"/>
              <a:t>Task 1/2– begin with 20 minutes prep </a:t>
            </a:r>
            <a:br>
              <a:rPr lang="en-GB" dirty="0"/>
            </a:br>
            <a:r>
              <a:rPr lang="en-GB" sz="2200" dirty="0"/>
              <a:t>[followed by 30mins to present + Q&amp;A ….details of which are on next slide] </a:t>
            </a:r>
            <a:endParaRPr lang="en-US" sz="2200" dirty="0"/>
          </a:p>
        </p:txBody>
      </p:sp>
      <p:sp>
        <p:nvSpPr>
          <p:cNvPr id="180" name="Google Shape;180;p37"/>
          <p:cNvSpPr txBox="1">
            <a:spLocks noGrp="1"/>
          </p:cNvSpPr>
          <p:nvPr>
            <p:ph type="body" idx="1"/>
          </p:nvPr>
        </p:nvSpPr>
        <p:spPr>
          <a:xfrm>
            <a:off x="387899" y="1387272"/>
            <a:ext cx="8442336" cy="3756228"/>
          </a:xfrm>
          <a:prstGeom prst="rect">
            <a:avLst/>
          </a:prstGeom>
        </p:spPr>
        <p:txBody>
          <a:bodyPr spcFirstLastPara="1" vert="horz" wrap="square" lIns="91425" tIns="91425" rIns="91425" bIns="91425" rtlCol="0" anchor="t" anchorCtr="0">
            <a:normAutofit fontScale="85000" lnSpcReduction="20000"/>
          </a:bodyPr>
          <a:lstStyle/>
          <a:p>
            <a:pPr marL="0" indent="0">
              <a:buNone/>
            </a:pPr>
            <a:r>
              <a:rPr lang="en-GB" sz="2400" dirty="0"/>
              <a:t>Each group is assigned one perspective to develop a presentation responding to claims against you.</a:t>
            </a:r>
            <a:endParaRPr lang="en-GB" sz="2400" dirty="0">
              <a:ea typeface="+mn-lt"/>
              <a:cs typeface="+mn-lt"/>
            </a:endParaRPr>
          </a:p>
          <a:p>
            <a:pPr marL="342900" indent="-342900"/>
            <a:endParaRPr lang="en-GB" sz="1500" b="0" dirty="0">
              <a:ea typeface="+mn-lt"/>
              <a:cs typeface="+mn-lt"/>
            </a:endParaRPr>
          </a:p>
          <a:p>
            <a:pPr marL="0" indent="0">
              <a:buNone/>
            </a:pPr>
            <a:r>
              <a:rPr lang="en-GB" sz="1800" dirty="0">
                <a:ea typeface="+mn-lt"/>
                <a:cs typeface="+mn-lt"/>
              </a:rPr>
              <a:t>Format:</a:t>
            </a:r>
            <a:r>
              <a:rPr lang="en-GB" sz="1800" b="0" dirty="0">
                <a:ea typeface="+mn-lt"/>
                <a:cs typeface="+mn-lt"/>
              </a:rPr>
              <a:t> 3 x maximum 1-minute presentations, with key points inserted on the template flipchart/whiteboard provided.</a:t>
            </a:r>
            <a:endParaRPr lang="en-GB" sz="1800" dirty="0">
              <a:ea typeface="+mn-lt"/>
              <a:cs typeface="+mn-lt"/>
            </a:endParaRPr>
          </a:p>
          <a:p>
            <a:pPr marL="0" indent="0">
              <a:buNone/>
            </a:pPr>
            <a:endParaRPr lang="en-GB" sz="1800" b="0" dirty="0">
              <a:ea typeface="+mn-lt"/>
              <a:cs typeface="+mn-lt"/>
            </a:endParaRPr>
          </a:p>
          <a:p>
            <a:pPr marL="0" indent="0">
              <a:buNone/>
            </a:pPr>
            <a:r>
              <a:rPr lang="en-GB" sz="1800" dirty="0">
                <a:ea typeface="+mn-lt"/>
                <a:cs typeface="+mn-lt"/>
              </a:rPr>
              <a:t>Content:</a:t>
            </a:r>
            <a:r>
              <a:rPr lang="en-GB" sz="1800" b="0" dirty="0">
                <a:ea typeface="+mn-lt"/>
                <a:cs typeface="+mn-lt"/>
              </a:rPr>
              <a:t> Groups must present facts without lying. NO lies should be included. [define lie, for the purpose of this workshop as any of the following: to make up, fabricate and/or invent a ‘fact’].</a:t>
            </a:r>
            <a:endParaRPr lang="en-GB" sz="1800" dirty="0">
              <a:ea typeface="Calibri"/>
              <a:cs typeface="Calibri"/>
            </a:endParaRPr>
          </a:p>
          <a:p>
            <a:pPr marL="0" indent="0">
              <a:buNone/>
            </a:pPr>
            <a:endParaRPr lang="en-GB" sz="1800" b="0" dirty="0">
              <a:ea typeface="+mn-lt"/>
              <a:cs typeface="+mn-lt"/>
            </a:endParaRPr>
          </a:p>
          <a:p>
            <a:pPr marL="0" indent="0">
              <a:buNone/>
            </a:pPr>
            <a:r>
              <a:rPr lang="en-GB" sz="1800" dirty="0">
                <a:ea typeface="+mn-lt"/>
                <a:cs typeface="+mn-lt"/>
              </a:rPr>
              <a:t>Must include (while trying to ‘hide’!):</a:t>
            </a:r>
            <a:r>
              <a:rPr lang="en-GB" sz="1800" b="0" dirty="0">
                <a:ea typeface="+mn-lt"/>
                <a:cs typeface="+mn-lt"/>
              </a:rPr>
              <a:t> Each group must include a sample of misinformation and make this visible to everyone at the workshop (flipchart/templates as provided). </a:t>
            </a:r>
            <a:endParaRPr lang="en-GB" sz="1800" dirty="0">
              <a:ea typeface="+mn-lt"/>
              <a:cs typeface="+mn-lt"/>
            </a:endParaRPr>
          </a:p>
          <a:p>
            <a:pPr marL="0" indent="0">
              <a:buNone/>
            </a:pPr>
            <a:endParaRPr lang="en-GB" sz="1800" b="0" dirty="0">
              <a:ea typeface="+mn-lt"/>
              <a:cs typeface="+mn-lt"/>
            </a:endParaRPr>
          </a:p>
          <a:p>
            <a:pPr marL="0" indent="0">
              <a:buNone/>
            </a:pPr>
            <a:r>
              <a:rPr lang="en-GB" sz="1800" dirty="0">
                <a:ea typeface="+mn-lt"/>
                <a:cs typeface="+mn-lt"/>
              </a:rPr>
              <a:t>Share with others: </a:t>
            </a:r>
            <a:r>
              <a:rPr lang="en-GB" sz="1800" b="0" dirty="0">
                <a:ea typeface="+mn-lt"/>
                <a:cs typeface="+mn-lt"/>
              </a:rPr>
              <a:t>Other groups are given opportunity to take a photo of completed templates for each ‘perspective’, which must not be amended thereafter.</a:t>
            </a:r>
            <a:endParaRPr lang="en-GB" sz="1800" dirty="0">
              <a:ea typeface="+mn-lt"/>
              <a:cs typeface="+mn-lt"/>
            </a:endParaRPr>
          </a:p>
          <a:p>
            <a:pPr marL="0" indent="0">
              <a:buNone/>
            </a:pPr>
            <a:endParaRPr lang="en-GB" sz="1800" b="0" dirty="0">
              <a:ea typeface="+mn-lt"/>
              <a:cs typeface="+mn-lt"/>
            </a:endParaRPr>
          </a:p>
          <a:p>
            <a:pPr marL="0" indent="0">
              <a:buNone/>
            </a:pPr>
            <a:r>
              <a:rPr lang="en-GB" sz="1800" dirty="0">
                <a:ea typeface="+mn-lt"/>
                <a:cs typeface="+mn-lt"/>
              </a:rPr>
              <a:t>Disclose to facilitator/on worksheet: </a:t>
            </a:r>
            <a:r>
              <a:rPr lang="en-GB" sz="1800" b="0" dirty="0">
                <a:ea typeface="+mn-lt"/>
                <a:cs typeface="+mn-lt"/>
              </a:rPr>
              <a:t>The group names the primary frame used on the group worksheet – as visible to the facilitator. </a:t>
            </a:r>
            <a:r>
              <a:rPr lang="en-IE" sz="1800" dirty="0">
                <a:effectLst/>
                <a:latin typeface="Calibri" panose="020F0502020204030204" pitchFamily="34" charset="0"/>
                <a:ea typeface="Calibri" panose="020F0502020204030204" pitchFamily="34" charset="0"/>
                <a:cs typeface="Arial" panose="020B0604020202020204" pitchFamily="34" charset="0"/>
              </a:rPr>
              <a:t>Must </a:t>
            </a:r>
            <a:r>
              <a:rPr lang="en-IE" sz="1800" b="1" dirty="0">
                <a:effectLst/>
                <a:latin typeface="Calibri" panose="020F0502020204030204" pitchFamily="34" charset="0"/>
                <a:ea typeface="Calibri" panose="020F0502020204030204" pitchFamily="34" charset="0"/>
                <a:cs typeface="Arial" panose="020B0604020202020204" pitchFamily="34" charset="0"/>
              </a:rPr>
              <a:t>declare their choice of devious frame to other groups before presenting.</a:t>
            </a:r>
            <a:endParaRPr lang="en-GB" sz="1800" b="0" dirty="0">
              <a:ea typeface="Calibri"/>
              <a:cs typeface="Calibri"/>
            </a:endParaRPr>
          </a:p>
          <a:p>
            <a:pPr marL="0" indent="0">
              <a:spcBef>
                <a:spcPts val="1200"/>
              </a:spcBef>
              <a:spcAft>
                <a:spcPts val="1200"/>
              </a:spcAft>
              <a:buNone/>
            </a:pPr>
            <a:endParaRPr lang="en-GB" sz="1800" dirty="0">
              <a:ea typeface="Calibri"/>
              <a:cs typeface="Calibri"/>
            </a:endParaRPr>
          </a:p>
        </p:txBody>
      </p:sp>
      <p:sp>
        <p:nvSpPr>
          <p:cNvPr id="3" name="Slide Number Placeholder 3">
            <a:extLst>
              <a:ext uri="{FF2B5EF4-FFF2-40B4-BE49-F238E27FC236}">
                <a16:creationId xmlns:a16="http://schemas.microsoft.com/office/drawing/2014/main" id="{2D4E9042-492A-749C-72C6-792D1C8C4B9F}"/>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13</a:t>
            </a:fld>
            <a:endParaRPr lang="en-GB" sz="1000" dirty="0">
              <a:solidFill>
                <a:schemeClr val="bg1"/>
              </a:solidFill>
            </a:endParaRPr>
          </a:p>
        </p:txBody>
      </p:sp>
    </p:spTree>
    <p:extLst>
      <p:ext uri="{BB962C8B-B14F-4D97-AF65-F5344CB8AC3E}">
        <p14:creationId xmlns:p14="http://schemas.microsoft.com/office/powerpoint/2010/main" val="3108365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558E-F395-CCE0-762C-7089320B188C}"/>
              </a:ext>
            </a:extLst>
          </p:cNvPr>
          <p:cNvSpPr>
            <a:spLocks noGrp="1"/>
          </p:cNvSpPr>
          <p:nvPr>
            <p:ph type="title"/>
          </p:nvPr>
        </p:nvSpPr>
        <p:spPr>
          <a:xfrm>
            <a:off x="387178" y="179482"/>
            <a:ext cx="8463658" cy="553943"/>
          </a:xfrm>
        </p:spPr>
        <p:txBody>
          <a:bodyPr anchor="t">
            <a:normAutofit/>
          </a:bodyPr>
          <a:lstStyle/>
          <a:p>
            <a:r>
              <a:rPr lang="en-IE" sz="2400" dirty="0"/>
              <a:t>Proceed with Task 1/2 :</a:t>
            </a:r>
          </a:p>
        </p:txBody>
      </p:sp>
      <p:sp>
        <p:nvSpPr>
          <p:cNvPr id="5" name="Text Placeholder 2">
            <a:extLst>
              <a:ext uri="{FF2B5EF4-FFF2-40B4-BE49-F238E27FC236}">
                <a16:creationId xmlns:a16="http://schemas.microsoft.com/office/drawing/2014/main" id="{D11158F1-2523-E1A4-2471-B9256927A587}"/>
              </a:ext>
            </a:extLst>
          </p:cNvPr>
          <p:cNvSpPr>
            <a:spLocks noGrp="1"/>
          </p:cNvSpPr>
          <p:nvPr>
            <p:ph type="body" idx="1"/>
          </p:nvPr>
        </p:nvSpPr>
        <p:spPr>
          <a:xfrm>
            <a:off x="482636" y="2571750"/>
            <a:ext cx="8368200" cy="2186322"/>
          </a:xfrm>
          <a:ln>
            <a:solidFill>
              <a:schemeClr val="tx1"/>
            </a:solidFill>
          </a:ln>
        </p:spPr>
        <p:txBody>
          <a:bodyPr>
            <a:noAutofit/>
          </a:bodyPr>
          <a:lstStyle/>
          <a:p>
            <a:pPr>
              <a:spcAft>
                <a:spcPts val="1200"/>
              </a:spcAft>
            </a:pPr>
            <a:r>
              <a:rPr lang="en-IE" sz="1800" dirty="0">
                <a:highlight>
                  <a:srgbClr val="FFFF00"/>
                </a:highlight>
              </a:rPr>
              <a:t>Reminder to facilitator </a:t>
            </a:r>
            <a:r>
              <a:rPr lang="en-IE" sz="1800" dirty="0"/>
              <a:t>– provide groups with ‘Task #2’ template also </a:t>
            </a:r>
          </a:p>
          <a:p>
            <a:pPr>
              <a:spcAft>
                <a:spcPts val="1200"/>
              </a:spcAft>
            </a:pPr>
            <a:r>
              <a:rPr lang="en-IE" sz="1800" b="0" dirty="0"/>
              <a:t>i.e. so that students can ‘record’ the misinformation and Devious frame intentionally introduced … and can share it with the facilitator, without other groups seeing it!</a:t>
            </a:r>
          </a:p>
          <a:p>
            <a:pPr>
              <a:spcAft>
                <a:spcPts val="1200"/>
              </a:spcAft>
            </a:pPr>
            <a:r>
              <a:rPr lang="en-IE" sz="1800" dirty="0">
                <a:effectLst/>
                <a:ea typeface="Calibri" panose="020F0502020204030204" pitchFamily="34" charset="0"/>
                <a:cs typeface="Arial" panose="020B0604020202020204" pitchFamily="34" charset="0"/>
              </a:rPr>
              <a:t>The group must </a:t>
            </a:r>
            <a:r>
              <a:rPr lang="en-IE" sz="1800" b="1" dirty="0">
                <a:effectLst/>
                <a:ea typeface="Calibri" panose="020F0502020204030204" pitchFamily="34" charset="0"/>
                <a:cs typeface="Arial" panose="020B0604020202020204" pitchFamily="34" charset="0"/>
              </a:rPr>
              <a:t>declare their choice of devious frame (from amongst 3 provided) to other groups directly before presenting</a:t>
            </a:r>
            <a:endParaRPr lang="en-IE" sz="1800" b="0" dirty="0"/>
          </a:p>
        </p:txBody>
      </p:sp>
      <p:sp>
        <p:nvSpPr>
          <p:cNvPr id="3" name="Text Placeholder 2">
            <a:extLst>
              <a:ext uri="{FF2B5EF4-FFF2-40B4-BE49-F238E27FC236}">
                <a16:creationId xmlns:a16="http://schemas.microsoft.com/office/drawing/2014/main" id="{1649649A-197C-C004-A85D-8134507E1B40}"/>
              </a:ext>
            </a:extLst>
          </p:cNvPr>
          <p:cNvSpPr txBox="1">
            <a:spLocks/>
          </p:cNvSpPr>
          <p:nvPr/>
        </p:nvSpPr>
        <p:spPr>
          <a:xfrm>
            <a:off x="482636" y="909064"/>
            <a:ext cx="8368200" cy="1300736"/>
          </a:xfrm>
          <a:prstGeom prst="rect">
            <a:avLst/>
          </a:prstGeom>
          <a:ln>
            <a:no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a:spcAft>
                <a:spcPts val="1200"/>
              </a:spcAft>
            </a:pPr>
            <a:r>
              <a:rPr lang="en-IE" sz="1800" b="0" dirty="0"/>
              <a:t>As a group, prepare your presentation </a:t>
            </a:r>
            <a:r>
              <a:rPr lang="en-IE" sz="1800" dirty="0"/>
              <a:t>and</a:t>
            </a:r>
            <a:r>
              <a:rPr lang="en-IE" sz="1800" b="0" dirty="0"/>
              <a:t> </a:t>
            </a:r>
          </a:p>
          <a:p>
            <a:pPr>
              <a:spcAft>
                <a:spcPts val="1200"/>
              </a:spcAft>
            </a:pPr>
            <a:r>
              <a:rPr lang="en-IE" sz="1800" b="0" dirty="0"/>
              <a:t>complete required entries on the group template </a:t>
            </a:r>
            <a:br>
              <a:rPr lang="en-IE" sz="1800" b="0" dirty="0"/>
            </a:br>
            <a:r>
              <a:rPr lang="en-IE" sz="1800" b="0" dirty="0"/>
              <a:t>(max 20mins)</a:t>
            </a:r>
          </a:p>
        </p:txBody>
      </p:sp>
      <p:sp>
        <p:nvSpPr>
          <p:cNvPr id="7" name="Slide Number Placeholder 3">
            <a:extLst>
              <a:ext uri="{FF2B5EF4-FFF2-40B4-BE49-F238E27FC236}">
                <a16:creationId xmlns:a16="http://schemas.microsoft.com/office/drawing/2014/main" id="{32626A92-ABEE-C408-CEB9-5DEFE7C09B6F}"/>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14</a:t>
            </a:fld>
            <a:endParaRPr lang="en-GB" sz="1000" dirty="0">
              <a:solidFill>
                <a:schemeClr val="bg1"/>
              </a:solidFill>
            </a:endParaRPr>
          </a:p>
        </p:txBody>
      </p:sp>
    </p:spTree>
    <p:extLst>
      <p:ext uri="{BB962C8B-B14F-4D97-AF65-F5344CB8AC3E}">
        <p14:creationId xmlns:p14="http://schemas.microsoft.com/office/powerpoint/2010/main" val="3123557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558E-F395-CCE0-762C-7089320B188C}"/>
              </a:ext>
            </a:extLst>
          </p:cNvPr>
          <p:cNvSpPr>
            <a:spLocks noGrp="1"/>
          </p:cNvSpPr>
          <p:nvPr>
            <p:ph type="title"/>
          </p:nvPr>
        </p:nvSpPr>
        <p:spPr>
          <a:xfrm>
            <a:off x="122842" y="218042"/>
            <a:ext cx="8328454" cy="837685"/>
          </a:xfrm>
        </p:spPr>
        <p:txBody>
          <a:bodyPr anchor="t">
            <a:noAutofit/>
          </a:bodyPr>
          <a:lstStyle/>
          <a:p>
            <a:r>
              <a:rPr lang="en-IE" sz="2400" dirty="0"/>
              <a:t>Proceed with Task 1 /2</a:t>
            </a:r>
            <a:endParaRPr lang="en-IE" sz="1600" dirty="0"/>
          </a:p>
        </p:txBody>
      </p:sp>
      <p:sp>
        <p:nvSpPr>
          <p:cNvPr id="3" name="Text Placeholder 2">
            <a:extLst>
              <a:ext uri="{FF2B5EF4-FFF2-40B4-BE49-F238E27FC236}">
                <a16:creationId xmlns:a16="http://schemas.microsoft.com/office/drawing/2014/main" id="{986F6B79-6C44-037C-948B-26D0C1F73DFE}"/>
              </a:ext>
            </a:extLst>
          </p:cNvPr>
          <p:cNvSpPr>
            <a:spLocks noGrp="1"/>
          </p:cNvSpPr>
          <p:nvPr>
            <p:ph type="body" idx="1"/>
          </p:nvPr>
        </p:nvSpPr>
        <p:spPr>
          <a:xfrm>
            <a:off x="122842" y="2250141"/>
            <a:ext cx="8797040" cy="2568994"/>
          </a:xfrm>
          <a:ln>
            <a:solidFill>
              <a:schemeClr val="accent2"/>
            </a:solidFill>
          </a:ln>
        </p:spPr>
        <p:txBody>
          <a:bodyPr>
            <a:noAutofit/>
          </a:bodyPr>
          <a:lstStyle/>
          <a:p>
            <a:r>
              <a:rPr lang="en-US" sz="1600" b="0" dirty="0">
                <a:ea typeface="+mn-lt"/>
                <a:cs typeface="+mn-lt"/>
              </a:rPr>
              <a:t>The presenting group declares which of Grant Ennis devious Frames they prioritized.</a:t>
            </a:r>
          </a:p>
          <a:p>
            <a:r>
              <a:rPr lang="en-US" sz="1600" b="0" dirty="0">
                <a:ea typeface="+mn-lt"/>
                <a:cs typeface="+mn-lt"/>
              </a:rPr>
              <a:t>Students listening to the presentation </a:t>
            </a:r>
            <a:r>
              <a:rPr lang="en-US" sz="1600" b="0" dirty="0">
                <a:highlight>
                  <a:srgbClr val="FFFF00"/>
                </a:highlight>
                <a:ea typeface="+mn-lt"/>
                <a:cs typeface="+mn-lt"/>
              </a:rPr>
              <a:t>individually prepare </a:t>
            </a:r>
            <a:r>
              <a:rPr lang="en-US" sz="1600" b="0" dirty="0">
                <a:ea typeface="+mn-lt"/>
                <a:cs typeface="+mn-lt"/>
              </a:rPr>
              <a:t>one question to help identify misinformation ‘deliberately introduced’ by the presenting group.</a:t>
            </a:r>
          </a:p>
          <a:p>
            <a:r>
              <a:rPr lang="en-US" sz="1600" b="0" dirty="0">
                <a:ea typeface="+mn-lt"/>
                <a:cs typeface="+mn-lt"/>
              </a:rPr>
              <a:t>After presentation(s) (in turn) Group has 3 minutes to agree and ask one question – with aim of revealing/identifying the misinformation ‘deliberately introduced’.</a:t>
            </a:r>
          </a:p>
          <a:p>
            <a:r>
              <a:rPr lang="en-IE" sz="1600" b="0" dirty="0">
                <a:effectLst/>
                <a:ea typeface="Calibri" panose="020F0502020204030204" pitchFamily="34" charset="0"/>
                <a:cs typeface="Arial" panose="020B0604020202020204" pitchFamily="34" charset="0"/>
              </a:rPr>
              <a:t>The group being asked the question must answer truthfully i.e. must not make up, fabricate and/or invent a ‘fact’.</a:t>
            </a:r>
            <a:endParaRPr lang="en-US" sz="1600" b="0" dirty="0">
              <a:ea typeface="+mn-lt"/>
              <a:cs typeface="+mn-lt"/>
            </a:endParaRPr>
          </a:p>
          <a:p>
            <a:r>
              <a:rPr lang="en-IE" sz="1600" dirty="0">
                <a:ea typeface="+mn-lt"/>
                <a:cs typeface="+mn-lt"/>
              </a:rPr>
              <a:t>No further Q&amp;A at this time</a:t>
            </a:r>
          </a:p>
          <a:p>
            <a:r>
              <a:rPr lang="en-IE" sz="1600" b="0" dirty="0">
                <a:ea typeface="+mn-lt"/>
                <a:cs typeface="+mn-lt"/>
              </a:rPr>
              <a:t>Listening groups must record their ‘guess’ regarding the misinformation ‘deliberately introduced’. </a:t>
            </a:r>
            <a:r>
              <a:rPr lang="en-IE" sz="1600" dirty="0">
                <a:ea typeface="+mn-lt"/>
                <a:cs typeface="+mn-lt"/>
              </a:rPr>
              <a:t>Do </a:t>
            </a:r>
            <a:r>
              <a:rPr lang="en-IE" sz="1800" b="1" dirty="0">
                <a:effectLst/>
                <a:latin typeface="Calibri" panose="020F0502020204030204" pitchFamily="34" charset="0"/>
                <a:ea typeface="Calibri" panose="020F0502020204030204" pitchFamily="34" charset="0"/>
                <a:cs typeface="Arial" panose="020B0604020202020204" pitchFamily="34" charset="0"/>
              </a:rPr>
              <a:t>not disclose to the room until all three groups have completed the Q&amp;A</a:t>
            </a:r>
            <a:endParaRPr lang="en-IE" sz="1600" dirty="0"/>
          </a:p>
        </p:txBody>
      </p:sp>
      <p:sp>
        <p:nvSpPr>
          <p:cNvPr id="6" name="Text Placeholder 2">
            <a:extLst>
              <a:ext uri="{FF2B5EF4-FFF2-40B4-BE49-F238E27FC236}">
                <a16:creationId xmlns:a16="http://schemas.microsoft.com/office/drawing/2014/main" id="{30AA1C02-29C8-497C-3B0A-4F76E2A07A11}"/>
              </a:ext>
            </a:extLst>
          </p:cNvPr>
          <p:cNvSpPr txBox="1">
            <a:spLocks/>
          </p:cNvSpPr>
          <p:nvPr/>
        </p:nvSpPr>
        <p:spPr>
          <a:xfrm>
            <a:off x="122842" y="760710"/>
            <a:ext cx="8368200" cy="1300736"/>
          </a:xfrm>
          <a:prstGeom prst="rect">
            <a:avLst/>
          </a:prstGeom>
          <a:ln>
            <a:no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a:spcAft>
                <a:spcPts val="1200"/>
              </a:spcAft>
            </a:pPr>
            <a:r>
              <a:rPr lang="en-IE" sz="1800" b="0" dirty="0"/>
              <a:t>Each group presents for max total 3min, in turn. (Presentation +Q&amp;A = maximum 30mins)</a:t>
            </a:r>
          </a:p>
          <a:p>
            <a:pPr>
              <a:spcAft>
                <a:spcPts val="1200"/>
              </a:spcAft>
            </a:pPr>
            <a:r>
              <a:rPr lang="en-IE" sz="1800" b="0" dirty="0">
                <a:highlight>
                  <a:srgbClr val="FFFF00"/>
                </a:highlight>
              </a:rPr>
              <a:t>Reminder to facilitator </a:t>
            </a:r>
            <a:r>
              <a:rPr lang="en-IE" sz="1800" b="0" dirty="0"/>
              <a:t>– provide students with individual templates (#3) to promote active listening during presentations</a:t>
            </a:r>
          </a:p>
        </p:txBody>
      </p:sp>
      <p:sp>
        <p:nvSpPr>
          <p:cNvPr id="8" name="Slide Number Placeholder 3">
            <a:extLst>
              <a:ext uri="{FF2B5EF4-FFF2-40B4-BE49-F238E27FC236}">
                <a16:creationId xmlns:a16="http://schemas.microsoft.com/office/drawing/2014/main" id="{634B3B76-6387-78D1-6C10-76D463106125}"/>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15</a:t>
            </a:fld>
            <a:endParaRPr lang="en-GB" sz="1000" dirty="0">
              <a:solidFill>
                <a:schemeClr val="bg1"/>
              </a:solidFill>
            </a:endParaRPr>
          </a:p>
        </p:txBody>
      </p:sp>
    </p:spTree>
    <p:extLst>
      <p:ext uri="{BB962C8B-B14F-4D97-AF65-F5344CB8AC3E}">
        <p14:creationId xmlns:p14="http://schemas.microsoft.com/office/powerpoint/2010/main" val="1326120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558E-F395-CCE0-762C-7089320B188C}"/>
              </a:ext>
            </a:extLst>
          </p:cNvPr>
          <p:cNvSpPr>
            <a:spLocks noGrp="1"/>
          </p:cNvSpPr>
          <p:nvPr>
            <p:ph type="title"/>
          </p:nvPr>
        </p:nvSpPr>
        <p:spPr>
          <a:xfrm>
            <a:off x="378608" y="288325"/>
            <a:ext cx="8328454" cy="530825"/>
          </a:xfrm>
        </p:spPr>
        <p:txBody>
          <a:bodyPr anchor="t">
            <a:normAutofit fontScale="90000"/>
          </a:bodyPr>
          <a:lstStyle/>
          <a:p>
            <a:r>
              <a:rPr lang="en-IE" sz="2400" dirty="0"/>
              <a:t>Proceed with Task 2</a:t>
            </a:r>
          </a:p>
        </p:txBody>
      </p:sp>
      <p:sp>
        <p:nvSpPr>
          <p:cNvPr id="3" name="Text Placeholder 2">
            <a:extLst>
              <a:ext uri="{FF2B5EF4-FFF2-40B4-BE49-F238E27FC236}">
                <a16:creationId xmlns:a16="http://schemas.microsoft.com/office/drawing/2014/main" id="{D04829AF-67DE-EECE-54CC-4535F455C45A}"/>
              </a:ext>
            </a:extLst>
          </p:cNvPr>
          <p:cNvSpPr>
            <a:spLocks noGrp="1"/>
          </p:cNvSpPr>
          <p:nvPr>
            <p:ph type="body" idx="1"/>
          </p:nvPr>
        </p:nvSpPr>
        <p:spPr>
          <a:xfrm>
            <a:off x="378608" y="3188043"/>
            <a:ext cx="8368200" cy="1598141"/>
          </a:xfrm>
          <a:ln>
            <a:solidFill>
              <a:schemeClr val="accent2"/>
            </a:solidFill>
          </a:ln>
        </p:spPr>
        <p:txBody>
          <a:bodyPr>
            <a:normAutofit fontScale="92500" lnSpcReduction="20000"/>
          </a:bodyPr>
          <a:lstStyle/>
          <a:p>
            <a:pPr>
              <a:lnSpc>
                <a:spcPct val="110000"/>
              </a:lnSpc>
              <a:spcAft>
                <a:spcPts val="600"/>
              </a:spcAft>
            </a:pPr>
            <a:r>
              <a:rPr lang="en-IE" sz="2000" b="0" dirty="0"/>
              <a:t>The group must answer honestly and, if not accurately identified, they must disclose the misinformation ‘deliberately introduced’. </a:t>
            </a:r>
          </a:p>
          <a:p>
            <a:pPr>
              <a:lnSpc>
                <a:spcPct val="110000"/>
              </a:lnSpc>
              <a:spcAft>
                <a:spcPts val="600"/>
              </a:spcAft>
            </a:pPr>
            <a:r>
              <a:rPr lang="en-IE" sz="2000" b="0" dirty="0"/>
              <a:t>No further Q&amp;A at this time.</a:t>
            </a:r>
            <a:endParaRPr lang="en-IE" b="0" dirty="0"/>
          </a:p>
          <a:p>
            <a:pPr>
              <a:lnSpc>
                <a:spcPct val="110000"/>
              </a:lnSpc>
              <a:spcAft>
                <a:spcPts val="600"/>
              </a:spcAft>
            </a:pPr>
            <a:r>
              <a:rPr lang="en-IE" sz="2400" b="0" dirty="0"/>
              <a:t>[This is a facilitated session]   … </a:t>
            </a:r>
            <a:r>
              <a:rPr lang="en-IE" b="0" dirty="0"/>
              <a:t>(max 20mins)</a:t>
            </a:r>
          </a:p>
        </p:txBody>
      </p:sp>
      <p:sp>
        <p:nvSpPr>
          <p:cNvPr id="6" name="Text Placeholder 2">
            <a:extLst>
              <a:ext uri="{FF2B5EF4-FFF2-40B4-BE49-F238E27FC236}">
                <a16:creationId xmlns:a16="http://schemas.microsoft.com/office/drawing/2014/main" id="{09287C28-29B3-6614-02DE-F497DD336A09}"/>
              </a:ext>
            </a:extLst>
          </p:cNvPr>
          <p:cNvSpPr txBox="1">
            <a:spLocks/>
          </p:cNvSpPr>
          <p:nvPr/>
        </p:nvSpPr>
        <p:spPr>
          <a:xfrm>
            <a:off x="378608" y="947388"/>
            <a:ext cx="8368200" cy="1300736"/>
          </a:xfrm>
          <a:prstGeom prst="rect">
            <a:avLst/>
          </a:prstGeom>
          <a:ln>
            <a:no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114297" indent="0">
              <a:spcAft>
                <a:spcPts val="1200"/>
              </a:spcAft>
              <a:buNone/>
            </a:pPr>
            <a:r>
              <a:rPr lang="en-IE" sz="1800" b="0" dirty="0"/>
              <a:t>–(3 x up to 5 mins) plus 5 mins intro and </a:t>
            </a:r>
            <a:r>
              <a:rPr lang="en-IE" sz="1800" b="0" dirty="0" err="1"/>
              <a:t>wrapup</a:t>
            </a:r>
            <a:r>
              <a:rPr lang="en-IE" sz="1800" b="0" dirty="0"/>
              <a:t> </a:t>
            </a:r>
            <a:br>
              <a:rPr lang="en-IE" sz="1800" b="0" dirty="0"/>
            </a:br>
            <a:br>
              <a:rPr lang="en-IE" sz="1800" b="0" dirty="0"/>
            </a:br>
            <a:r>
              <a:rPr lang="en-IE" sz="1800" b="0" dirty="0"/>
              <a:t>Each group is presented, in turn with the misinformation and devious frame other two groups suspect the ‘presenting’ group has used.</a:t>
            </a:r>
          </a:p>
        </p:txBody>
      </p:sp>
      <p:sp>
        <p:nvSpPr>
          <p:cNvPr id="8" name="Slide Number Placeholder 3">
            <a:extLst>
              <a:ext uri="{FF2B5EF4-FFF2-40B4-BE49-F238E27FC236}">
                <a16:creationId xmlns:a16="http://schemas.microsoft.com/office/drawing/2014/main" id="{B3A43F7C-A69D-43FA-0419-68220D629B8C}"/>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16</a:t>
            </a:fld>
            <a:endParaRPr lang="en-GB" sz="1000" dirty="0">
              <a:solidFill>
                <a:schemeClr val="bg1"/>
              </a:solidFill>
            </a:endParaRPr>
          </a:p>
        </p:txBody>
      </p:sp>
    </p:spTree>
    <p:extLst>
      <p:ext uri="{BB962C8B-B14F-4D97-AF65-F5344CB8AC3E}">
        <p14:creationId xmlns:p14="http://schemas.microsoft.com/office/powerpoint/2010/main" val="2960905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8"/>
          <p:cNvSpPr txBox="1">
            <a:spLocks noGrp="1"/>
          </p:cNvSpPr>
          <p:nvPr>
            <p:ph type="title"/>
          </p:nvPr>
        </p:nvSpPr>
        <p:spPr>
          <a:xfrm>
            <a:off x="387900" y="311727"/>
            <a:ext cx="8368200" cy="832398"/>
          </a:xfrm>
          <a:prstGeom prst="rect">
            <a:avLst/>
          </a:prstGeom>
        </p:spPr>
        <p:txBody>
          <a:bodyPr spcFirstLastPara="1" vert="horz" wrap="square" lIns="91425" tIns="91425" rIns="91425" bIns="91425" rtlCol="0" anchor="b" anchorCtr="0">
            <a:noAutofit/>
          </a:bodyPr>
          <a:lstStyle/>
          <a:p>
            <a:r>
              <a:rPr lang="en-GB" sz="2400" dirty="0">
                <a:ea typeface="Calibri"/>
                <a:cs typeface="Calibri"/>
              </a:rPr>
              <a:t>Task 2 – final stage</a:t>
            </a:r>
          </a:p>
        </p:txBody>
      </p:sp>
      <p:sp>
        <p:nvSpPr>
          <p:cNvPr id="186" name="Google Shape;186;p38"/>
          <p:cNvSpPr txBox="1">
            <a:spLocks noGrp="1"/>
          </p:cNvSpPr>
          <p:nvPr>
            <p:ph type="body" idx="1"/>
          </p:nvPr>
        </p:nvSpPr>
        <p:spPr>
          <a:xfrm>
            <a:off x="387900" y="1283988"/>
            <a:ext cx="8368200" cy="3484285"/>
          </a:xfrm>
          <a:prstGeom prst="rect">
            <a:avLst/>
          </a:prstGeom>
        </p:spPr>
        <p:txBody>
          <a:bodyPr spcFirstLastPara="1" vert="horz" wrap="square" lIns="91425" tIns="91425" rIns="91425" bIns="91425" rtlCol="0" anchor="t" anchorCtr="0">
            <a:normAutofit/>
          </a:bodyPr>
          <a:lstStyle/>
          <a:p>
            <a:pPr marL="456565" indent="-342265">
              <a:buNone/>
            </a:pPr>
            <a:r>
              <a:rPr lang="en-GB" b="0" dirty="0">
                <a:ea typeface="+mn-lt"/>
                <a:cs typeface="+mn-lt"/>
              </a:rPr>
              <a:t>With the freedom to step out of assigned perspective (sustainable lifestyle</a:t>
            </a:r>
            <a:endParaRPr lang="en-US" dirty="0">
              <a:ea typeface="Calibri"/>
              <a:cs typeface="Calibri"/>
            </a:endParaRPr>
          </a:p>
          <a:p>
            <a:pPr marL="456565" indent="-342265">
              <a:buNone/>
            </a:pPr>
            <a:r>
              <a:rPr lang="en-GB" b="0" dirty="0">
                <a:ea typeface="+mn-lt"/>
                <a:cs typeface="+mn-lt"/>
              </a:rPr>
              <a:t>influencer, communications executive in a marketing department or/and</a:t>
            </a:r>
            <a:endParaRPr lang="en-GB" dirty="0">
              <a:ea typeface="Calibri"/>
              <a:cs typeface="Calibri"/>
            </a:endParaRPr>
          </a:p>
          <a:p>
            <a:pPr marL="456565" indent="-342265">
              <a:buNone/>
            </a:pPr>
            <a:r>
              <a:rPr lang="en-GB" b="0" dirty="0">
                <a:ea typeface="+mn-lt"/>
                <a:cs typeface="+mn-lt"/>
              </a:rPr>
              <a:t>young policy change advocate) if your group so chooses, your group must</a:t>
            </a:r>
            <a:endParaRPr lang="en-GB" dirty="0">
              <a:ea typeface="Calibri"/>
              <a:cs typeface="Calibri"/>
            </a:endParaRPr>
          </a:p>
          <a:p>
            <a:pPr marL="456565" indent="-342265">
              <a:buNone/>
            </a:pPr>
            <a:r>
              <a:rPr lang="en-GB" b="0" dirty="0">
                <a:ea typeface="+mn-lt"/>
                <a:cs typeface="+mn-lt"/>
              </a:rPr>
              <a:t>develop </a:t>
            </a:r>
            <a:r>
              <a:rPr lang="en-GB" b="0" dirty="0">
                <a:highlight>
                  <a:srgbClr val="FFFF00"/>
                </a:highlight>
                <a:ea typeface="+mn-lt"/>
                <a:cs typeface="+mn-lt"/>
              </a:rPr>
              <a:t>in 10 minutes </a:t>
            </a:r>
            <a:r>
              <a:rPr lang="en-GB" b="0" dirty="0">
                <a:ea typeface="+mn-lt"/>
                <a:cs typeface="+mn-lt"/>
              </a:rPr>
              <a:t>a </a:t>
            </a:r>
            <a:r>
              <a:rPr lang="en-GB" dirty="0">
                <a:ea typeface="+mn-lt"/>
                <a:cs typeface="+mn-lt"/>
              </a:rPr>
              <a:t>SMART upstream goal</a:t>
            </a:r>
            <a:r>
              <a:rPr lang="en-GB" b="0" dirty="0">
                <a:ea typeface="+mn-lt"/>
                <a:cs typeface="+mn-lt"/>
              </a:rPr>
              <a:t> relating to vaping that you</a:t>
            </a:r>
            <a:endParaRPr lang="en-US" dirty="0">
              <a:ea typeface="Calibri"/>
              <a:cs typeface="Calibri"/>
            </a:endParaRPr>
          </a:p>
          <a:p>
            <a:pPr marL="456565" indent="-342265">
              <a:buNone/>
            </a:pPr>
            <a:r>
              <a:rPr lang="en-GB" b="0" dirty="0">
                <a:ea typeface="+mn-lt"/>
                <a:cs typeface="+mn-lt"/>
              </a:rPr>
              <a:t>will present to a government representative or Oireachtas Committee.</a:t>
            </a:r>
            <a:endParaRPr lang="en-GB" dirty="0">
              <a:ea typeface="Calibri"/>
              <a:cs typeface="Calibri"/>
            </a:endParaRPr>
          </a:p>
          <a:p>
            <a:pPr marL="456565" indent="-342265">
              <a:buNone/>
            </a:pPr>
            <a:endParaRPr lang="en-GB" b="0" dirty="0">
              <a:ea typeface="+mn-lt"/>
              <a:cs typeface="+mn-lt"/>
            </a:endParaRPr>
          </a:p>
          <a:p>
            <a:pPr marL="305435" marR="36830" indent="-226060">
              <a:lnSpc>
                <a:spcPct val="101244"/>
              </a:lnSpc>
              <a:buNone/>
            </a:pPr>
            <a:r>
              <a:rPr lang="en-GB" b="0" dirty="0">
                <a:ea typeface="+mn-lt"/>
                <a:cs typeface="+mn-lt"/>
              </a:rPr>
              <a:t>Each group presents for 1 minute total, with up to three speakers per group.</a:t>
            </a:r>
          </a:p>
          <a:p>
            <a:pPr marL="305435" marR="36830" indent="-226060">
              <a:lnSpc>
                <a:spcPct val="101244"/>
              </a:lnSpc>
              <a:buNone/>
            </a:pPr>
            <a:endParaRPr lang="en-GB" b="0" dirty="0">
              <a:ea typeface="+mn-lt"/>
              <a:cs typeface="+mn-lt"/>
            </a:endParaRPr>
          </a:p>
          <a:p>
            <a:pPr marL="305435" marR="36830" indent="-226060">
              <a:lnSpc>
                <a:spcPct val="101244"/>
              </a:lnSpc>
              <a:buNone/>
            </a:pPr>
            <a:r>
              <a:rPr lang="en-GB" b="0" dirty="0">
                <a:ea typeface="+mn-lt"/>
                <a:cs typeface="+mn-lt"/>
              </a:rPr>
              <a:t>This is a facilitated session.</a:t>
            </a:r>
            <a:endParaRPr lang="en-US" dirty="0">
              <a:ea typeface="Calibri"/>
              <a:cs typeface="Calibri"/>
            </a:endParaRPr>
          </a:p>
        </p:txBody>
      </p:sp>
      <p:sp>
        <p:nvSpPr>
          <p:cNvPr id="3" name="Slide Number Placeholder 3">
            <a:extLst>
              <a:ext uri="{FF2B5EF4-FFF2-40B4-BE49-F238E27FC236}">
                <a16:creationId xmlns:a16="http://schemas.microsoft.com/office/drawing/2014/main" id="{B126F219-AF28-56E8-0010-4DDC7F1A8F40}"/>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17</a:t>
            </a:fld>
            <a:endParaRPr lang="en-GB" sz="1000" dirty="0">
              <a:solidFill>
                <a:schemeClr val="bg1"/>
              </a:solidFill>
            </a:endParaRPr>
          </a:p>
        </p:txBody>
      </p:sp>
    </p:spTree>
    <p:extLst>
      <p:ext uri="{BB962C8B-B14F-4D97-AF65-F5344CB8AC3E}">
        <p14:creationId xmlns:p14="http://schemas.microsoft.com/office/powerpoint/2010/main" val="2659220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F7D7-8F28-2951-3E6B-D26F913967CF}"/>
              </a:ext>
            </a:extLst>
          </p:cNvPr>
          <p:cNvSpPr>
            <a:spLocks noGrp="1"/>
          </p:cNvSpPr>
          <p:nvPr>
            <p:ph type="title"/>
          </p:nvPr>
        </p:nvSpPr>
        <p:spPr>
          <a:xfrm>
            <a:off x="387900" y="458025"/>
            <a:ext cx="8434824" cy="686100"/>
          </a:xfrm>
        </p:spPr>
        <p:txBody>
          <a:bodyPr>
            <a:normAutofit/>
          </a:bodyPr>
          <a:lstStyle/>
          <a:p>
            <a:r>
              <a:rPr lang="en-IE" sz="2400" dirty="0">
                <a:ea typeface="Calibri"/>
                <a:cs typeface="Calibri"/>
              </a:rPr>
              <a:t>SMART goals</a:t>
            </a:r>
            <a:endParaRPr lang="en-IE" sz="2400" dirty="0">
              <a:solidFill>
                <a:srgbClr val="FF0000"/>
              </a:solidFill>
              <a:highlight>
                <a:srgbClr val="FFFF00"/>
              </a:highlight>
              <a:ea typeface="Calibri"/>
              <a:cs typeface="Calibri"/>
            </a:endParaRPr>
          </a:p>
        </p:txBody>
      </p:sp>
      <p:sp>
        <p:nvSpPr>
          <p:cNvPr id="3" name="Text Placeholder 2">
            <a:extLst>
              <a:ext uri="{FF2B5EF4-FFF2-40B4-BE49-F238E27FC236}">
                <a16:creationId xmlns:a16="http://schemas.microsoft.com/office/drawing/2014/main" id="{D4814A7F-89D1-00E5-3A39-DB8C7B019543}"/>
              </a:ext>
            </a:extLst>
          </p:cNvPr>
          <p:cNvSpPr>
            <a:spLocks noGrp="1"/>
          </p:cNvSpPr>
          <p:nvPr>
            <p:ph type="body" idx="1"/>
          </p:nvPr>
        </p:nvSpPr>
        <p:spPr>
          <a:xfrm>
            <a:off x="284400" y="1289427"/>
            <a:ext cx="8732652" cy="3575759"/>
          </a:xfrm>
        </p:spPr>
        <p:txBody>
          <a:bodyPr>
            <a:normAutofit/>
          </a:bodyPr>
          <a:lstStyle/>
          <a:p>
            <a:pPr marL="456565" indent="-342265">
              <a:buNone/>
            </a:pPr>
            <a:r>
              <a:rPr lang="en-IE" dirty="0">
                <a:ea typeface="+mn-lt"/>
                <a:cs typeface="+mn-lt"/>
              </a:rPr>
              <a:t>S</a:t>
            </a:r>
            <a:r>
              <a:rPr lang="en-IE" b="0" dirty="0">
                <a:ea typeface="+mn-lt"/>
                <a:cs typeface="+mn-lt"/>
              </a:rPr>
              <a:t>pecific: Does your goal identify a particular thing you want to</a:t>
            </a:r>
            <a:endParaRPr lang="en-US" dirty="0">
              <a:ea typeface="Calibri"/>
              <a:cs typeface="Calibri"/>
            </a:endParaRPr>
          </a:p>
          <a:p>
            <a:pPr marL="456565" indent="-342265">
              <a:buNone/>
            </a:pPr>
            <a:r>
              <a:rPr lang="en-IE" b="0" dirty="0">
                <a:ea typeface="+mn-lt"/>
                <a:cs typeface="+mn-lt"/>
              </a:rPr>
              <a:t>change / impact?</a:t>
            </a:r>
            <a:endParaRPr lang="en-IE" dirty="0">
              <a:ea typeface="+mn-lt"/>
              <a:cs typeface="+mn-lt"/>
            </a:endParaRPr>
          </a:p>
          <a:p>
            <a:pPr marL="456565" indent="-342265">
              <a:buNone/>
            </a:pPr>
            <a:endParaRPr lang="en-IE" sz="1200" b="0" dirty="0">
              <a:ea typeface="+mn-lt"/>
              <a:cs typeface="+mn-lt"/>
            </a:endParaRPr>
          </a:p>
          <a:p>
            <a:pPr marL="456565" indent="-342265">
              <a:buNone/>
            </a:pPr>
            <a:r>
              <a:rPr lang="en-IE" dirty="0">
                <a:ea typeface="+mn-lt"/>
                <a:cs typeface="+mn-lt"/>
              </a:rPr>
              <a:t>M</a:t>
            </a:r>
            <a:r>
              <a:rPr lang="en-IE" b="0" dirty="0">
                <a:ea typeface="+mn-lt"/>
                <a:cs typeface="+mn-lt"/>
              </a:rPr>
              <a:t>easurable: Will you be able to determine if you’ve made progress?</a:t>
            </a:r>
            <a:endParaRPr lang="en-IE" dirty="0">
              <a:ea typeface="+mn-lt"/>
              <a:cs typeface="+mn-lt"/>
            </a:endParaRPr>
          </a:p>
          <a:p>
            <a:pPr marL="456565" indent="-342265">
              <a:buNone/>
            </a:pPr>
            <a:endParaRPr lang="en-IE" sz="1200" b="0" dirty="0">
              <a:ea typeface="+mn-lt"/>
              <a:cs typeface="+mn-lt"/>
            </a:endParaRPr>
          </a:p>
          <a:p>
            <a:pPr marL="456565" indent="-342265">
              <a:buNone/>
            </a:pPr>
            <a:r>
              <a:rPr lang="en-IE" dirty="0">
                <a:ea typeface="+mn-lt"/>
                <a:cs typeface="+mn-lt"/>
              </a:rPr>
              <a:t>A</a:t>
            </a:r>
            <a:r>
              <a:rPr lang="en-IE" b="0" dirty="0">
                <a:ea typeface="+mn-lt"/>
                <a:cs typeface="+mn-lt"/>
              </a:rPr>
              <a:t>chievable: Is your goal something you can realistically hope to</a:t>
            </a:r>
            <a:endParaRPr lang="en-IE" dirty="0">
              <a:ea typeface="Calibri"/>
              <a:cs typeface="Calibri"/>
            </a:endParaRPr>
          </a:p>
          <a:p>
            <a:pPr marL="456565" indent="-342265">
              <a:buNone/>
            </a:pPr>
            <a:r>
              <a:rPr lang="en-IE" b="0" dirty="0">
                <a:ea typeface="+mn-lt"/>
                <a:cs typeface="+mn-lt"/>
              </a:rPr>
              <a:t>achieve? You’re looking for something ambitious but achievable.</a:t>
            </a:r>
            <a:endParaRPr lang="en-IE" dirty="0">
              <a:ea typeface="+mn-lt"/>
              <a:cs typeface="+mn-lt"/>
            </a:endParaRPr>
          </a:p>
          <a:p>
            <a:pPr marL="456565" indent="-342265">
              <a:buNone/>
            </a:pPr>
            <a:endParaRPr lang="en-IE" sz="1200" b="0" dirty="0">
              <a:ea typeface="+mn-lt"/>
              <a:cs typeface="+mn-lt"/>
            </a:endParaRPr>
          </a:p>
          <a:p>
            <a:pPr marL="456565" indent="-342265">
              <a:buNone/>
            </a:pPr>
            <a:r>
              <a:rPr lang="en-IE" dirty="0">
                <a:ea typeface="+mn-lt"/>
                <a:cs typeface="+mn-lt"/>
              </a:rPr>
              <a:t>R</a:t>
            </a:r>
            <a:r>
              <a:rPr lang="en-IE" b="0" dirty="0">
                <a:ea typeface="+mn-lt"/>
                <a:cs typeface="+mn-lt"/>
              </a:rPr>
              <a:t>ealistic: Are you willing / able to work towards your goal? Can you</a:t>
            </a:r>
            <a:endParaRPr lang="en-IE" dirty="0">
              <a:ea typeface="Calibri"/>
              <a:cs typeface="Calibri"/>
            </a:endParaRPr>
          </a:p>
          <a:p>
            <a:pPr marL="456565" indent="-342265">
              <a:buNone/>
            </a:pPr>
            <a:r>
              <a:rPr lang="en-IE" b="0" dirty="0">
                <a:ea typeface="+mn-lt"/>
                <a:cs typeface="+mn-lt"/>
              </a:rPr>
              <a:t>get support?</a:t>
            </a:r>
            <a:endParaRPr lang="en-IE" dirty="0">
              <a:ea typeface="Calibri"/>
              <a:cs typeface="Calibri"/>
            </a:endParaRPr>
          </a:p>
          <a:p>
            <a:pPr marL="456565" indent="-342265">
              <a:buNone/>
            </a:pPr>
            <a:endParaRPr lang="en-IE" sz="1200" b="0" dirty="0">
              <a:ea typeface="+mn-lt"/>
              <a:cs typeface="+mn-lt"/>
            </a:endParaRPr>
          </a:p>
          <a:p>
            <a:pPr marL="456565" indent="-342265">
              <a:buNone/>
            </a:pPr>
            <a:r>
              <a:rPr lang="en-IE" dirty="0">
                <a:ea typeface="+mn-lt"/>
                <a:cs typeface="+mn-lt"/>
              </a:rPr>
              <a:t>T</a:t>
            </a:r>
            <a:r>
              <a:rPr lang="en-IE" b="0" dirty="0">
                <a:ea typeface="+mn-lt"/>
                <a:cs typeface="+mn-lt"/>
              </a:rPr>
              <a:t>ime-bound: Do you have a timeframe for accomplishing your goal?</a:t>
            </a:r>
            <a:endParaRPr lang="en-IE" dirty="0"/>
          </a:p>
        </p:txBody>
      </p:sp>
      <p:sp>
        <p:nvSpPr>
          <p:cNvPr id="4" name="Slide Number Placeholder 3">
            <a:extLst>
              <a:ext uri="{FF2B5EF4-FFF2-40B4-BE49-F238E27FC236}">
                <a16:creationId xmlns:a16="http://schemas.microsoft.com/office/drawing/2014/main" id="{476D8501-4D9F-9B40-69C6-C5027567CACE}"/>
              </a:ext>
            </a:extLst>
          </p:cNvPr>
          <p:cNvSpPr>
            <a:spLocks noGrp="1"/>
          </p:cNvSpPr>
          <p:nvPr>
            <p:ph type="sldNum" idx="12"/>
          </p:nvPr>
        </p:nvSpPr>
        <p:spPr/>
        <p:txBody>
          <a:bodyPr>
            <a:normAutofit fontScale="25000" lnSpcReduction="20000"/>
          </a:bodyPr>
          <a:lstStyle/>
          <a:p>
            <a:pPr algn="r"/>
            <a:fld id="{00000000-1234-1234-1234-123412341234}" type="slidenum">
              <a:rPr lang="en-GB" sz="4000" smtClean="0"/>
              <a:pPr algn="r"/>
              <a:t>18</a:t>
            </a:fld>
            <a:endParaRPr lang="en-GB" dirty="0"/>
          </a:p>
        </p:txBody>
      </p:sp>
    </p:spTree>
    <p:extLst>
      <p:ext uri="{BB962C8B-B14F-4D97-AF65-F5344CB8AC3E}">
        <p14:creationId xmlns:p14="http://schemas.microsoft.com/office/powerpoint/2010/main" val="3578192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09318-9726-0F59-ABD5-C0446E2FEE89}"/>
              </a:ext>
            </a:extLst>
          </p:cNvPr>
          <p:cNvSpPr>
            <a:spLocks noGrp="1"/>
          </p:cNvSpPr>
          <p:nvPr>
            <p:ph type="title"/>
          </p:nvPr>
        </p:nvSpPr>
        <p:spPr>
          <a:xfrm>
            <a:off x="285751" y="340673"/>
            <a:ext cx="3931248" cy="498423"/>
          </a:xfrm>
        </p:spPr>
        <p:txBody>
          <a:bodyPr/>
          <a:lstStyle/>
          <a:p>
            <a:r>
              <a:rPr lang="en-IE" sz="2400" dirty="0"/>
              <a:t>Setting an Upstream Goal </a:t>
            </a:r>
          </a:p>
        </p:txBody>
      </p:sp>
      <p:sp>
        <p:nvSpPr>
          <p:cNvPr id="8" name="TextBox 7">
            <a:extLst>
              <a:ext uri="{FF2B5EF4-FFF2-40B4-BE49-F238E27FC236}">
                <a16:creationId xmlns:a16="http://schemas.microsoft.com/office/drawing/2014/main" id="{5153C1B0-878D-5F2C-60E8-B36C5926468D}"/>
              </a:ext>
            </a:extLst>
          </p:cNvPr>
          <p:cNvSpPr txBox="1"/>
          <p:nvPr/>
        </p:nvSpPr>
        <p:spPr>
          <a:xfrm>
            <a:off x="261036" y="1002090"/>
            <a:ext cx="4150743" cy="1569660"/>
          </a:xfrm>
          <a:prstGeom prst="rect">
            <a:avLst/>
          </a:prstGeom>
          <a:noFill/>
          <a:ln w="9525">
            <a:solidFill>
              <a:schemeClr val="tx2"/>
            </a:solidFill>
          </a:ln>
        </p:spPr>
        <p:txBody>
          <a:bodyPr wrap="square" rtlCol="0">
            <a:spAutoFit/>
          </a:bodyPr>
          <a:lstStyle/>
          <a:p>
            <a:r>
              <a:rPr lang="en-GB" sz="1600" dirty="0"/>
              <a:t>Willen et al (2017) highlight that despite expanding knowledge, evidence and the best of intentions, real change </a:t>
            </a:r>
            <a:r>
              <a:rPr lang="en-GB" sz="1600" u="sng" dirty="0"/>
              <a:t>requires</a:t>
            </a:r>
            <a:r>
              <a:rPr lang="en-GB" sz="1600" dirty="0"/>
              <a:t> key actors to understand how politics works and what politics can achieve in order to identify ‘</a:t>
            </a:r>
            <a:r>
              <a:rPr lang="en-GB" sz="1600" i="1" dirty="0"/>
              <a:t>opportunities for upstream intervention’ </a:t>
            </a:r>
            <a:r>
              <a:rPr lang="en-GB" sz="1600" dirty="0"/>
              <a:t>(P.964)</a:t>
            </a:r>
          </a:p>
        </p:txBody>
      </p:sp>
      <p:pic>
        <p:nvPicPr>
          <p:cNvPr id="10" name="Picture 9" descr="A cropped screenshot of the Healthy Trinity Anxiety and Action handbook.">
            <a:extLst>
              <a:ext uri="{FF2B5EF4-FFF2-40B4-BE49-F238E27FC236}">
                <a16:creationId xmlns:a16="http://schemas.microsoft.com/office/drawing/2014/main" id="{531FB099-BB56-96EF-4FDD-8AF7A47DA53B}"/>
              </a:ext>
            </a:extLst>
          </p:cNvPr>
          <p:cNvPicPr>
            <a:picLocks noChangeAspect="1"/>
          </p:cNvPicPr>
          <p:nvPr/>
        </p:nvPicPr>
        <p:blipFill>
          <a:blip r:embed="rId3" cstate="print">
            <a:extLst>
              <a:ext uri="{28A0092B-C50C-407E-A947-70E740481C1C}">
                <a14:useLocalDpi xmlns:a14="http://schemas.microsoft.com/office/drawing/2010/main" val="0"/>
              </a:ext>
            </a:extLst>
          </a:blip>
          <a:srcRect b="8139"/>
          <a:stretch>
            <a:fillRect/>
          </a:stretch>
        </p:blipFill>
        <p:spPr>
          <a:xfrm>
            <a:off x="4731605" y="1002090"/>
            <a:ext cx="4291200" cy="1569660"/>
          </a:xfrm>
          <a:prstGeom prst="rect">
            <a:avLst/>
          </a:prstGeom>
          <a:ln w="9525">
            <a:solidFill>
              <a:srgbClr val="3E6DB2"/>
            </a:solidFill>
          </a:ln>
        </p:spPr>
      </p:pic>
      <p:sp>
        <p:nvSpPr>
          <p:cNvPr id="7" name="TextBox 6">
            <a:extLst>
              <a:ext uri="{FF2B5EF4-FFF2-40B4-BE49-F238E27FC236}">
                <a16:creationId xmlns:a16="http://schemas.microsoft.com/office/drawing/2014/main" id="{2AF85337-9E71-2906-8DF4-3463FCA8301D}"/>
              </a:ext>
            </a:extLst>
          </p:cNvPr>
          <p:cNvSpPr txBox="1"/>
          <p:nvPr/>
        </p:nvSpPr>
        <p:spPr>
          <a:xfrm>
            <a:off x="4730987" y="2571750"/>
            <a:ext cx="4292436" cy="430887"/>
          </a:xfrm>
          <a:prstGeom prst="rect">
            <a:avLst/>
          </a:prstGeom>
          <a:solidFill>
            <a:schemeClr val="bg1"/>
          </a:solidFill>
          <a:ln>
            <a:solidFill>
              <a:schemeClr val="tx2"/>
            </a:solidFill>
          </a:ln>
        </p:spPr>
        <p:txBody>
          <a:bodyPr wrap="square" rtlCol="0">
            <a:spAutoFit/>
          </a:bodyPr>
          <a:lstStyle/>
          <a:p>
            <a:r>
              <a:rPr lang="en-IE" sz="1100" u="sng" dirty="0">
                <a:hlinkClick r:id="rId4"/>
              </a:rPr>
              <a:t>https://www.tcd.ie/healthytrinity/mental-health/whole-university-map/mental-health/mental-health-anxiety-and-action/#d.en.2323476</a:t>
            </a:r>
            <a:r>
              <a:rPr lang="en-IE" sz="1100" u="sng" dirty="0"/>
              <a:t> </a:t>
            </a:r>
            <a:r>
              <a:rPr lang="en-IE" sz="1100" dirty="0"/>
              <a:t>  </a:t>
            </a:r>
            <a:r>
              <a:rPr lang="en-GB" sz="1100" dirty="0"/>
              <a:t> </a:t>
            </a:r>
          </a:p>
        </p:txBody>
      </p:sp>
      <p:sp>
        <p:nvSpPr>
          <p:cNvPr id="3" name="Text Placeholder 2">
            <a:extLst>
              <a:ext uri="{FF2B5EF4-FFF2-40B4-BE49-F238E27FC236}">
                <a16:creationId xmlns:a16="http://schemas.microsoft.com/office/drawing/2014/main" id="{56FEAC6D-EEEF-621A-8BEB-F8FD5DB259F3}"/>
              </a:ext>
            </a:extLst>
          </p:cNvPr>
          <p:cNvSpPr>
            <a:spLocks noGrp="1"/>
          </p:cNvSpPr>
          <p:nvPr>
            <p:ph type="body" sz="quarter" idx="10"/>
          </p:nvPr>
        </p:nvSpPr>
        <p:spPr>
          <a:xfrm>
            <a:off x="261036" y="2784389"/>
            <a:ext cx="8306315" cy="2018438"/>
          </a:xfrm>
        </p:spPr>
        <p:txBody>
          <a:bodyPr/>
          <a:lstStyle/>
          <a:p>
            <a:pPr>
              <a:spcBef>
                <a:spcPts val="0"/>
              </a:spcBef>
              <a:spcAft>
                <a:spcPts val="600"/>
              </a:spcAft>
            </a:pPr>
            <a:r>
              <a:rPr lang="en-IE" dirty="0"/>
              <a:t>Examples from Healthy Trinity: </a:t>
            </a:r>
          </a:p>
          <a:p>
            <a:pPr>
              <a:spcBef>
                <a:spcPts val="0"/>
              </a:spcBef>
              <a:spcAft>
                <a:spcPts val="600"/>
              </a:spcAft>
            </a:pPr>
            <a:r>
              <a:rPr lang="en-IE" sz="1500" kern="100" dirty="0">
                <a:ea typeface="Aptos" panose="020B0004020202020204" pitchFamily="34" charset="0"/>
                <a:cs typeface="Arial" panose="020B0604020202020204" pitchFamily="34" charset="0"/>
              </a:rPr>
              <a:t>Contraception: </a:t>
            </a:r>
            <a:r>
              <a:rPr lang="en-IE" sz="1500" b="0" i="1" kern="100" dirty="0">
                <a:ea typeface="Aptos" panose="020B0004020202020204" pitchFamily="34" charset="0"/>
                <a:cs typeface="Arial" panose="020B0604020202020204" pitchFamily="34" charset="0"/>
              </a:rPr>
              <a:t>I will work with allies to get the government to legislate funding for free, legal contraception for all women of child-bearing age. </a:t>
            </a:r>
            <a:r>
              <a:rPr lang="en-IE" sz="1500" b="0" kern="100" dirty="0">
                <a:ea typeface="Aptos" panose="020B0004020202020204" pitchFamily="34" charset="0"/>
                <a:cs typeface="Arial" panose="020B0604020202020204" pitchFamily="34" charset="0"/>
              </a:rPr>
              <a:t>(Note: activists began in the 1970s).  </a:t>
            </a:r>
          </a:p>
          <a:p>
            <a:pPr>
              <a:spcBef>
                <a:spcPts val="0"/>
              </a:spcBef>
              <a:spcAft>
                <a:spcPts val="600"/>
              </a:spcAft>
            </a:pPr>
            <a:r>
              <a:rPr lang="en-IE" sz="1500" kern="100" dirty="0">
                <a:ea typeface="Aptos" panose="020B0004020202020204" pitchFamily="34" charset="0"/>
                <a:cs typeface="Arial" panose="020B0604020202020204" pitchFamily="34" charset="0"/>
              </a:rPr>
              <a:t>Tobacco: </a:t>
            </a:r>
            <a:r>
              <a:rPr lang="en-IE" sz="1500" b="0" i="1" kern="100" dirty="0">
                <a:ea typeface="Aptos" panose="020B0004020202020204" pitchFamily="34" charset="0"/>
                <a:cs typeface="Arial" panose="020B0604020202020204" pitchFamily="34" charset="0"/>
              </a:rPr>
              <a:t>I will work with allies to make Trinity a tobacco-free campus by September 2014. </a:t>
            </a:r>
            <a:r>
              <a:rPr lang="en-IE" sz="1500" b="0" kern="100" dirty="0">
                <a:ea typeface="Aptos" panose="020B0004020202020204" pitchFamily="34" charset="0"/>
                <a:cs typeface="Arial" panose="020B0604020202020204" pitchFamily="34" charset="0"/>
              </a:rPr>
              <a:t>(Achieving this goal took 4 years longer than planned and involved many setbacks).</a:t>
            </a:r>
          </a:p>
          <a:p>
            <a:pPr>
              <a:spcBef>
                <a:spcPts val="0"/>
              </a:spcBef>
              <a:spcAft>
                <a:spcPts val="600"/>
              </a:spcAft>
            </a:pPr>
            <a:r>
              <a:rPr lang="en-IE" sz="1500" kern="100" dirty="0">
                <a:ea typeface="Aptos" panose="020B0004020202020204" pitchFamily="34" charset="0"/>
                <a:cs typeface="Arial" panose="020B0604020202020204" pitchFamily="34" charset="0"/>
              </a:rPr>
              <a:t>Mental Health:  </a:t>
            </a:r>
            <a:r>
              <a:rPr lang="en-IE" sz="1500" b="0" i="1" kern="100" dirty="0">
                <a:ea typeface="Aptos" panose="020B0004020202020204" pitchFamily="34" charset="0"/>
                <a:cs typeface="Arial" panose="020B0604020202020204" pitchFamily="34" charset="0"/>
              </a:rPr>
              <a:t>I will work with allies to get the HSE to implement 16 specialist care teams for eating disorders in Ireland by 2028. </a:t>
            </a:r>
            <a:r>
              <a:rPr lang="en-IE" sz="1500" b="0" kern="100" dirty="0">
                <a:ea typeface="Aptos" panose="020B0004020202020204" pitchFamily="34" charset="0"/>
                <a:cs typeface="Arial" panose="020B0604020202020204" pitchFamily="34" charset="0"/>
              </a:rPr>
              <a:t>(In 2018, the HSE planned to achieve this by 2023 – not met (August 2026).</a:t>
            </a:r>
          </a:p>
          <a:p>
            <a:endParaRPr lang="en-IE" dirty="0"/>
          </a:p>
        </p:txBody>
      </p:sp>
      <p:sp>
        <p:nvSpPr>
          <p:cNvPr id="12" name="Slide Number Placeholder 3">
            <a:extLst>
              <a:ext uri="{FF2B5EF4-FFF2-40B4-BE49-F238E27FC236}">
                <a16:creationId xmlns:a16="http://schemas.microsoft.com/office/drawing/2014/main" id="{AA0BFCE1-8592-1C0A-ADD3-A2C83994DA7C}"/>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19</a:t>
            </a:fld>
            <a:endParaRPr lang="en-GB" sz="1000" dirty="0">
              <a:solidFill>
                <a:schemeClr val="bg1"/>
              </a:solidFill>
            </a:endParaRPr>
          </a:p>
        </p:txBody>
      </p:sp>
    </p:spTree>
    <p:extLst>
      <p:ext uri="{BB962C8B-B14F-4D97-AF65-F5344CB8AC3E}">
        <p14:creationId xmlns:p14="http://schemas.microsoft.com/office/powerpoint/2010/main" val="48556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7703-40C8-D67F-FC76-CEAD0E3D6754}"/>
              </a:ext>
            </a:extLst>
          </p:cNvPr>
          <p:cNvSpPr>
            <a:spLocks noGrp="1"/>
          </p:cNvSpPr>
          <p:nvPr>
            <p:ph type="title"/>
          </p:nvPr>
        </p:nvSpPr>
        <p:spPr>
          <a:xfrm>
            <a:off x="337751" y="269999"/>
            <a:ext cx="7991867" cy="672903"/>
          </a:xfrm>
        </p:spPr>
        <p:txBody>
          <a:bodyPr/>
          <a:lstStyle/>
          <a:p>
            <a:r>
              <a:rPr lang="en-IE" sz="2400" dirty="0"/>
              <a:t>Optional task #3 </a:t>
            </a:r>
            <a:br>
              <a:rPr lang="en-IE" dirty="0"/>
            </a:br>
            <a:r>
              <a:rPr lang="en-IE" sz="2000" dirty="0"/>
              <a:t>(take-home or end of session as Module co-Ordinator directs)</a:t>
            </a:r>
          </a:p>
        </p:txBody>
      </p:sp>
      <p:sp>
        <p:nvSpPr>
          <p:cNvPr id="3" name="Text Placeholder 2">
            <a:extLst>
              <a:ext uri="{FF2B5EF4-FFF2-40B4-BE49-F238E27FC236}">
                <a16:creationId xmlns:a16="http://schemas.microsoft.com/office/drawing/2014/main" id="{5F6C4FD5-DB41-E82F-4F83-F2CF13ECE3DD}"/>
              </a:ext>
            </a:extLst>
          </p:cNvPr>
          <p:cNvSpPr>
            <a:spLocks noGrp="1"/>
          </p:cNvSpPr>
          <p:nvPr>
            <p:ph type="body" sz="quarter" idx="10"/>
          </p:nvPr>
        </p:nvSpPr>
        <p:spPr>
          <a:xfrm>
            <a:off x="337751" y="2113810"/>
            <a:ext cx="7991862" cy="2680612"/>
          </a:xfrm>
          <a:ln>
            <a:solidFill>
              <a:schemeClr val="accent2"/>
            </a:solidFill>
          </a:ln>
        </p:spPr>
        <p:txBody>
          <a:bodyPr/>
          <a:lstStyle/>
          <a:p>
            <a:pPr>
              <a:lnSpc>
                <a:spcPct val="107000"/>
              </a:lnSpc>
              <a:spcAft>
                <a:spcPts val="800"/>
              </a:spcAft>
            </a:pPr>
            <a:r>
              <a:rPr lang="en-GB" sz="1800" b="0" dirty="0">
                <a:effectLst/>
                <a:latin typeface="Calibri" panose="020F0502020204030204" pitchFamily="34" charset="0"/>
                <a:ea typeface="Calibri" panose="020F0502020204030204" pitchFamily="34" charset="0"/>
                <a:cs typeface="Calibri" panose="020F0502020204030204" pitchFamily="34" charset="0"/>
              </a:rPr>
              <a:t>Where did tension and discomfort arise when acting in your role? </a:t>
            </a:r>
          </a:p>
          <a:p>
            <a:pPr>
              <a:spcBef>
                <a:spcPts val="0"/>
              </a:spcBef>
              <a:spcAft>
                <a:spcPts val="600"/>
              </a:spcAft>
            </a:pPr>
            <a:r>
              <a:rPr lang="en-GB" sz="1800" b="0" dirty="0">
                <a:effectLst/>
                <a:latin typeface="Calibri" panose="020F0502020204030204" pitchFamily="34" charset="0"/>
                <a:ea typeface="Calibri" panose="020F0502020204030204" pitchFamily="34" charset="0"/>
                <a:cs typeface="Calibri" panose="020F0502020204030204" pitchFamily="34" charset="0"/>
              </a:rPr>
              <a:t>Why do think this is?</a:t>
            </a:r>
          </a:p>
          <a:p>
            <a:pPr>
              <a:spcBef>
                <a:spcPts val="0"/>
              </a:spcBef>
              <a:spcAft>
                <a:spcPts val="600"/>
              </a:spcAft>
            </a:pPr>
            <a:r>
              <a:rPr lang="en-GB" sz="1800" dirty="0">
                <a:latin typeface="Calibri" panose="020F0502020204030204" pitchFamily="34" charset="0"/>
                <a:ea typeface="Calibri" panose="020F0502020204030204" pitchFamily="34" charset="0"/>
                <a:cs typeface="Calibri" panose="020F0502020204030204" pitchFamily="34" charset="0"/>
              </a:rPr>
              <a:t>______________________________________________________________</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pPr>
            <a:r>
              <a:rPr lang="en-IE" sz="1800" b="0" dirty="0">
                <a:effectLst/>
                <a:latin typeface="Calibri" panose="020F0502020204030204" pitchFamily="34" charset="0"/>
                <a:ea typeface="Calibri" panose="020F0502020204030204" pitchFamily="34" charset="0"/>
                <a:cs typeface="Arial" panose="020B0604020202020204" pitchFamily="34" charset="0"/>
              </a:rPr>
              <a:t>Discuss how misinformation might present differently from e.g.</a:t>
            </a:r>
          </a:p>
          <a:p>
            <a:pPr>
              <a:spcBef>
                <a:spcPts val="0"/>
              </a:spcBef>
              <a:spcAft>
                <a:spcPts val="600"/>
              </a:spcAft>
            </a:pPr>
            <a:r>
              <a:rPr lang="en-IE" sz="1800" b="0" dirty="0">
                <a:effectLst/>
                <a:latin typeface="Calibri" panose="020F0502020204030204" pitchFamily="34" charset="0"/>
                <a:ea typeface="Calibri" panose="020F0502020204030204" pitchFamily="34" charset="0"/>
                <a:cs typeface="Arial" panose="020B0604020202020204" pitchFamily="34" charset="0"/>
              </a:rPr>
              <a:t> (i) influencers?</a:t>
            </a:r>
          </a:p>
          <a:p>
            <a:pPr>
              <a:spcBef>
                <a:spcPts val="0"/>
              </a:spcBef>
              <a:spcAft>
                <a:spcPts val="600"/>
              </a:spcAft>
            </a:pPr>
            <a:r>
              <a:rPr lang="en-IE" sz="1800" b="0" dirty="0">
                <a:effectLst/>
                <a:latin typeface="Calibri" panose="020F0502020204030204" pitchFamily="34" charset="0"/>
                <a:ea typeface="Calibri" panose="020F0502020204030204" pitchFamily="34" charset="0"/>
                <a:cs typeface="Arial" panose="020B0604020202020204" pitchFamily="34" charset="0"/>
              </a:rPr>
              <a:t>(ii) marketing departments?</a:t>
            </a:r>
          </a:p>
          <a:p>
            <a:pPr>
              <a:spcBef>
                <a:spcPts val="0"/>
              </a:spcBef>
              <a:spcAft>
                <a:spcPts val="600"/>
              </a:spcAft>
            </a:pPr>
            <a:r>
              <a:rPr lang="en-IE" sz="1800" b="0" dirty="0">
                <a:effectLst/>
                <a:latin typeface="Calibri" panose="020F0502020204030204" pitchFamily="34" charset="0"/>
                <a:ea typeface="Calibri" panose="020F0502020204030204" pitchFamily="34" charset="0"/>
                <a:cs typeface="Arial" panose="020B0604020202020204" pitchFamily="34" charset="0"/>
              </a:rPr>
              <a:t>(iii) those advocating for policy change?</a:t>
            </a:r>
            <a:endParaRPr lang="en-IE" sz="1800" dirty="0">
              <a:effectLst/>
              <a:latin typeface="Calibri" panose="020F0502020204030204" pitchFamily="34" charset="0"/>
              <a:ea typeface="Calibri" panose="020F0502020204030204" pitchFamily="34" charset="0"/>
              <a:cs typeface="Arial" panose="020B0604020202020204" pitchFamily="34" charset="0"/>
            </a:endParaRPr>
          </a:p>
          <a:p>
            <a:endParaRPr lang="en-IE" dirty="0"/>
          </a:p>
        </p:txBody>
      </p:sp>
      <p:sp>
        <p:nvSpPr>
          <p:cNvPr id="4" name="Text Placeholder 3">
            <a:extLst>
              <a:ext uri="{FF2B5EF4-FFF2-40B4-BE49-F238E27FC236}">
                <a16:creationId xmlns:a16="http://schemas.microsoft.com/office/drawing/2014/main" id="{B443BA6F-80CC-6D2B-A92D-87F0B8C150A9}"/>
              </a:ext>
            </a:extLst>
          </p:cNvPr>
          <p:cNvSpPr>
            <a:spLocks noGrp="1"/>
          </p:cNvSpPr>
          <p:nvPr>
            <p:ph type="body" sz="quarter" idx="11"/>
          </p:nvPr>
        </p:nvSpPr>
        <p:spPr>
          <a:xfrm>
            <a:off x="337751" y="1029730"/>
            <a:ext cx="7991862" cy="884470"/>
          </a:xfrm>
          <a:ln>
            <a:solidFill>
              <a:schemeClr val="accent2"/>
            </a:solidFill>
          </a:ln>
        </p:spPr>
        <p:txBody>
          <a:bodyPr/>
          <a:lstStyle/>
          <a:p>
            <a:pPr>
              <a:spcBef>
                <a:spcPts val="0"/>
              </a:spcBef>
              <a:spcAft>
                <a:spcPts val="600"/>
              </a:spcAft>
            </a:pPr>
            <a:r>
              <a:rPr lang="en-IE" sz="1800" dirty="0">
                <a:effectLst/>
                <a:latin typeface="Calibri" panose="020F0502020204030204" pitchFamily="34" charset="0"/>
                <a:ea typeface="Times New Roman" panose="02020603050405020304" pitchFamily="18" charset="0"/>
                <a:cs typeface="Arial" panose="020B0604020202020204" pitchFamily="34" charset="0"/>
              </a:rPr>
              <a:t>Self-directed learning / reflection </a:t>
            </a:r>
            <a:r>
              <a:rPr lang="en-IE" sz="1800" dirty="0">
                <a:effectLst/>
                <a:highlight>
                  <a:srgbClr val="FFFF00"/>
                </a:highlight>
                <a:latin typeface="Calibri" panose="020F0502020204030204" pitchFamily="34" charset="0"/>
                <a:ea typeface="Times New Roman" panose="02020603050405020304" pitchFamily="18" charset="0"/>
                <a:cs typeface="Arial" panose="020B0604020202020204" pitchFamily="34" charset="0"/>
              </a:rPr>
              <a:t>at end of the workshop/ after the workshop (if MC directs):</a:t>
            </a:r>
            <a:r>
              <a:rPr lang="en-IE" sz="1800" dirty="0">
                <a:highlight>
                  <a:srgbClr val="00FFFF"/>
                </a:highlight>
                <a:latin typeface="Calibri" panose="020F0502020204030204" pitchFamily="34" charset="0"/>
                <a:ea typeface="Times New Roman" panose="02020603050405020304" pitchFamily="18" charset="0"/>
                <a:cs typeface="Arial" panose="020B0604020202020204" pitchFamily="34" charset="0"/>
              </a:rPr>
              <a:t> </a:t>
            </a:r>
            <a:r>
              <a:rPr lang="en-IE" sz="1800" dirty="0">
                <a:effectLst/>
                <a:latin typeface="Calibri" panose="020F0502020204030204" pitchFamily="34" charset="0"/>
                <a:ea typeface="Times New Roman" panose="02020603050405020304" pitchFamily="18" charset="0"/>
              </a:rPr>
              <a:t>Consider what you have learned from engaging in the individual and group activities in this </a:t>
            </a:r>
            <a:r>
              <a:rPr lang="en-IE" sz="1800" dirty="0">
                <a:effectLst/>
                <a:highlight>
                  <a:srgbClr val="FFFF00"/>
                </a:highlight>
                <a:latin typeface="Calibri" panose="020F0502020204030204" pitchFamily="34" charset="0"/>
                <a:ea typeface="Times New Roman" panose="02020603050405020304" pitchFamily="18" charset="0"/>
              </a:rPr>
              <a:t>workshop</a:t>
            </a:r>
            <a:r>
              <a:rPr lang="en-IE" sz="1800" dirty="0">
                <a:effectLst/>
                <a:latin typeface="Calibri" panose="020F0502020204030204" pitchFamily="34" charset="0"/>
                <a:ea typeface="Times New Roman" panose="02020603050405020304" pitchFamily="18" charset="0"/>
              </a:rPr>
              <a:t>, and answer the following prompt questions i.e. </a:t>
            </a:r>
            <a:endParaRPr lang="en-IE" dirty="0"/>
          </a:p>
        </p:txBody>
      </p:sp>
      <p:sp>
        <p:nvSpPr>
          <p:cNvPr id="7" name="Slide Number Placeholder 3">
            <a:extLst>
              <a:ext uri="{FF2B5EF4-FFF2-40B4-BE49-F238E27FC236}">
                <a16:creationId xmlns:a16="http://schemas.microsoft.com/office/drawing/2014/main" id="{C189C785-F8CE-814D-7FB5-1B4172015C4B}"/>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20</a:t>
            </a:fld>
            <a:endParaRPr lang="en-GB" sz="1000" dirty="0">
              <a:solidFill>
                <a:schemeClr val="bg1"/>
              </a:solidFill>
            </a:endParaRPr>
          </a:p>
        </p:txBody>
      </p:sp>
    </p:spTree>
    <p:extLst>
      <p:ext uri="{BB962C8B-B14F-4D97-AF65-F5344CB8AC3E}">
        <p14:creationId xmlns:p14="http://schemas.microsoft.com/office/powerpoint/2010/main" val="1705526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D9E4-F439-C1FA-B0BA-4B43D2B89D3C}"/>
              </a:ext>
            </a:extLst>
          </p:cNvPr>
          <p:cNvSpPr>
            <a:spLocks noGrp="1"/>
          </p:cNvSpPr>
          <p:nvPr>
            <p:ph type="title"/>
          </p:nvPr>
        </p:nvSpPr>
        <p:spPr/>
        <p:txBody>
          <a:bodyPr>
            <a:normAutofit/>
          </a:bodyPr>
          <a:lstStyle/>
          <a:p>
            <a:r>
              <a:rPr lang="en-IE" sz="2400" dirty="0"/>
              <a:t>Workshop wrap-up session – prompts for reflection</a:t>
            </a:r>
          </a:p>
        </p:txBody>
      </p:sp>
      <p:sp>
        <p:nvSpPr>
          <p:cNvPr id="3" name="Text Placeholder 2">
            <a:extLst>
              <a:ext uri="{FF2B5EF4-FFF2-40B4-BE49-F238E27FC236}">
                <a16:creationId xmlns:a16="http://schemas.microsoft.com/office/drawing/2014/main" id="{5F957119-685A-C8CF-DAA5-AAC616508256}"/>
              </a:ext>
            </a:extLst>
          </p:cNvPr>
          <p:cNvSpPr>
            <a:spLocks noGrp="1"/>
          </p:cNvSpPr>
          <p:nvPr>
            <p:ph type="body" idx="1"/>
          </p:nvPr>
        </p:nvSpPr>
        <p:spPr/>
        <p:txBody>
          <a:bodyPr/>
          <a:lstStyle/>
          <a:p>
            <a:r>
              <a:rPr lang="en-IE" b="0" dirty="0"/>
              <a:t>What did you learn from today’s group discussion/activities?</a:t>
            </a:r>
          </a:p>
          <a:p>
            <a:endParaRPr lang="en-IE" b="0" dirty="0"/>
          </a:p>
          <a:p>
            <a:r>
              <a:rPr lang="en-IE" b="0" dirty="0"/>
              <a:t>What surprised you?</a:t>
            </a:r>
          </a:p>
          <a:p>
            <a:endParaRPr lang="en-IE" b="0" dirty="0"/>
          </a:p>
          <a:p>
            <a:r>
              <a:rPr lang="en-IE" b="0" dirty="0"/>
              <a:t>Did any of the discussion/debate make you uncomfortable about choices you had made in earlier stages of the process?</a:t>
            </a:r>
          </a:p>
          <a:p>
            <a:pPr marL="114297" indent="0">
              <a:buNone/>
            </a:pPr>
            <a:endParaRPr lang="en-IE" b="0" dirty="0"/>
          </a:p>
          <a:p>
            <a:r>
              <a:rPr lang="en-IE" b="0" dirty="0"/>
              <a:t>How will what you learned prepare you for ‘enacting’ education for sustainable development / advocating for sustainability issues?</a:t>
            </a:r>
          </a:p>
        </p:txBody>
      </p:sp>
      <p:sp>
        <p:nvSpPr>
          <p:cNvPr id="5" name="Slide Number Placeholder 3">
            <a:extLst>
              <a:ext uri="{FF2B5EF4-FFF2-40B4-BE49-F238E27FC236}">
                <a16:creationId xmlns:a16="http://schemas.microsoft.com/office/drawing/2014/main" id="{7B1EC6B7-2652-016C-288F-00B68DB26F24}"/>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21</a:t>
            </a:fld>
            <a:endParaRPr lang="en-GB" sz="1000" dirty="0">
              <a:solidFill>
                <a:schemeClr val="bg1"/>
              </a:solidFill>
            </a:endParaRPr>
          </a:p>
        </p:txBody>
      </p:sp>
    </p:spTree>
    <p:extLst>
      <p:ext uri="{BB962C8B-B14F-4D97-AF65-F5344CB8AC3E}">
        <p14:creationId xmlns:p14="http://schemas.microsoft.com/office/powerpoint/2010/main" val="990904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4BFA-C71F-D7A9-7B0C-25EB287B4D56}"/>
              </a:ext>
            </a:extLst>
          </p:cNvPr>
          <p:cNvSpPr>
            <a:spLocks noGrp="1"/>
          </p:cNvSpPr>
          <p:nvPr>
            <p:ph type="title"/>
          </p:nvPr>
        </p:nvSpPr>
        <p:spPr>
          <a:xfrm>
            <a:off x="748508" y="1243636"/>
            <a:ext cx="7597002" cy="2233660"/>
          </a:xfrm>
        </p:spPr>
        <p:txBody>
          <a:bodyPr>
            <a:normAutofit/>
          </a:bodyPr>
          <a:lstStyle/>
          <a:p>
            <a:r>
              <a:rPr lang="en-IE" dirty="0"/>
              <a:t>Scenarios and ‘additional facts’: </a:t>
            </a:r>
            <a:br>
              <a:rPr lang="en-IE" dirty="0"/>
            </a:br>
            <a:r>
              <a:rPr lang="en-IE" dirty="0"/>
              <a:t>– previously provided to students, and </a:t>
            </a:r>
            <a:br>
              <a:rPr lang="en-IE" dirty="0"/>
            </a:br>
            <a:r>
              <a:rPr lang="en-IE" dirty="0"/>
              <a:t>- all are reproduced on handouts</a:t>
            </a:r>
          </a:p>
        </p:txBody>
      </p:sp>
      <p:sp>
        <p:nvSpPr>
          <p:cNvPr id="5" name="Slide Number Placeholder 3">
            <a:extLst>
              <a:ext uri="{FF2B5EF4-FFF2-40B4-BE49-F238E27FC236}">
                <a16:creationId xmlns:a16="http://schemas.microsoft.com/office/drawing/2014/main" id="{54CC06DE-4DD5-DDA0-2B79-20DF1199999D}"/>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22</a:t>
            </a:fld>
            <a:endParaRPr lang="en-GB" sz="1000" dirty="0">
              <a:solidFill>
                <a:schemeClr val="bg1"/>
              </a:solidFill>
            </a:endParaRPr>
          </a:p>
        </p:txBody>
      </p:sp>
    </p:spTree>
    <p:extLst>
      <p:ext uri="{BB962C8B-B14F-4D97-AF65-F5344CB8AC3E}">
        <p14:creationId xmlns:p14="http://schemas.microsoft.com/office/powerpoint/2010/main" val="245590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B864-6B9C-DEA1-8200-C29D39065171}"/>
              </a:ext>
            </a:extLst>
          </p:cNvPr>
          <p:cNvSpPr>
            <a:spLocks noGrp="1"/>
          </p:cNvSpPr>
          <p:nvPr>
            <p:ph type="title"/>
          </p:nvPr>
        </p:nvSpPr>
        <p:spPr>
          <a:xfrm>
            <a:off x="387900" y="86683"/>
            <a:ext cx="8368200" cy="459969"/>
          </a:xfrm>
        </p:spPr>
        <p:txBody>
          <a:bodyPr>
            <a:normAutofit fontScale="90000"/>
          </a:bodyPr>
          <a:lstStyle/>
          <a:p>
            <a:r>
              <a:rPr lang="en-IE" sz="2700" dirty="0"/>
              <a:t>Scenario: Role-play 1: </a:t>
            </a:r>
            <a:r>
              <a:rPr lang="en-IE" sz="27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Sustainable Lifestyle Influencer (Laoise)</a:t>
            </a:r>
            <a:endParaRPr lang="en-IE" dirty="0">
              <a:highlight>
                <a:srgbClr val="FFFF00"/>
              </a:highlight>
            </a:endParaRPr>
          </a:p>
        </p:txBody>
      </p:sp>
      <p:sp>
        <p:nvSpPr>
          <p:cNvPr id="3" name="Text Placeholder 2">
            <a:extLst>
              <a:ext uri="{FF2B5EF4-FFF2-40B4-BE49-F238E27FC236}">
                <a16:creationId xmlns:a16="http://schemas.microsoft.com/office/drawing/2014/main" id="{CF77093D-5490-2D14-3AB2-33E0CBAE6B86}"/>
              </a:ext>
            </a:extLst>
          </p:cNvPr>
          <p:cNvSpPr>
            <a:spLocks noGrp="1"/>
          </p:cNvSpPr>
          <p:nvPr>
            <p:ph type="body" idx="1"/>
          </p:nvPr>
        </p:nvSpPr>
        <p:spPr>
          <a:xfrm>
            <a:off x="122842" y="427381"/>
            <a:ext cx="8349616" cy="4629435"/>
          </a:xfrm>
        </p:spPr>
        <p:txBody>
          <a:bodyPr>
            <a:noAutofit/>
          </a:bodyPr>
          <a:lstStyle/>
          <a:p>
            <a:pPr marL="114297" indent="0">
              <a:lnSpc>
                <a:spcPct val="107000"/>
              </a:lnSpc>
              <a:spcAft>
                <a:spcPts val="800"/>
              </a:spcAft>
              <a:buNone/>
            </a:pPr>
            <a:r>
              <a:rPr lang="en-GB" sz="1600" b="0" dirty="0">
                <a:effectLst/>
                <a:latin typeface="Calibri" panose="020F0502020204030204" pitchFamily="34" charset="0"/>
                <a:ea typeface="Calibri" panose="020F0502020204030204" pitchFamily="34" charset="0"/>
                <a:cs typeface="Times New Roman" panose="02020603050405020304" pitchFamily="18" charset="0"/>
              </a:rPr>
              <a:t>Laoise (@laoiseinlondon) is a sustainable lifestyle influencer(1) with almost a million followers across several social media platforms. Recently, a major e-cigarette company offered her a deal(2): a box full of their disposable e-cigarettes and associated merchandise free of charge, and €7,500 for each post she makes featuring their e-cigarette products.  As a young person living in an expensive city, she takes up the lucrative offer, </a:t>
            </a:r>
            <a:r>
              <a:rPr lang="en-GB" sz="1600" dirty="0">
                <a:effectLst/>
                <a:latin typeface="Calibri" panose="020F0502020204030204" pitchFamily="34" charset="0"/>
                <a:ea typeface="Calibri" panose="020F0502020204030204" pitchFamily="34" charset="0"/>
                <a:cs typeface="Times New Roman" panose="02020603050405020304" pitchFamily="18" charset="0"/>
              </a:rPr>
              <a:t>making 10 posts explicitly promoting the use of disposable e-cigarettes to her audience </a:t>
            </a:r>
            <a:r>
              <a:rPr lang="en-GB" sz="1600" b="0" dirty="0">
                <a:effectLst/>
                <a:latin typeface="Calibri" panose="020F0502020204030204" pitchFamily="34" charset="0"/>
                <a:ea typeface="Calibri" panose="020F0502020204030204" pitchFamily="34" charset="0"/>
                <a:cs typeface="Times New Roman" panose="02020603050405020304" pitchFamily="18" charset="0"/>
              </a:rPr>
              <a:t>for €75,000 total. </a:t>
            </a:r>
            <a:endParaRPr lang="en-IE" sz="1600" b="0" dirty="0">
              <a:effectLst/>
              <a:latin typeface="Calibri" panose="020F0502020204030204" pitchFamily="34" charset="0"/>
              <a:ea typeface="Calibri" panose="020F0502020204030204" pitchFamily="34" charset="0"/>
              <a:cs typeface="Times New Roman" panose="02020603050405020304" pitchFamily="18" charset="0"/>
            </a:endParaRPr>
          </a:p>
          <a:p>
            <a:pPr marL="114297" indent="0">
              <a:lnSpc>
                <a:spcPct val="107000"/>
              </a:lnSpc>
              <a:spcAft>
                <a:spcPts val="800"/>
              </a:spcAft>
              <a:buNone/>
            </a:pPr>
            <a:r>
              <a:rPr lang="en-GB" sz="1600" dirty="0">
                <a:effectLst/>
                <a:latin typeface="Calibri" panose="020F0502020204030204" pitchFamily="34" charset="0"/>
                <a:ea typeface="Calibri" panose="020F0502020204030204" pitchFamily="34" charset="0"/>
                <a:cs typeface="Times New Roman" panose="02020603050405020304" pitchFamily="18" charset="0"/>
              </a:rPr>
              <a:t>Her audience, being primarily young environmentalists, is angry with her promotion of a product they deem as wasteful</a:t>
            </a:r>
            <a:r>
              <a:rPr lang="en-GB" sz="1600" b="0" dirty="0">
                <a:effectLst/>
                <a:latin typeface="Calibri" panose="020F0502020204030204" pitchFamily="34" charset="0"/>
                <a:ea typeface="Calibri" panose="020F0502020204030204" pitchFamily="34" charset="0"/>
                <a:cs typeface="Times New Roman" panose="02020603050405020304" pitchFamily="18" charset="0"/>
              </a:rPr>
              <a:t>. A fellow sustainable lifestyle influencer, </a:t>
            </a:r>
            <a:r>
              <a:rPr lang="en-GB" sz="1600" dirty="0">
                <a:effectLst/>
                <a:latin typeface="Calibri" panose="020F0502020204030204" pitchFamily="34" charset="0"/>
                <a:ea typeface="Calibri" panose="020F0502020204030204" pitchFamily="34" charset="0"/>
                <a:cs typeface="Times New Roman" panose="02020603050405020304" pitchFamily="18" charset="0"/>
              </a:rPr>
              <a:t>Sal, makes a “call-out post”(3) </a:t>
            </a:r>
            <a:r>
              <a:rPr lang="en-GB" sz="1600" b="0" dirty="0">
                <a:effectLst/>
                <a:latin typeface="Calibri" panose="020F0502020204030204" pitchFamily="34" charset="0"/>
                <a:ea typeface="Calibri" panose="020F0502020204030204" pitchFamily="34" charset="0"/>
                <a:cs typeface="Times New Roman" panose="02020603050405020304" pitchFamily="18" charset="0"/>
              </a:rPr>
              <a:t>denouncing </a:t>
            </a:r>
            <a:r>
              <a:rPr lang="en-GB" sz="1600" b="0" dirty="0" err="1">
                <a:effectLst/>
                <a:latin typeface="Calibri" panose="020F0502020204030204" pitchFamily="34" charset="0"/>
                <a:ea typeface="Calibri" panose="020F0502020204030204" pitchFamily="34" charset="0"/>
                <a:cs typeface="Times New Roman" panose="02020603050405020304" pitchFamily="18" charset="0"/>
              </a:rPr>
              <a:t>Laoise's</a:t>
            </a:r>
            <a:r>
              <a:rPr lang="en-GB" sz="1600" b="0" dirty="0">
                <a:effectLst/>
                <a:latin typeface="Calibri" panose="020F0502020204030204" pitchFamily="34" charset="0"/>
                <a:ea typeface="Calibri" panose="020F0502020204030204" pitchFamily="34" charset="0"/>
                <a:cs typeface="Times New Roman" panose="02020603050405020304" pitchFamily="18" charset="0"/>
              </a:rPr>
              <a:t> advertisements based on the amount of plastic and rare earth metal wasted in the production of e-cigarettes, effectively “cancelling”(4) her. After Sal's posts, </a:t>
            </a:r>
            <a:r>
              <a:rPr lang="en-GB" sz="1600" b="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Laoise decides to make a video responding to Sal's claims. </a:t>
            </a:r>
            <a:r>
              <a:rPr lang="en-IE" sz="1600" b="0" dirty="0">
                <a:highlight>
                  <a:srgbClr val="FFFF00"/>
                </a:highlight>
                <a:latin typeface="Calibri" panose="020F0502020204030204" pitchFamily="34" charset="0"/>
                <a:ea typeface="Calibri" panose="020F0502020204030204" pitchFamily="34" charset="0"/>
                <a:cs typeface="Times New Roman" panose="02020603050405020304" pitchFamily="18" charset="0"/>
              </a:rPr>
              <a:t>(‘You’ are Laoise.)</a:t>
            </a:r>
            <a:endParaRPr lang="en-IE" sz="1600" b="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GB" sz="1200" b="0" dirty="0">
                <a:effectLst/>
                <a:latin typeface="Calibri" panose="020F0502020204030204" pitchFamily="34" charset="0"/>
                <a:ea typeface="Calibri" panose="020F0502020204030204" pitchFamily="34" charset="0"/>
                <a:cs typeface="Times New Roman" panose="02020603050405020304" pitchFamily="18" charset="0"/>
              </a:rPr>
              <a:t>Note 1: A Lifestyle Influencer is a social media user who shares content about aspects of their lifestyle, such as their daily routines, meal plans, and home products. Influencers often have a large audience and aim to persuade others to follow certain aspects of their lifestyle based on either ideology or financial gain.</a:t>
            </a:r>
            <a:endParaRPr lang="en-IE" sz="1200" b="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IE" sz="1200" b="0" dirty="0">
                <a:effectLst/>
                <a:latin typeface="Calibri" panose="020F0502020204030204" pitchFamily="34" charset="0"/>
                <a:ea typeface="Calibri" panose="020F0502020204030204" pitchFamily="34" charset="0"/>
                <a:cs typeface="Times New Roman" panose="02020603050405020304" pitchFamily="18" charset="0"/>
              </a:rPr>
              <a:t>Note 2: Assume that it is </a:t>
            </a:r>
            <a:r>
              <a:rPr lang="en-IE" sz="1200" b="0" u="sng" dirty="0">
                <a:effectLst/>
                <a:latin typeface="Calibri" panose="020F0502020204030204" pitchFamily="34" charset="0"/>
                <a:ea typeface="Calibri" panose="020F0502020204030204" pitchFamily="34" charset="0"/>
                <a:cs typeface="Times New Roman" panose="02020603050405020304" pitchFamily="18" charset="0"/>
              </a:rPr>
              <a:t>not</a:t>
            </a:r>
            <a:r>
              <a:rPr lang="en-IE" sz="1200" b="0" dirty="0">
                <a:effectLst/>
                <a:latin typeface="Calibri" panose="020F0502020204030204" pitchFamily="34" charset="0"/>
                <a:ea typeface="Calibri" panose="020F0502020204030204" pitchFamily="34" charset="0"/>
                <a:cs typeface="Times New Roman" panose="02020603050405020304" pitchFamily="18" charset="0"/>
              </a:rPr>
              <a:t> illegal for the company, in this context, to provide product and merchandise to Laoise.</a:t>
            </a:r>
          </a:p>
          <a:p>
            <a:pPr>
              <a:buFont typeface="Arial" panose="020B0604020202020204" pitchFamily="34" charset="0"/>
              <a:buChar char="•"/>
            </a:pPr>
            <a:r>
              <a:rPr lang="en-GB" sz="1200" b="0" dirty="0">
                <a:effectLst/>
                <a:latin typeface="Calibri" panose="020F0502020204030204" pitchFamily="34" charset="0"/>
                <a:ea typeface="Calibri" panose="020F0502020204030204" pitchFamily="34" charset="0"/>
                <a:cs typeface="Times New Roman" panose="02020603050405020304" pitchFamily="18" charset="0"/>
              </a:rPr>
              <a:t>Note 3: Call-out post”: a social media post criticizing a public figure for their actions or beliefs.</a:t>
            </a:r>
            <a:endParaRPr lang="en-IE" sz="1200" b="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r>
              <a:rPr lang="en-GB" sz="1200" b="0" dirty="0">
                <a:effectLst/>
                <a:latin typeface="Calibri" panose="020F0502020204030204" pitchFamily="34" charset="0"/>
                <a:ea typeface="Calibri" panose="020F0502020204030204" pitchFamily="34" charset="0"/>
                <a:cs typeface="Times New Roman" panose="02020603050405020304" pitchFamily="18" charset="0"/>
              </a:rPr>
              <a:t>Note 4: To be “Cancelled”: a public figure who has been marked as a </a:t>
            </a:r>
            <a:r>
              <a:rPr lang="en-GB" sz="1200" b="0" i="1" dirty="0">
                <a:effectLst/>
                <a:latin typeface="Calibri" panose="020F0502020204030204" pitchFamily="34" charset="0"/>
                <a:ea typeface="Calibri" panose="020F0502020204030204" pitchFamily="34" charset="0"/>
                <a:cs typeface="Times New Roman" panose="02020603050405020304" pitchFamily="18" charset="0"/>
              </a:rPr>
              <a:t>persona non grata </a:t>
            </a:r>
            <a:r>
              <a:rPr lang="en-GB" sz="1200" b="0" dirty="0">
                <a:effectLst/>
                <a:latin typeface="Calibri" panose="020F0502020204030204" pitchFamily="34" charset="0"/>
                <a:ea typeface="Calibri" panose="020F0502020204030204" pitchFamily="34" charset="0"/>
                <a:cs typeface="Times New Roman" panose="02020603050405020304" pitchFamily="18" charset="0"/>
              </a:rPr>
              <a:t>or ideologically incompatible with any online group, but most often with young people who lean to the left side of the political spectrum.</a:t>
            </a:r>
            <a:endParaRPr lang="en-IE" sz="1200" b="0" dirty="0">
              <a:effectLst/>
              <a:latin typeface="Calibri" panose="020F0502020204030204" pitchFamily="34" charset="0"/>
              <a:ea typeface="Calibri" panose="020F0502020204030204" pitchFamily="34" charset="0"/>
              <a:cs typeface="Times New Roman" panose="02020603050405020304" pitchFamily="18" charset="0"/>
            </a:endParaRPr>
          </a:p>
          <a:p>
            <a:pPr marL="114297" indent="0">
              <a:spcAft>
                <a:spcPts val="450"/>
              </a:spcAft>
              <a:buNone/>
            </a:pPr>
            <a:r>
              <a:rPr lang="en-IE" sz="1200" b="0" dirty="0">
                <a:latin typeface="Calibri" panose="020F0502020204030204" pitchFamily="34" charset="0"/>
                <a:ea typeface="Calibri" panose="020F0502020204030204" pitchFamily="34" charset="0"/>
                <a:cs typeface="Times New Roman" panose="02020603050405020304" pitchFamily="18" charset="0"/>
              </a:rPr>
              <a:t> </a:t>
            </a:r>
            <a:endParaRPr lang="en-IE" sz="1200" b="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3">
            <a:extLst>
              <a:ext uri="{FF2B5EF4-FFF2-40B4-BE49-F238E27FC236}">
                <a16:creationId xmlns:a16="http://schemas.microsoft.com/office/drawing/2014/main" id="{4116F947-05E5-CC9F-8444-6F77C4722D91}"/>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23</a:t>
            </a:fld>
            <a:endParaRPr lang="en-GB" sz="1000" dirty="0">
              <a:solidFill>
                <a:schemeClr val="bg1"/>
              </a:solidFill>
            </a:endParaRPr>
          </a:p>
        </p:txBody>
      </p:sp>
    </p:spTree>
    <p:extLst>
      <p:ext uri="{BB962C8B-B14F-4D97-AF65-F5344CB8AC3E}">
        <p14:creationId xmlns:p14="http://schemas.microsoft.com/office/powerpoint/2010/main" val="2358905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F786-AD53-0D55-6803-5FD9235B3D22}"/>
              </a:ext>
            </a:extLst>
          </p:cNvPr>
          <p:cNvSpPr>
            <a:spLocks noGrp="1"/>
          </p:cNvSpPr>
          <p:nvPr>
            <p:ph type="title"/>
          </p:nvPr>
        </p:nvSpPr>
        <p:spPr/>
        <p:txBody>
          <a:bodyPr>
            <a:normAutofit/>
          </a:bodyPr>
          <a:lstStyle/>
          <a:p>
            <a:r>
              <a:rPr lang="en-IE" sz="2800"/>
              <a:t>Additional Facts for Laoise (Influencer)</a:t>
            </a:r>
            <a:endParaRPr lang="en-US"/>
          </a:p>
        </p:txBody>
      </p:sp>
      <p:sp>
        <p:nvSpPr>
          <p:cNvPr id="3" name="Text Placeholder 2">
            <a:extLst>
              <a:ext uri="{FF2B5EF4-FFF2-40B4-BE49-F238E27FC236}">
                <a16:creationId xmlns:a16="http://schemas.microsoft.com/office/drawing/2014/main" id="{EF551EDF-6CEF-D651-7A77-577D63095A5F}"/>
              </a:ext>
            </a:extLst>
          </p:cNvPr>
          <p:cNvSpPr>
            <a:spLocks noGrp="1"/>
          </p:cNvSpPr>
          <p:nvPr>
            <p:ph type="body" idx="1"/>
          </p:nvPr>
        </p:nvSpPr>
        <p:spPr>
          <a:xfrm>
            <a:off x="387900" y="1227164"/>
            <a:ext cx="8368200" cy="3517830"/>
          </a:xfrm>
        </p:spPr>
        <p:txBody>
          <a:bodyPr spcFirstLastPara="1" vert="horz" wrap="square" lIns="91425" tIns="91425" rIns="91425" bIns="91425" rtlCol="0" anchor="t" anchorCtr="0">
            <a:noAutofit/>
          </a:bodyPr>
          <a:lstStyle/>
          <a:p>
            <a:pPr marL="456565" indent="-342265">
              <a:spcAft>
                <a:spcPts val="600"/>
              </a:spcAft>
            </a:pPr>
            <a:r>
              <a:rPr lang="en-IE" b="0" dirty="0">
                <a:ea typeface="+mn-lt"/>
                <a:cs typeface="+mn-lt"/>
              </a:rPr>
              <a:t>Each year, the UK throws away 10 tonnes of lithium from disposable e-cigarettes (Askew, 2021). </a:t>
            </a:r>
            <a:endParaRPr lang="en-IE" dirty="0">
              <a:ea typeface="Calibri"/>
              <a:cs typeface="Calibri"/>
            </a:endParaRPr>
          </a:p>
          <a:p>
            <a:pPr marL="456565" indent="-342265">
              <a:spcAft>
                <a:spcPts val="600"/>
              </a:spcAft>
            </a:pPr>
            <a:r>
              <a:rPr lang="en-IE" b="0" dirty="0">
                <a:ea typeface="+mn-lt"/>
                <a:cs typeface="+mn-lt"/>
              </a:rPr>
              <a:t>10% of all vapes in Scotland become litter each year (Government of Scotland, 2023). </a:t>
            </a:r>
            <a:endParaRPr lang="en-IE" dirty="0">
              <a:ea typeface="Calibri"/>
              <a:cs typeface="Calibri"/>
            </a:endParaRPr>
          </a:p>
          <a:p>
            <a:pPr marL="456565" indent="-342265">
              <a:spcAft>
                <a:spcPts val="600"/>
              </a:spcAft>
            </a:pPr>
            <a:r>
              <a:rPr lang="en-IE" b="0" dirty="0">
                <a:ea typeface="+mn-lt"/>
                <a:cs typeface="+mn-lt"/>
              </a:rPr>
              <a:t>42% of e-cigarette users in Ireland believe that used disposable e-cigarettes can be thrown in the general refuse bin (European Recycling Platform, 2023). </a:t>
            </a:r>
            <a:endParaRPr lang="en-IE" dirty="0">
              <a:ea typeface="Calibri"/>
              <a:cs typeface="Calibri"/>
            </a:endParaRPr>
          </a:p>
          <a:p>
            <a:pPr marL="456565" indent="-342265">
              <a:spcAft>
                <a:spcPts val="600"/>
              </a:spcAft>
            </a:pPr>
            <a:r>
              <a:rPr lang="en-IE" b="0" dirty="0">
                <a:ea typeface="+mn-lt"/>
                <a:cs typeface="+mn-lt"/>
              </a:rPr>
              <a:t>To recycle e-cigarette batteries, they must be fully taken apart, but are difficult to disassemble properly (Pashby, 2022). </a:t>
            </a:r>
            <a:endParaRPr lang="en-IE" dirty="0">
              <a:ea typeface="Calibri"/>
              <a:cs typeface="Calibri"/>
            </a:endParaRPr>
          </a:p>
          <a:p>
            <a:pPr marL="456565" indent="-342265">
              <a:spcAft>
                <a:spcPts val="600"/>
              </a:spcAft>
            </a:pPr>
            <a:r>
              <a:rPr lang="en-IE" b="0" dirty="0">
                <a:ea typeface="+mn-lt"/>
                <a:cs typeface="+mn-lt"/>
              </a:rPr>
              <a:t>Lithium batteries are a fire risk when not properly discarded </a:t>
            </a:r>
            <a:r>
              <a:rPr lang="en-IE" sz="1200" b="0" dirty="0">
                <a:ea typeface="+mn-lt"/>
                <a:cs typeface="+mn-lt"/>
              </a:rPr>
              <a:t>(</a:t>
            </a:r>
            <a:r>
              <a:rPr lang="en-IE" sz="1200" b="0" dirty="0" err="1">
                <a:ea typeface="+mn-lt"/>
                <a:cs typeface="+mn-lt"/>
              </a:rPr>
              <a:t>Pourchez</a:t>
            </a:r>
            <a:r>
              <a:rPr lang="en-IE" sz="1200" b="0" dirty="0">
                <a:ea typeface="+mn-lt"/>
                <a:cs typeface="+mn-lt"/>
              </a:rPr>
              <a:t> et al., 2022) </a:t>
            </a:r>
            <a:endParaRPr lang="en-IE" sz="1200" dirty="0">
              <a:ea typeface="Calibri"/>
              <a:cs typeface="Calibri"/>
            </a:endParaRPr>
          </a:p>
        </p:txBody>
      </p:sp>
      <p:sp>
        <p:nvSpPr>
          <p:cNvPr id="6" name="Slide Number Placeholder 3">
            <a:extLst>
              <a:ext uri="{FF2B5EF4-FFF2-40B4-BE49-F238E27FC236}">
                <a16:creationId xmlns:a16="http://schemas.microsoft.com/office/drawing/2014/main" id="{7C1A8BDC-01F9-6F56-FA26-FE61094F1EBB}"/>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24</a:t>
            </a:fld>
            <a:endParaRPr lang="en-GB" sz="1000" dirty="0">
              <a:solidFill>
                <a:schemeClr val="bg1"/>
              </a:solidFill>
            </a:endParaRPr>
          </a:p>
        </p:txBody>
      </p:sp>
    </p:spTree>
    <p:extLst>
      <p:ext uri="{BB962C8B-B14F-4D97-AF65-F5344CB8AC3E}">
        <p14:creationId xmlns:p14="http://schemas.microsoft.com/office/powerpoint/2010/main" val="544051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B864-6B9C-DEA1-8200-C29D39065171}"/>
              </a:ext>
            </a:extLst>
          </p:cNvPr>
          <p:cNvSpPr>
            <a:spLocks noGrp="1"/>
          </p:cNvSpPr>
          <p:nvPr>
            <p:ph type="title"/>
          </p:nvPr>
        </p:nvSpPr>
        <p:spPr>
          <a:xfrm>
            <a:off x="387900" y="86683"/>
            <a:ext cx="8368200" cy="563948"/>
          </a:xfrm>
        </p:spPr>
        <p:txBody>
          <a:bodyPr>
            <a:normAutofit fontScale="90000"/>
          </a:bodyPr>
          <a:lstStyle/>
          <a:p>
            <a:r>
              <a:rPr lang="en-IE" sz="2700" dirty="0"/>
              <a:t>Scenario: Role-play 2: </a:t>
            </a:r>
            <a:r>
              <a:rPr lang="en-IE" sz="2700" dirty="0">
                <a:highlight>
                  <a:srgbClr val="FFFF00"/>
                </a:highlight>
                <a:latin typeface="Calibri" panose="020F0502020204030204" pitchFamily="34" charset="0"/>
                <a:ea typeface="Calibri" panose="020F0502020204030204" pitchFamily="34" charset="0"/>
                <a:cs typeface="Times New Roman" panose="02020603050405020304" pitchFamily="18" charset="0"/>
              </a:rPr>
              <a:t>Communications Executive Marketing, (Jo)</a:t>
            </a:r>
            <a:endParaRPr lang="en-IE" dirty="0">
              <a:highlight>
                <a:srgbClr val="FFFF00"/>
              </a:highlight>
            </a:endParaRPr>
          </a:p>
        </p:txBody>
      </p:sp>
      <p:sp>
        <p:nvSpPr>
          <p:cNvPr id="3" name="Text Placeholder 2">
            <a:extLst>
              <a:ext uri="{FF2B5EF4-FFF2-40B4-BE49-F238E27FC236}">
                <a16:creationId xmlns:a16="http://schemas.microsoft.com/office/drawing/2014/main" id="{CF77093D-5490-2D14-3AB2-33E0CBAE6B86}"/>
              </a:ext>
            </a:extLst>
          </p:cNvPr>
          <p:cNvSpPr>
            <a:spLocks noGrp="1"/>
          </p:cNvSpPr>
          <p:nvPr>
            <p:ph type="body" idx="1"/>
          </p:nvPr>
        </p:nvSpPr>
        <p:spPr>
          <a:xfrm>
            <a:off x="245933" y="650631"/>
            <a:ext cx="8634297" cy="4012585"/>
          </a:xfrm>
        </p:spPr>
        <p:txBody>
          <a:bodyPr>
            <a:noAutofit/>
          </a:bodyPr>
          <a:lstStyle/>
          <a:p>
            <a:pPr marL="114297" indent="0">
              <a:spcAft>
                <a:spcPts val="450"/>
              </a:spcAft>
              <a:buNone/>
            </a:pPr>
            <a:r>
              <a:rPr lang="en-IE" sz="1700" b="0" dirty="0" err="1">
                <a:latin typeface="Calibri" panose="020F0502020204030204" pitchFamily="34" charset="0"/>
                <a:ea typeface="Calibri" panose="020F0502020204030204" pitchFamily="34" charset="0"/>
                <a:cs typeface="Times New Roman" panose="02020603050405020304" pitchFamily="18" charset="0"/>
              </a:rPr>
              <a:t>SuckIt</a:t>
            </a:r>
            <a:r>
              <a:rPr lang="en-IE" sz="1700" b="0" dirty="0">
                <a:latin typeface="Calibri" panose="020F0502020204030204" pitchFamily="34" charset="0"/>
                <a:ea typeface="Calibri" panose="020F0502020204030204" pitchFamily="34" charset="0"/>
                <a:cs typeface="Times New Roman" panose="02020603050405020304" pitchFamily="18" charset="0"/>
              </a:rPr>
              <a:t> is a prominent </a:t>
            </a:r>
            <a:r>
              <a:rPr lang="en-IE" sz="1700" dirty="0">
                <a:latin typeface="Calibri" panose="020F0502020204030204" pitchFamily="34" charset="0"/>
                <a:ea typeface="Calibri" panose="020F0502020204030204" pitchFamily="34" charset="0"/>
                <a:cs typeface="Times New Roman" panose="02020603050405020304" pitchFamily="18" charset="0"/>
              </a:rPr>
              <a:t>company in the e-cigarette industry </a:t>
            </a:r>
            <a:r>
              <a:rPr lang="en-IE" sz="1700" b="0" dirty="0">
                <a:latin typeface="Calibri" panose="020F0502020204030204" pitchFamily="34" charset="0"/>
                <a:ea typeface="Calibri" panose="020F0502020204030204" pitchFamily="34" charset="0"/>
                <a:cs typeface="Times New Roman" panose="02020603050405020304" pitchFamily="18" charset="0"/>
              </a:rPr>
              <a:t>focused on single-use e-cigarette vending machines used primarily in bars, clubs, and casinos. However, the absence of age verification when vending machines are used has prompted regulatory concerns. In response to growing concerns about the accessibility of vaping products, </a:t>
            </a:r>
            <a:r>
              <a:rPr lang="en-IE" sz="1700" dirty="0">
                <a:latin typeface="Calibri" panose="020F0502020204030204" pitchFamily="34" charset="0"/>
                <a:ea typeface="Calibri" panose="020F0502020204030204" pitchFamily="34" charset="0"/>
                <a:cs typeface="Times New Roman" panose="02020603050405020304" pitchFamily="18" charset="0"/>
              </a:rPr>
              <a:t>the government has responded by proposing legislation </a:t>
            </a:r>
            <a:r>
              <a:rPr lang="en-IE" sz="1700" b="0" dirty="0">
                <a:latin typeface="Calibri" panose="020F0502020204030204" pitchFamily="34" charset="0"/>
                <a:ea typeface="Calibri" panose="020F0502020204030204" pitchFamily="34" charset="0"/>
                <a:cs typeface="Times New Roman" panose="02020603050405020304" pitchFamily="18" charset="0"/>
              </a:rPr>
              <a:t>that specifically prohibits the supply of e-cigarettes from vending machines nationwide. Government policy seeks to dramatically reduce the prevalence of vaping, and to prevent minors (under 18 years of age) from having access to e-cigarettes containing nicotine products. The legislation proposed would support this policy aim.</a:t>
            </a:r>
          </a:p>
          <a:p>
            <a:pPr marL="114297" indent="0">
              <a:spcAft>
                <a:spcPts val="450"/>
              </a:spcAft>
              <a:buNone/>
            </a:pPr>
            <a:r>
              <a:rPr lang="en-IE" sz="1700" b="0" dirty="0">
                <a:latin typeface="Calibri" panose="020F0502020204030204" pitchFamily="34" charset="0"/>
                <a:ea typeface="Calibri" panose="020F0502020204030204" pitchFamily="34" charset="0"/>
                <a:cs typeface="Times New Roman" panose="02020603050405020304" pitchFamily="18" charset="0"/>
              </a:rPr>
              <a:t>As you, Jo, are the communications executive in the marketing department of </a:t>
            </a:r>
            <a:r>
              <a:rPr lang="en-IE" sz="1700" b="0" dirty="0" err="1">
                <a:latin typeface="Calibri" panose="020F0502020204030204" pitchFamily="34" charset="0"/>
                <a:ea typeface="Calibri" panose="020F0502020204030204" pitchFamily="34" charset="0"/>
                <a:cs typeface="Times New Roman" panose="02020603050405020304" pitchFamily="18" charset="0"/>
              </a:rPr>
              <a:t>SuckIt</a:t>
            </a:r>
            <a:r>
              <a:rPr lang="en-IE" sz="1700" b="0" dirty="0">
                <a:latin typeface="Calibri" panose="020F0502020204030204" pitchFamily="34" charset="0"/>
                <a:ea typeface="Calibri" panose="020F0502020204030204" pitchFamily="34" charset="0"/>
                <a:cs typeface="Times New Roman" panose="02020603050405020304" pitchFamily="18" charset="0"/>
              </a:rPr>
              <a:t>, </a:t>
            </a:r>
            <a:r>
              <a:rPr lang="en-IE" sz="1700" dirty="0">
                <a:latin typeface="Calibri" panose="020F0502020204030204" pitchFamily="34" charset="0"/>
                <a:ea typeface="Calibri" panose="020F0502020204030204" pitchFamily="34" charset="0"/>
                <a:cs typeface="Times New Roman" panose="02020603050405020304" pitchFamily="18" charset="0"/>
              </a:rPr>
              <a:t>you've been asked to prepare a statement persuading the public that e-cigarette vending machines represent a reduction in risk and are to be encouraged</a:t>
            </a:r>
            <a:r>
              <a:rPr lang="en-IE" sz="1700" b="0" dirty="0">
                <a:latin typeface="Calibri" panose="020F0502020204030204" pitchFamily="34" charset="0"/>
                <a:ea typeface="Calibri" panose="020F0502020204030204" pitchFamily="34" charset="0"/>
                <a:cs typeface="Times New Roman" panose="02020603050405020304" pitchFamily="18" charset="0"/>
              </a:rPr>
              <a:t>. Your company’s research has identified that your consumers, primarily people 18-25, are environmentally conscious.  Legislators are therefore interested in including the youth voice in the new legislation. With this in mind, swaying the minds of your consumers is important for the long-term success of the business.  </a:t>
            </a:r>
            <a:r>
              <a:rPr lang="en-IE" sz="1700" b="0" dirty="0">
                <a:highlight>
                  <a:srgbClr val="FFFF00"/>
                </a:highlight>
                <a:latin typeface="Calibri" panose="020F0502020204030204" pitchFamily="34" charset="0"/>
                <a:ea typeface="Calibri" panose="020F0502020204030204" pitchFamily="34" charset="0"/>
                <a:cs typeface="Times New Roman" panose="02020603050405020304" pitchFamily="18" charset="0"/>
              </a:rPr>
              <a:t>(‘You’ are Jo.)</a:t>
            </a:r>
          </a:p>
        </p:txBody>
      </p:sp>
      <p:sp>
        <p:nvSpPr>
          <p:cNvPr id="6" name="Slide Number Placeholder 3">
            <a:extLst>
              <a:ext uri="{FF2B5EF4-FFF2-40B4-BE49-F238E27FC236}">
                <a16:creationId xmlns:a16="http://schemas.microsoft.com/office/drawing/2014/main" id="{D75CF9C0-AFC5-D052-039B-3AD631C20CA0}"/>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25</a:t>
            </a:fld>
            <a:endParaRPr lang="en-GB" sz="1000" dirty="0">
              <a:solidFill>
                <a:schemeClr val="bg1"/>
              </a:solidFill>
            </a:endParaRPr>
          </a:p>
        </p:txBody>
      </p:sp>
    </p:spTree>
    <p:extLst>
      <p:ext uri="{BB962C8B-B14F-4D97-AF65-F5344CB8AC3E}">
        <p14:creationId xmlns:p14="http://schemas.microsoft.com/office/powerpoint/2010/main" val="3757540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F786-AD53-0D55-6803-5FD9235B3D22}"/>
              </a:ext>
            </a:extLst>
          </p:cNvPr>
          <p:cNvSpPr>
            <a:spLocks noGrp="1"/>
          </p:cNvSpPr>
          <p:nvPr>
            <p:ph type="title"/>
          </p:nvPr>
        </p:nvSpPr>
        <p:spPr>
          <a:xfrm>
            <a:off x="387900" y="202652"/>
            <a:ext cx="8368200" cy="686100"/>
          </a:xfrm>
        </p:spPr>
        <p:txBody>
          <a:bodyPr>
            <a:normAutofit/>
          </a:bodyPr>
          <a:lstStyle/>
          <a:p>
            <a:r>
              <a:rPr lang="en-IE" sz="2800" dirty="0"/>
              <a:t>Additional …  for Jo (Communication Executive)</a:t>
            </a:r>
            <a:endParaRPr lang="en-US" dirty="0"/>
          </a:p>
        </p:txBody>
      </p:sp>
      <p:sp>
        <p:nvSpPr>
          <p:cNvPr id="3" name="Text Placeholder 2">
            <a:extLst>
              <a:ext uri="{FF2B5EF4-FFF2-40B4-BE49-F238E27FC236}">
                <a16:creationId xmlns:a16="http://schemas.microsoft.com/office/drawing/2014/main" id="{EF551EDF-6CEF-D651-7A77-577D63095A5F}"/>
              </a:ext>
            </a:extLst>
          </p:cNvPr>
          <p:cNvSpPr>
            <a:spLocks noGrp="1"/>
          </p:cNvSpPr>
          <p:nvPr>
            <p:ph type="body" idx="1"/>
          </p:nvPr>
        </p:nvSpPr>
        <p:spPr>
          <a:xfrm>
            <a:off x="387900" y="979368"/>
            <a:ext cx="8368200" cy="3774465"/>
          </a:xfrm>
        </p:spPr>
        <p:txBody>
          <a:bodyPr spcFirstLastPara="1" vert="horz" wrap="square" lIns="91425" tIns="91425" rIns="91425" bIns="91425" rtlCol="0" anchor="t" anchorCtr="0">
            <a:noAutofit/>
          </a:bodyPr>
          <a:lstStyle/>
          <a:p>
            <a:pPr lvl="0"/>
            <a:r>
              <a:rPr lang="en-GB" sz="1400" b="0" dirty="0"/>
              <a:t>Systematic review of evidence in the literature has demonstrated an association between use of vapes in children and adolescents and other health problems including asthma, mental health problems, cough, alcohol use and marijuana use (Royal College of Physicians Ireland, 2023).</a:t>
            </a:r>
            <a:r>
              <a:rPr lang="en-IE" sz="1400" b="0" dirty="0"/>
              <a:t> </a:t>
            </a:r>
            <a:endParaRPr lang="en-GB" sz="1400" b="0" dirty="0"/>
          </a:p>
          <a:p>
            <a:pPr lvl="0"/>
            <a:r>
              <a:rPr lang="en-US" sz="1400" b="0" dirty="0"/>
              <a:t>In 2025, 42% of young people aged 11-17 used disposable vapes, a decrease from 2023 (69%). There was more than a 7-fold increase in disposable vape use between 2020 and 2022 but a disposable vape ban came into effect in May 2025. Data on disposable vape use since then are not yet available (ASH UK, 2025)</a:t>
            </a:r>
            <a:endParaRPr lang="en-GB" sz="1400" b="0" dirty="0"/>
          </a:p>
          <a:p>
            <a:pPr lvl="0"/>
            <a:r>
              <a:rPr lang="en-IE" sz="1400" b="0" dirty="0"/>
              <a:t>A 2024 review of 107 studies and 124 odds ratios found e-cigarette use increased odds of cardiovascular disease, stroke, asthma and lung disease and that e-cigarettes are a gateway to tobacco smoking. Glantz et al, 2024 </a:t>
            </a:r>
            <a:r>
              <a:rPr lang="en-IE" sz="1400" b="0" u="sng" dirty="0">
                <a:hlinkClick r:id="rId3"/>
              </a:rPr>
              <a:t>https://pubmed.ncbi.nlm.nih.gov/38411454/</a:t>
            </a:r>
            <a:r>
              <a:rPr lang="en-GB" sz="1400" b="0" dirty="0"/>
              <a:t> </a:t>
            </a:r>
          </a:p>
          <a:p>
            <a:pPr lvl="0"/>
            <a:r>
              <a:rPr lang="en-GB" sz="1400" b="0" dirty="0"/>
              <a:t>Systematic review of evidence in the literature has demonstrated an association between use of vapes in children and adolescents and other health problems including asthma, mental health problems, cough, alcohol use and marijuana use (Faculty of Paediatrics, Royal College of Physicians Ireland, 2023).</a:t>
            </a:r>
            <a:r>
              <a:rPr lang="en-IE" sz="1400" b="0" dirty="0"/>
              <a:t> </a:t>
            </a:r>
            <a:endParaRPr lang="en-GB" sz="1400" b="0" dirty="0"/>
          </a:p>
          <a:p>
            <a:pPr lvl="0"/>
            <a:r>
              <a:rPr lang="en-GB" sz="1400" b="0" dirty="0"/>
              <a:t>Data also shows that teenagers who vape have a 3- to-5-fold risk of moving onto tobacco smoking (Quigley et al., 2020).</a:t>
            </a:r>
            <a:r>
              <a:rPr lang="en-IE" sz="1400" b="0" dirty="0"/>
              <a:t> </a:t>
            </a:r>
            <a:endParaRPr lang="en-GB" sz="1400" b="0" dirty="0"/>
          </a:p>
          <a:p>
            <a:pPr lvl="0"/>
            <a:r>
              <a:rPr lang="en-GB" sz="1400" b="0" dirty="0"/>
              <a:t>Dual-use (using both vapes/e-cigarettes and conventional cigarettes) is the most prevalent behaviour among adolescent nicotine product users in Ireland (Bowe et al., 2021).</a:t>
            </a:r>
            <a:r>
              <a:rPr lang="en-IE" sz="1400" b="0" dirty="0"/>
              <a:t> </a:t>
            </a:r>
            <a:endParaRPr lang="en-GB" sz="1400" b="0" dirty="0"/>
          </a:p>
        </p:txBody>
      </p:sp>
      <p:sp>
        <p:nvSpPr>
          <p:cNvPr id="6" name="Slide Number Placeholder 3">
            <a:extLst>
              <a:ext uri="{FF2B5EF4-FFF2-40B4-BE49-F238E27FC236}">
                <a16:creationId xmlns:a16="http://schemas.microsoft.com/office/drawing/2014/main" id="{FBD1FC59-F727-4712-437F-75E8A651E23C}"/>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26</a:t>
            </a:fld>
            <a:endParaRPr lang="en-GB" sz="1000" dirty="0">
              <a:solidFill>
                <a:schemeClr val="bg1"/>
              </a:solidFill>
            </a:endParaRPr>
          </a:p>
        </p:txBody>
      </p:sp>
    </p:spTree>
    <p:extLst>
      <p:ext uri="{BB962C8B-B14F-4D97-AF65-F5344CB8AC3E}">
        <p14:creationId xmlns:p14="http://schemas.microsoft.com/office/powerpoint/2010/main" val="4271808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B864-6B9C-DEA1-8200-C29D39065171}"/>
              </a:ext>
            </a:extLst>
          </p:cNvPr>
          <p:cNvSpPr>
            <a:spLocks noGrp="1"/>
          </p:cNvSpPr>
          <p:nvPr>
            <p:ph type="title"/>
          </p:nvPr>
        </p:nvSpPr>
        <p:spPr>
          <a:xfrm>
            <a:off x="387900" y="86683"/>
            <a:ext cx="8368200" cy="489626"/>
          </a:xfrm>
        </p:spPr>
        <p:txBody>
          <a:bodyPr>
            <a:normAutofit fontScale="90000"/>
          </a:bodyPr>
          <a:lstStyle/>
          <a:p>
            <a:r>
              <a:rPr lang="en-IE" sz="2700" dirty="0"/>
              <a:t>Scenario: Role-play 3: </a:t>
            </a:r>
            <a:r>
              <a:rPr lang="en-IE" sz="2700" dirty="0">
                <a:highlight>
                  <a:srgbClr val="FFFF00"/>
                </a:highlight>
                <a:latin typeface="Calibri" panose="020F0502020204030204" pitchFamily="34" charset="0"/>
                <a:ea typeface="Calibri" panose="020F0502020204030204" pitchFamily="34" charset="0"/>
                <a:cs typeface="Times New Roman" panose="02020603050405020304" pitchFamily="18" charset="0"/>
              </a:rPr>
              <a:t>Young Policy Advocate, (Alex)</a:t>
            </a:r>
            <a:endParaRPr lang="en-IE" dirty="0">
              <a:highlight>
                <a:srgbClr val="FFFF00"/>
              </a:highlight>
            </a:endParaRPr>
          </a:p>
        </p:txBody>
      </p:sp>
      <p:sp>
        <p:nvSpPr>
          <p:cNvPr id="3" name="Text Placeholder 2">
            <a:extLst>
              <a:ext uri="{FF2B5EF4-FFF2-40B4-BE49-F238E27FC236}">
                <a16:creationId xmlns:a16="http://schemas.microsoft.com/office/drawing/2014/main" id="{CF77093D-5490-2D14-3AB2-33E0CBAE6B86}"/>
              </a:ext>
            </a:extLst>
          </p:cNvPr>
          <p:cNvSpPr>
            <a:spLocks noGrp="1"/>
          </p:cNvSpPr>
          <p:nvPr>
            <p:ph type="body" idx="1"/>
          </p:nvPr>
        </p:nvSpPr>
        <p:spPr>
          <a:xfrm>
            <a:off x="212644" y="576309"/>
            <a:ext cx="8667587" cy="4241876"/>
          </a:xfrm>
        </p:spPr>
        <p:txBody>
          <a:bodyPr>
            <a:noAutofit/>
          </a:bodyPr>
          <a:lstStyle/>
          <a:p>
            <a:pPr marL="114297" indent="0">
              <a:spcAft>
                <a:spcPts val="450"/>
              </a:spcAft>
              <a:buNone/>
            </a:pPr>
            <a:r>
              <a:rPr lang="en-IE" sz="1600" b="0" dirty="0">
                <a:latin typeface="Calibri" panose="020F0502020204030204" pitchFamily="34" charset="0"/>
                <a:ea typeface="Calibri" panose="020F0502020204030204" pitchFamily="34" charset="0"/>
                <a:cs typeface="Times New Roman" panose="02020603050405020304" pitchFamily="18" charset="0"/>
              </a:rPr>
              <a:t>Alex is the [</a:t>
            </a:r>
            <a:r>
              <a:rPr lang="en-I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fictitious</a:t>
            </a:r>
            <a:r>
              <a:rPr lang="en-IE" sz="1600" b="0" dirty="0">
                <a:latin typeface="Calibri" panose="020F0502020204030204" pitchFamily="34" charset="0"/>
                <a:ea typeface="Calibri" panose="020F0502020204030204" pitchFamily="34" charset="0"/>
                <a:cs typeface="Times New Roman" panose="02020603050405020304" pitchFamily="18" charset="0"/>
              </a:rPr>
              <a:t>] TCD Student Union's (TCDSU) President  and an avid e-cigarette user. Recently, the government approached student unions across the country, as well as a prominent youth group comprised of under-18s </a:t>
            </a:r>
            <a:r>
              <a:rPr lang="en-IE" sz="16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600" b="0" dirty="0">
                <a:latin typeface="Calibri" panose="020F0502020204030204" pitchFamily="34" charset="0"/>
                <a:ea typeface="Calibri" panose="020F0502020204030204" pitchFamily="34" charset="0"/>
                <a:cs typeface="Times New Roman" panose="02020603050405020304" pitchFamily="18" charset="0"/>
              </a:rPr>
              <a:t> </a:t>
            </a:r>
            <a:r>
              <a:rPr lang="en-IE" sz="1600" b="0" dirty="0" err="1">
                <a:latin typeface="Calibri" panose="020F0502020204030204" pitchFamily="34" charset="0"/>
                <a:ea typeface="Calibri" panose="020F0502020204030204" pitchFamily="34" charset="0"/>
                <a:cs typeface="Times New Roman" panose="02020603050405020304" pitchFamily="18" charset="0"/>
              </a:rPr>
              <a:t>na</a:t>
            </a:r>
            <a:r>
              <a:rPr lang="en-IE" sz="1600" b="0" dirty="0">
                <a:latin typeface="Calibri" panose="020F0502020204030204" pitchFamily="34" charset="0"/>
                <a:ea typeface="Calibri" panose="020F0502020204030204" pitchFamily="34" charset="0"/>
                <a:cs typeface="Times New Roman" panose="02020603050405020304" pitchFamily="18" charset="0"/>
              </a:rPr>
              <a:t> </a:t>
            </a:r>
            <a:r>
              <a:rPr lang="en-IE" sz="1600" b="0" dirty="0" err="1">
                <a:latin typeface="Calibri" panose="020F0502020204030204" pitchFamily="34" charset="0"/>
                <a:ea typeface="Calibri" panose="020F0502020204030204" pitchFamily="34" charset="0"/>
                <a:cs typeface="Times New Roman" panose="02020603050405020304" pitchFamily="18" charset="0"/>
              </a:rPr>
              <a:t>nÓg</a:t>
            </a:r>
            <a:r>
              <a:rPr lang="en-IE" sz="1600" b="0" dirty="0">
                <a:latin typeface="Calibri" panose="020F0502020204030204" pitchFamily="34" charset="0"/>
                <a:ea typeface="Calibri" panose="020F0502020204030204" pitchFamily="34" charset="0"/>
                <a:cs typeface="Times New Roman" panose="02020603050405020304" pitchFamily="18" charset="0"/>
              </a:rPr>
              <a:t>(5)  (Youth Council), for consultation on newly proposed legislation. This legislation aims to drastically reduce the significant environmental impact associated with vaping. Reducing the prevalence of vaping amongst young people will benefit them and also be good for the environment.</a:t>
            </a:r>
          </a:p>
          <a:p>
            <a:pPr marL="114297" indent="0">
              <a:spcAft>
                <a:spcPts val="450"/>
              </a:spcAft>
              <a:buNone/>
            </a:pPr>
            <a:r>
              <a:rPr lang="en-IE" sz="1600" b="0" dirty="0">
                <a:latin typeface="Calibri" panose="020F0502020204030204" pitchFamily="34" charset="0"/>
                <a:ea typeface="Calibri" panose="020F0502020204030204" pitchFamily="34" charset="0"/>
                <a:cs typeface="Times New Roman" panose="02020603050405020304" pitchFamily="18" charset="0"/>
              </a:rPr>
              <a:t>Alex, on behalf of the TCDSU, argues that this legislation restricts consumer freedom, and that if an e-cigarette user wants to quit vaping for the good of the environment they will do so. In addition, if young people really want to use nicotine products, they will access them by any means necessary, even if further legal restrictions are placed on the product. However, </a:t>
            </a:r>
            <a:r>
              <a:rPr lang="en-IE" sz="16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600" b="0" dirty="0">
                <a:latin typeface="Calibri" panose="020F0502020204030204" pitchFamily="34" charset="0"/>
                <a:ea typeface="Calibri" panose="020F0502020204030204" pitchFamily="34" charset="0"/>
                <a:cs typeface="Times New Roman" panose="02020603050405020304" pitchFamily="18" charset="0"/>
              </a:rPr>
              <a:t> </a:t>
            </a:r>
            <a:r>
              <a:rPr lang="en-IE" sz="1600" b="0" dirty="0" err="1">
                <a:latin typeface="Calibri" panose="020F0502020204030204" pitchFamily="34" charset="0"/>
                <a:ea typeface="Calibri" panose="020F0502020204030204" pitchFamily="34" charset="0"/>
                <a:cs typeface="Times New Roman" panose="02020603050405020304" pitchFamily="18" charset="0"/>
              </a:rPr>
              <a:t>na</a:t>
            </a:r>
            <a:r>
              <a:rPr lang="en-IE" sz="1600" b="0" dirty="0">
                <a:latin typeface="Calibri" panose="020F0502020204030204" pitchFamily="34" charset="0"/>
                <a:ea typeface="Calibri" panose="020F0502020204030204" pitchFamily="34" charset="0"/>
                <a:cs typeface="Times New Roman" panose="02020603050405020304" pitchFamily="18" charset="0"/>
              </a:rPr>
              <a:t> </a:t>
            </a:r>
            <a:r>
              <a:rPr lang="en-IE" sz="1600" b="0" dirty="0" err="1">
                <a:latin typeface="Calibri" panose="020F0502020204030204" pitchFamily="34" charset="0"/>
                <a:ea typeface="Calibri" panose="020F0502020204030204" pitchFamily="34" charset="0"/>
                <a:cs typeface="Times New Roman" panose="02020603050405020304" pitchFamily="18" charset="0"/>
              </a:rPr>
              <a:t>nÓg's</a:t>
            </a:r>
            <a:r>
              <a:rPr lang="en-IE" sz="1600" b="0" dirty="0">
                <a:latin typeface="Calibri" panose="020F0502020204030204" pitchFamily="34" charset="0"/>
                <a:ea typeface="Calibri" panose="020F0502020204030204" pitchFamily="34" charset="0"/>
                <a:cs typeface="Times New Roman" panose="02020603050405020304" pitchFamily="18" charset="0"/>
              </a:rPr>
              <a:t> representative argues that young people are consistently targeted in e-cigarette advertising, despite being more vulnerable to any potential health risks. Additionally, the representative expresses concern regarding the quantity of plastic waste disposable e-cigarettes produce, even when all recycling practices are followed.</a:t>
            </a:r>
            <a:r>
              <a:rPr lang="en-IE" sz="1600" b="0" dirty="0">
                <a:highlight>
                  <a:srgbClr val="FFFF00"/>
                </a:highlight>
                <a:latin typeface="Calibri" panose="020F0502020204030204" pitchFamily="34" charset="0"/>
                <a:ea typeface="Calibri" panose="020F0502020204030204" pitchFamily="34" charset="0"/>
                <a:cs typeface="Times New Roman" panose="02020603050405020304" pitchFamily="18" charset="0"/>
              </a:rPr>
              <a:t> (‘You’ are Alex.)</a:t>
            </a:r>
            <a:endParaRPr lang="en-IE" sz="1600" b="0" dirty="0">
              <a:latin typeface="Calibri" panose="020F0502020204030204" pitchFamily="34" charset="0"/>
              <a:ea typeface="Calibri" panose="020F0502020204030204" pitchFamily="34" charset="0"/>
              <a:cs typeface="Times New Roman" panose="02020603050405020304" pitchFamily="18" charset="0"/>
            </a:endParaRPr>
          </a:p>
          <a:p>
            <a:pPr marL="114297" indent="0">
              <a:spcAft>
                <a:spcPts val="450"/>
              </a:spcAft>
              <a:buNone/>
            </a:pPr>
            <a:r>
              <a:rPr lang="en-IE" sz="1400" b="0" dirty="0">
                <a:latin typeface="Calibri" panose="020F0502020204030204" pitchFamily="34" charset="0"/>
                <a:ea typeface="Calibri" panose="020F0502020204030204" pitchFamily="34" charset="0"/>
                <a:cs typeface="Times New Roman" panose="02020603050405020304" pitchFamily="18" charset="0"/>
              </a:rPr>
              <a:t>Note 5: </a:t>
            </a:r>
            <a:r>
              <a:rPr lang="en-IE" sz="14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400" b="0" dirty="0">
                <a:latin typeface="Calibri" panose="020F0502020204030204" pitchFamily="34" charset="0"/>
                <a:ea typeface="Calibri" panose="020F0502020204030204" pitchFamily="34" charset="0"/>
                <a:cs typeface="Times New Roman" panose="02020603050405020304" pitchFamily="18" charset="0"/>
              </a:rPr>
              <a:t> </a:t>
            </a:r>
            <a:r>
              <a:rPr lang="en-IE" sz="1400" b="0" dirty="0" err="1">
                <a:latin typeface="Calibri" panose="020F0502020204030204" pitchFamily="34" charset="0"/>
                <a:ea typeface="Calibri" panose="020F0502020204030204" pitchFamily="34" charset="0"/>
                <a:cs typeface="Times New Roman" panose="02020603050405020304" pitchFamily="18" charset="0"/>
              </a:rPr>
              <a:t>na</a:t>
            </a:r>
            <a:r>
              <a:rPr lang="en-IE" sz="1400" b="0" dirty="0">
                <a:latin typeface="Calibri" panose="020F0502020204030204" pitchFamily="34" charset="0"/>
                <a:ea typeface="Calibri" panose="020F0502020204030204" pitchFamily="34" charset="0"/>
                <a:cs typeface="Times New Roman" panose="02020603050405020304" pitchFamily="18" charset="0"/>
              </a:rPr>
              <a:t> </a:t>
            </a:r>
            <a:r>
              <a:rPr lang="en-IE" sz="1400" b="0" dirty="0" err="1">
                <a:latin typeface="Calibri" panose="020F0502020204030204" pitchFamily="34" charset="0"/>
                <a:ea typeface="Calibri" panose="020F0502020204030204" pitchFamily="34" charset="0"/>
                <a:cs typeface="Times New Roman" panose="02020603050405020304" pitchFamily="18" charset="0"/>
              </a:rPr>
              <a:t>nÓg</a:t>
            </a:r>
            <a:r>
              <a:rPr lang="en-IE" sz="1400" b="0" dirty="0">
                <a:latin typeface="Calibri" panose="020F0502020204030204" pitchFamily="34" charset="0"/>
                <a:ea typeface="Calibri" panose="020F0502020204030204" pitchFamily="34" charset="0"/>
                <a:cs typeface="Times New Roman" panose="02020603050405020304" pitchFamily="18" charset="0"/>
              </a:rPr>
              <a:t> (Youth Council), is a national organisation for young people under the age of 18 and who therefore have no other voting mechanism to have their voice heard, </a:t>
            </a:r>
            <a:r>
              <a:rPr lang="en-IE" sz="1400" b="0" dirty="0" err="1">
                <a:latin typeface="Calibri" panose="020F0502020204030204" pitchFamily="34" charset="0"/>
                <a:ea typeface="Calibri" panose="020F0502020204030204" pitchFamily="34" charset="0"/>
                <a:cs typeface="Times New Roman" panose="02020603050405020304" pitchFamily="18" charset="0"/>
              </a:rPr>
              <a:t>Comhairle</a:t>
            </a:r>
            <a:r>
              <a:rPr lang="en-IE" sz="1400" b="0" dirty="0">
                <a:latin typeface="Calibri" panose="020F0502020204030204" pitchFamily="34" charset="0"/>
                <a:ea typeface="Calibri" panose="020F0502020204030204" pitchFamily="34" charset="0"/>
                <a:cs typeface="Times New Roman" panose="02020603050405020304" pitchFamily="18" charset="0"/>
              </a:rPr>
              <a:t> </a:t>
            </a:r>
            <a:r>
              <a:rPr lang="en-IE" sz="1400" b="0" dirty="0" err="1">
                <a:latin typeface="Calibri" panose="020F0502020204030204" pitchFamily="34" charset="0"/>
                <a:ea typeface="Calibri" panose="020F0502020204030204" pitchFamily="34" charset="0"/>
                <a:cs typeface="Times New Roman" panose="02020603050405020304" pitchFamily="18" charset="0"/>
              </a:rPr>
              <a:t>na</a:t>
            </a:r>
            <a:r>
              <a:rPr lang="en-IE" sz="1400" b="0" dirty="0">
                <a:latin typeface="Calibri" panose="020F0502020204030204" pitchFamily="34" charset="0"/>
                <a:ea typeface="Calibri" panose="020F0502020204030204" pitchFamily="34" charset="0"/>
                <a:cs typeface="Times New Roman" panose="02020603050405020304" pitchFamily="18" charset="0"/>
              </a:rPr>
              <a:t> </a:t>
            </a:r>
            <a:r>
              <a:rPr lang="en-IE" sz="1400" b="0" dirty="0" err="1">
                <a:latin typeface="Calibri" panose="020F0502020204030204" pitchFamily="34" charset="0"/>
                <a:ea typeface="Calibri" panose="020F0502020204030204" pitchFamily="34" charset="0"/>
                <a:cs typeface="Times New Roman" panose="02020603050405020304" pitchFamily="18" charset="0"/>
              </a:rPr>
              <a:t>nÓg</a:t>
            </a:r>
            <a:r>
              <a:rPr lang="en-IE" sz="1400" b="0" dirty="0">
                <a:latin typeface="Calibri" panose="020F0502020204030204" pitchFamily="34" charset="0"/>
                <a:ea typeface="Calibri" panose="020F0502020204030204" pitchFamily="34" charset="0"/>
                <a:cs typeface="Times New Roman" panose="02020603050405020304" pitchFamily="18" charset="0"/>
              </a:rPr>
              <a:t> is designed to enable young people to have a voice on the services, policies and issues that affect them in their local area.</a:t>
            </a:r>
          </a:p>
        </p:txBody>
      </p:sp>
      <p:sp>
        <p:nvSpPr>
          <p:cNvPr id="6" name="Slide Number Placeholder 3">
            <a:extLst>
              <a:ext uri="{FF2B5EF4-FFF2-40B4-BE49-F238E27FC236}">
                <a16:creationId xmlns:a16="http://schemas.microsoft.com/office/drawing/2014/main" id="{1FDCB390-5FFA-25D9-6CED-523A70CBDA42}"/>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27</a:t>
            </a:fld>
            <a:endParaRPr lang="en-GB" sz="1000" dirty="0">
              <a:solidFill>
                <a:schemeClr val="bg1"/>
              </a:solidFill>
            </a:endParaRPr>
          </a:p>
        </p:txBody>
      </p:sp>
    </p:spTree>
    <p:extLst>
      <p:ext uri="{BB962C8B-B14F-4D97-AF65-F5344CB8AC3E}">
        <p14:creationId xmlns:p14="http://schemas.microsoft.com/office/powerpoint/2010/main" val="1479937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F786-AD53-0D55-6803-5FD9235B3D22}"/>
              </a:ext>
            </a:extLst>
          </p:cNvPr>
          <p:cNvSpPr>
            <a:spLocks noGrp="1"/>
          </p:cNvSpPr>
          <p:nvPr>
            <p:ph type="title"/>
          </p:nvPr>
        </p:nvSpPr>
        <p:spPr>
          <a:xfrm>
            <a:off x="387900" y="161463"/>
            <a:ext cx="8368200" cy="686100"/>
          </a:xfrm>
        </p:spPr>
        <p:txBody>
          <a:bodyPr>
            <a:normAutofit/>
          </a:bodyPr>
          <a:lstStyle/>
          <a:p>
            <a:r>
              <a:rPr lang="en-IE" sz="2800" dirty="0"/>
              <a:t>Additional …for Alex (Policy Change Advocate)</a:t>
            </a:r>
            <a:endParaRPr lang="en-US" dirty="0"/>
          </a:p>
        </p:txBody>
      </p:sp>
      <p:sp>
        <p:nvSpPr>
          <p:cNvPr id="3" name="Text Placeholder 2">
            <a:extLst>
              <a:ext uri="{FF2B5EF4-FFF2-40B4-BE49-F238E27FC236}">
                <a16:creationId xmlns:a16="http://schemas.microsoft.com/office/drawing/2014/main" id="{EF551EDF-6CEF-D651-7A77-577D63095A5F}"/>
              </a:ext>
            </a:extLst>
          </p:cNvPr>
          <p:cNvSpPr>
            <a:spLocks noGrp="1"/>
          </p:cNvSpPr>
          <p:nvPr>
            <p:ph type="body" idx="1"/>
          </p:nvPr>
        </p:nvSpPr>
        <p:spPr>
          <a:xfrm>
            <a:off x="378608" y="847563"/>
            <a:ext cx="8368200" cy="3815654"/>
          </a:xfrm>
        </p:spPr>
        <p:txBody>
          <a:bodyPr spcFirstLastPara="1" vert="horz" wrap="square" lIns="91425" tIns="91425" rIns="91425" bIns="91425" rtlCol="0" anchor="t" anchorCtr="0">
            <a:noAutofit/>
          </a:bodyPr>
          <a:lstStyle/>
          <a:p>
            <a:pPr marL="456565" indent="-342265">
              <a:spcAft>
                <a:spcPts val="600"/>
              </a:spcAft>
            </a:pPr>
            <a:r>
              <a:rPr lang="en-IE" sz="1600" b="0" dirty="0">
                <a:ea typeface="+mn-lt"/>
                <a:cs typeface="+mn-lt"/>
              </a:rPr>
              <a:t>One UK study found that 50% of single use vapes are thrown away. This equates to 1.3 million single-use vapes/week, which in one year is enough to cover 22 football pitches (Material Focus, 2022). </a:t>
            </a:r>
            <a:endParaRPr lang="en-IE" sz="1600" dirty="0">
              <a:ea typeface="Calibri"/>
              <a:cs typeface="Calibri"/>
            </a:endParaRPr>
          </a:p>
          <a:p>
            <a:pPr marL="456565" indent="-342265">
              <a:spcAft>
                <a:spcPts val="600"/>
              </a:spcAft>
            </a:pPr>
            <a:r>
              <a:rPr lang="en-IE" sz="1600" b="0" dirty="0">
                <a:ea typeface="+mn-lt"/>
                <a:cs typeface="+mn-lt"/>
              </a:rPr>
              <a:t>Disposable vapes also contain hazardous heavy metals (e.g., mercury, lead and bromides) and other toxic chemicals (battery acid, lithium, nicotine), which leach into the environment when not properly discarded (Chapman, 2022). </a:t>
            </a:r>
            <a:endParaRPr lang="en-IE" sz="1600" dirty="0">
              <a:ea typeface="Calibri"/>
              <a:cs typeface="Calibri"/>
            </a:endParaRPr>
          </a:p>
          <a:p>
            <a:pPr marL="456565" indent="-342265">
              <a:spcAft>
                <a:spcPts val="600"/>
              </a:spcAft>
            </a:pPr>
            <a:r>
              <a:rPr lang="en-IE" sz="1600" b="0" dirty="0">
                <a:ea typeface="+mn-lt"/>
                <a:cs typeface="+mn-lt"/>
              </a:rPr>
              <a:t>UK research found that annually, approximately 10 tonnes of lithium is wasted from discarded disposable vapes – the equivalent of 1,200 electric vehicle batteries (European Recycling Platform, 2023). </a:t>
            </a:r>
            <a:endParaRPr lang="en-IE" sz="1600" dirty="0">
              <a:ea typeface="Calibri"/>
              <a:cs typeface="Calibri"/>
            </a:endParaRPr>
          </a:p>
          <a:p>
            <a:pPr marL="456565" indent="-342265">
              <a:spcAft>
                <a:spcPts val="600"/>
              </a:spcAft>
            </a:pPr>
            <a:r>
              <a:rPr lang="en-IE" sz="1600" b="0" dirty="0">
                <a:ea typeface="+mn-lt"/>
                <a:cs typeface="+mn-lt"/>
              </a:rPr>
              <a:t>Extraction and purification of nicotine from the tobacco plant for e-cigarettes requires a large amount of water and generates non-recyclable halogenated waste and pollution (Beutel et al., 2021). </a:t>
            </a:r>
            <a:endParaRPr lang="en-IE" sz="1600" dirty="0">
              <a:ea typeface="Calibri"/>
              <a:cs typeface="Calibri"/>
            </a:endParaRPr>
          </a:p>
          <a:p>
            <a:pPr marL="456565" indent="-342265">
              <a:spcAft>
                <a:spcPts val="600"/>
              </a:spcAft>
            </a:pPr>
            <a:r>
              <a:rPr lang="en-IE" sz="1600" b="0" dirty="0">
                <a:ea typeface="+mn-lt"/>
                <a:cs typeface="+mn-lt"/>
              </a:rPr>
              <a:t>E-cigarette vapours are potent sources of air pollution such as aldehydes, carbon monoxide, particulate matter (PM), VOCs, heavy metals, and nicotine (Lee et al., 2017). </a:t>
            </a:r>
            <a:endParaRPr lang="en-IE" sz="1600" dirty="0">
              <a:ea typeface="Calibri"/>
              <a:cs typeface="Calibri"/>
            </a:endParaRPr>
          </a:p>
        </p:txBody>
      </p:sp>
      <p:sp>
        <p:nvSpPr>
          <p:cNvPr id="6" name="Slide Number Placeholder 3">
            <a:extLst>
              <a:ext uri="{FF2B5EF4-FFF2-40B4-BE49-F238E27FC236}">
                <a16:creationId xmlns:a16="http://schemas.microsoft.com/office/drawing/2014/main" id="{5C59A5CB-E4C4-60A7-8DDB-6F66C1D94605}"/>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28</a:t>
            </a:fld>
            <a:endParaRPr lang="en-GB" sz="1000" dirty="0">
              <a:solidFill>
                <a:schemeClr val="bg1"/>
              </a:solidFill>
            </a:endParaRPr>
          </a:p>
        </p:txBody>
      </p:sp>
    </p:spTree>
    <p:extLst>
      <p:ext uri="{BB962C8B-B14F-4D97-AF65-F5344CB8AC3E}">
        <p14:creationId xmlns:p14="http://schemas.microsoft.com/office/powerpoint/2010/main" val="399378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8824F-7297-7558-2FBE-E38AC5D85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B39B3-A69A-D4A2-17D8-9E1ECF263822}"/>
              </a:ext>
            </a:extLst>
          </p:cNvPr>
          <p:cNvSpPr>
            <a:spLocks noGrp="1"/>
          </p:cNvSpPr>
          <p:nvPr>
            <p:ph type="title"/>
          </p:nvPr>
        </p:nvSpPr>
        <p:spPr>
          <a:xfrm>
            <a:off x="395046" y="307707"/>
            <a:ext cx="7500939" cy="421200"/>
          </a:xfrm>
        </p:spPr>
        <p:txBody>
          <a:bodyPr anchor="ctr">
            <a:normAutofit/>
          </a:bodyPr>
          <a:lstStyle/>
          <a:p>
            <a:pPr>
              <a:lnSpc>
                <a:spcPct val="90000"/>
              </a:lnSpc>
            </a:pPr>
            <a:r>
              <a:rPr lang="en-GB" sz="2800" dirty="0"/>
              <a:t>Questions?</a:t>
            </a:r>
          </a:p>
        </p:txBody>
      </p:sp>
      <p:sp>
        <p:nvSpPr>
          <p:cNvPr id="7" name="TextBox 6">
            <a:extLst>
              <a:ext uri="{FF2B5EF4-FFF2-40B4-BE49-F238E27FC236}">
                <a16:creationId xmlns:a16="http://schemas.microsoft.com/office/drawing/2014/main" id="{FFEC3B4C-48E1-B19B-3353-B6DA1EB638F5}"/>
              </a:ext>
            </a:extLst>
          </p:cNvPr>
          <p:cNvSpPr txBox="1"/>
          <p:nvPr/>
        </p:nvSpPr>
        <p:spPr>
          <a:xfrm>
            <a:off x="395046" y="881700"/>
            <a:ext cx="3559969" cy="3264408"/>
          </a:xfrm>
          <a:prstGeom prst="rect">
            <a:avLst/>
          </a:prstGeom>
        </p:spPr>
        <p:txBody>
          <a:bodyPr anchor="t">
            <a:normAutofit/>
          </a:bodyPr>
          <a:lstStyle/>
          <a:p>
            <a:pPr>
              <a:spcAft>
                <a:spcPts val="600"/>
              </a:spcAft>
            </a:pPr>
            <a:r>
              <a:rPr lang="en-US" sz="2000" kern="1200" dirty="0"/>
              <a:t>[Reminder to use discussion Forums on the LMS/VLE for Q&amp;A with teachers/facilitators.]</a:t>
            </a:r>
          </a:p>
          <a:p>
            <a:pPr>
              <a:spcAft>
                <a:spcPts val="600"/>
              </a:spcAft>
            </a:pPr>
            <a:endParaRPr lang="en-US" sz="2000" kern="1200" dirty="0"/>
          </a:p>
          <a:p>
            <a:pPr>
              <a:spcAft>
                <a:spcPts val="600"/>
              </a:spcAft>
            </a:pPr>
            <a:endParaRPr lang="en-US" sz="2000" kern="1200" dirty="0"/>
          </a:p>
          <a:p>
            <a:pPr>
              <a:spcAft>
                <a:spcPts val="600"/>
              </a:spcAft>
            </a:pPr>
            <a:br>
              <a:rPr lang="en-US" sz="2000" kern="1200" dirty="0"/>
            </a:br>
            <a:br>
              <a:rPr lang="en-US" sz="2000" kern="1200" dirty="0"/>
            </a:br>
            <a:r>
              <a:rPr lang="en-US" sz="2000" kern="1200" dirty="0"/>
              <a:t>[Add facilitator contact details here]</a:t>
            </a:r>
          </a:p>
        </p:txBody>
      </p:sp>
      <p:pic>
        <p:nvPicPr>
          <p:cNvPr id="4" name="Graphic 3" descr="Questions outline">
            <a:extLst>
              <a:ext uri="{FF2B5EF4-FFF2-40B4-BE49-F238E27FC236}">
                <a16:creationId xmlns:a16="http://schemas.microsoft.com/office/drawing/2014/main" id="{CFBECC2C-56B0-73C9-8D70-9AE1F77CDF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7428" y="881700"/>
            <a:ext cx="3264408" cy="3264408"/>
          </a:xfrm>
          <a:prstGeom prst="rect">
            <a:avLst/>
          </a:prstGeom>
        </p:spPr>
      </p:pic>
      <p:sp>
        <p:nvSpPr>
          <p:cNvPr id="5" name="Slide Number Placeholder 3">
            <a:extLst>
              <a:ext uri="{FF2B5EF4-FFF2-40B4-BE49-F238E27FC236}">
                <a16:creationId xmlns:a16="http://schemas.microsoft.com/office/drawing/2014/main" id="{F337FA1E-DCB7-87E9-579F-2C60AD756148}"/>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29</a:t>
            </a:fld>
            <a:endParaRPr lang="en-GB" sz="1000" dirty="0">
              <a:solidFill>
                <a:schemeClr val="bg1"/>
              </a:solidFill>
            </a:endParaRPr>
          </a:p>
        </p:txBody>
      </p:sp>
    </p:spTree>
    <p:extLst>
      <p:ext uri="{BB962C8B-B14F-4D97-AF65-F5344CB8AC3E}">
        <p14:creationId xmlns:p14="http://schemas.microsoft.com/office/powerpoint/2010/main" val="1621865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8374-99FC-4560-2CA7-E63821775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C6FAE3-7520-9091-90B6-30734505B194}"/>
              </a:ext>
            </a:extLst>
          </p:cNvPr>
          <p:cNvSpPr>
            <a:spLocks noGrp="1"/>
          </p:cNvSpPr>
          <p:nvPr>
            <p:ph type="title"/>
          </p:nvPr>
        </p:nvSpPr>
        <p:spPr>
          <a:xfrm>
            <a:off x="387900" y="411466"/>
            <a:ext cx="8368200" cy="686100"/>
          </a:xfrm>
        </p:spPr>
        <p:txBody>
          <a:bodyPr>
            <a:normAutofit/>
          </a:bodyPr>
          <a:lstStyle/>
          <a:p>
            <a:r>
              <a:rPr lang="en-GB" sz="2400" dirty="0"/>
              <a:t>Acknowledgements</a:t>
            </a:r>
          </a:p>
        </p:txBody>
      </p:sp>
      <p:sp>
        <p:nvSpPr>
          <p:cNvPr id="3" name="Text Placeholder 2">
            <a:extLst>
              <a:ext uri="{FF2B5EF4-FFF2-40B4-BE49-F238E27FC236}">
                <a16:creationId xmlns:a16="http://schemas.microsoft.com/office/drawing/2014/main" id="{6E3D06A9-81C8-00D3-0208-13C3B5F6126B}"/>
              </a:ext>
            </a:extLst>
          </p:cNvPr>
          <p:cNvSpPr>
            <a:spLocks noGrp="1"/>
          </p:cNvSpPr>
          <p:nvPr>
            <p:ph type="body" idx="1"/>
          </p:nvPr>
        </p:nvSpPr>
        <p:spPr>
          <a:xfrm>
            <a:off x="242596" y="1325105"/>
            <a:ext cx="8513504" cy="2273476"/>
          </a:xfrm>
        </p:spPr>
        <p:txBody>
          <a:bodyPr>
            <a:normAutofit/>
          </a:bodyPr>
          <a:lstStyle/>
          <a:p>
            <a:pPr>
              <a:buFont typeface="Arial" panose="020B0604020202020204" pitchFamily="34" charset="0"/>
              <a:buChar char="•"/>
            </a:pPr>
            <a:r>
              <a:rPr lang="en-US" sz="1600" b="0" dirty="0"/>
              <a:t>These materials are derived from development of a module, </a:t>
            </a:r>
            <a:r>
              <a:rPr lang="en-GB" sz="1600" b="0" dirty="0"/>
              <a:t>Enacting Education for Sustainable Development</a:t>
            </a:r>
            <a:r>
              <a:rPr lang="en-US" sz="1600" b="0" dirty="0"/>
              <a:t>, co-developed by members of Trinity College Dublin’s academic staff, Carlos Rocha, Cicely Roche, Clare Kelly, Felix Mezzanotte, John Gallagher and Sarah-Jane Cullinane as part of their roles as Fellows in Education for Sustainable Development in 2023-2024 – and Trinity College Dublin students Freddie Fallon, Maryam </a:t>
            </a:r>
            <a:r>
              <a:rPr lang="en-US" sz="1600" b="0" dirty="0" err="1"/>
              <a:t>Yabo</a:t>
            </a:r>
            <a:r>
              <a:rPr lang="en-US" sz="1600" b="0" dirty="0"/>
              <a:t>, Tom Hegarty and William Reynolds as part of their roles as Education for Sustainable Development Interns in 2023-2024.</a:t>
            </a:r>
            <a:endParaRPr lang="en-GB" sz="1600" b="0" dirty="0"/>
          </a:p>
          <a:p>
            <a:pPr>
              <a:buFont typeface="Arial" panose="020B0604020202020204" pitchFamily="34" charset="0"/>
              <a:buChar char="•"/>
            </a:pPr>
            <a:r>
              <a:rPr lang="en-GB" sz="1600" b="0" dirty="0"/>
              <a:t>This work was funded by the National Forum/Higher Education Authority under the Strategic Alignment of Teaching and Learning Enhancement Fund.</a:t>
            </a:r>
          </a:p>
          <a:p>
            <a:endParaRPr lang="en-GB" sz="1600" b="0" dirty="0"/>
          </a:p>
        </p:txBody>
      </p:sp>
      <p:pic>
        <p:nvPicPr>
          <p:cNvPr id="5" name="Picture 4" descr="CC BY-NC-SA 4.0">
            <a:extLst>
              <a:ext uri="{FF2B5EF4-FFF2-40B4-BE49-F238E27FC236}">
                <a16:creationId xmlns:a16="http://schemas.microsoft.com/office/drawing/2014/main" id="{06BF058B-A8A6-81E5-76DB-F5D61CA3D9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900" y="3844396"/>
            <a:ext cx="1797361" cy="630379"/>
          </a:xfrm>
          <a:prstGeom prst="rect">
            <a:avLst/>
          </a:prstGeom>
          <a:noFill/>
        </p:spPr>
      </p:pic>
      <p:sp>
        <p:nvSpPr>
          <p:cNvPr id="6" name="Text Placeholder 2">
            <a:extLst>
              <a:ext uri="{FF2B5EF4-FFF2-40B4-BE49-F238E27FC236}">
                <a16:creationId xmlns:a16="http://schemas.microsoft.com/office/drawing/2014/main" id="{06091753-A087-8357-54C4-39209309F778}"/>
              </a:ext>
            </a:extLst>
          </p:cNvPr>
          <p:cNvSpPr txBox="1">
            <a:spLocks/>
          </p:cNvSpPr>
          <p:nvPr/>
        </p:nvSpPr>
        <p:spPr>
          <a:xfrm>
            <a:off x="2185261" y="3721489"/>
            <a:ext cx="5556142" cy="1083776"/>
          </a:xfrm>
          <a:prstGeom prst="rect">
            <a:avLst/>
          </a:prstGeom>
          <a:ln>
            <a:noFill/>
          </a:ln>
        </p:spPr>
        <p:txBody>
          <a:bodyPr spcFirstLastPara="1" vert="horz" wrap="square" lIns="91425" tIns="91425" rIns="91425" bIns="91425" rtlCol="0" anchor="t" anchorCtr="0">
            <a:noAutofit/>
          </a:bodyPr>
          <a:lstStyle>
            <a:lvl1pPr marL="457189" lvl="0" indent="-342892" algn="l" defTabSz="914400" rtl="0" eaLnBrk="1" latinLnBrk="0" hangingPunct="1">
              <a:spcBef>
                <a:spcPts val="0"/>
              </a:spcBef>
              <a:spcAft>
                <a:spcPts val="0"/>
              </a:spcAft>
              <a:buSzPts val="1800"/>
              <a:buFont typeface="Arial" pitchFamily="34" charset="0"/>
              <a:buChar char="●"/>
              <a:defRPr sz="2000" b="1" kern="1200">
                <a:solidFill>
                  <a:schemeClr val="tx1"/>
                </a:solidFill>
                <a:latin typeface="+mn-lt"/>
                <a:ea typeface="+mn-ea"/>
                <a:cs typeface="+mn-cs"/>
              </a:defRPr>
            </a:lvl1pPr>
            <a:lvl2pPr marL="914378" lvl="1"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2pPr>
            <a:lvl3pPr marL="1371566" lvl="2"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3pPr>
            <a:lvl4pPr marL="1828754" lvl="3" indent="-317492" algn="l" defTabSz="914400" rtl="0" eaLnBrk="1" latinLnBrk="0" hangingPunct="1">
              <a:spcBef>
                <a:spcPts val="0"/>
              </a:spcBef>
              <a:spcAft>
                <a:spcPts val="0"/>
              </a:spcAft>
              <a:buClr>
                <a:schemeClr val="tx2"/>
              </a:buClr>
              <a:buSzPts val="1400"/>
              <a:buFont typeface="Minion Pro" pitchFamily="18" charset="0"/>
              <a:buChar char="●"/>
              <a:defRPr sz="2000" kern="1200">
                <a:solidFill>
                  <a:schemeClr val="tx1"/>
                </a:solidFill>
                <a:latin typeface="+mn-lt"/>
                <a:ea typeface="+mn-ea"/>
                <a:cs typeface="+mn-cs"/>
              </a:defRPr>
            </a:lvl4pPr>
            <a:lvl5pPr marL="2285943" lvl="4" indent="-317492" algn="l" defTabSz="914400" rtl="0" eaLnBrk="1" latinLnBrk="0" hangingPunct="1">
              <a:spcBef>
                <a:spcPts val="0"/>
              </a:spcBef>
              <a:spcAft>
                <a:spcPts val="0"/>
              </a:spcAft>
              <a:buClr>
                <a:schemeClr val="tx2"/>
              </a:buClr>
              <a:buSzPts val="1400"/>
              <a:buFont typeface="Arial" pitchFamily="34" charset="0"/>
              <a:buChar char="○"/>
              <a:defRPr sz="2000" kern="1200">
                <a:solidFill>
                  <a:schemeClr val="tx1"/>
                </a:solidFill>
                <a:latin typeface="+mn-lt"/>
                <a:ea typeface="+mn-ea"/>
                <a:cs typeface="+mn-cs"/>
              </a:defRPr>
            </a:lvl5pPr>
            <a:lvl6pPr marL="2743132" lvl="5"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320" lvl="6"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509" lvl="7"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697" lvl="8" indent="-317492"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114297" indent="0">
              <a:buNone/>
            </a:pPr>
            <a:r>
              <a:rPr lang="en-US" sz="1000" b="0" dirty="0"/>
              <a:t>These materials are shared under a </a:t>
            </a:r>
            <a:r>
              <a:rPr lang="en-US" sz="1000" b="0" u="sng" dirty="0">
                <a:solidFill>
                  <a:srgbClr val="005EAE"/>
                </a:solidFill>
                <a:hlinkClick r:id="rId4">
                  <a:extLst>
                    <a:ext uri="{A12FA001-AC4F-418D-AE19-62706E023703}">
                      <ahyp:hlinkClr xmlns:ahyp="http://schemas.microsoft.com/office/drawing/2018/hyperlinkcolor" val="tx"/>
                    </a:ext>
                  </a:extLst>
                </a:hlinkClick>
              </a:rPr>
              <a:t>Creative Commons Attribution-</a:t>
            </a:r>
            <a:r>
              <a:rPr lang="en-US" sz="1000" b="0" u="sng" dirty="0" err="1">
                <a:solidFill>
                  <a:srgbClr val="005EAE"/>
                </a:solidFill>
                <a:hlinkClick r:id="rId4">
                  <a:extLst>
                    <a:ext uri="{A12FA001-AC4F-418D-AE19-62706E023703}">
                      <ahyp:hlinkClr xmlns:ahyp="http://schemas.microsoft.com/office/drawing/2018/hyperlinkcolor" val="tx"/>
                    </a:ext>
                  </a:extLst>
                </a:hlinkClick>
              </a:rPr>
              <a:t>NonCommercial</a:t>
            </a:r>
            <a:r>
              <a:rPr lang="en-US" sz="1000" b="0" u="sng" dirty="0">
                <a:solidFill>
                  <a:srgbClr val="005EAE"/>
                </a:solidFill>
                <a:hlinkClick r:id="rId4">
                  <a:extLst>
                    <a:ext uri="{A12FA001-AC4F-418D-AE19-62706E023703}">
                      <ahyp:hlinkClr xmlns:ahyp="http://schemas.microsoft.com/office/drawing/2018/hyperlinkcolor" val="tx"/>
                    </a:ext>
                  </a:extLst>
                </a:hlinkClick>
              </a:rPr>
              <a:t>-</a:t>
            </a:r>
            <a:r>
              <a:rPr lang="en-US" sz="1000" b="0" u="sng" dirty="0" err="1">
                <a:solidFill>
                  <a:srgbClr val="005EAE"/>
                </a:solidFill>
                <a:hlinkClick r:id="rId4">
                  <a:extLst>
                    <a:ext uri="{A12FA001-AC4F-418D-AE19-62706E023703}">
                      <ahyp:hlinkClr xmlns:ahyp="http://schemas.microsoft.com/office/drawing/2018/hyperlinkcolor" val="tx"/>
                    </a:ext>
                  </a:extLst>
                </a:hlinkClick>
              </a:rPr>
              <a:t>Sharealike</a:t>
            </a:r>
            <a:r>
              <a:rPr lang="en-US" sz="1000" b="0" u="sng" dirty="0">
                <a:solidFill>
                  <a:srgbClr val="005EAE"/>
                </a:solidFill>
                <a:hlinkClick r:id="rId4">
                  <a:extLst>
                    <a:ext uri="{A12FA001-AC4F-418D-AE19-62706E023703}">
                      <ahyp:hlinkClr xmlns:ahyp="http://schemas.microsoft.com/office/drawing/2018/hyperlinkcolor" val="tx"/>
                    </a:ext>
                  </a:extLst>
                </a:hlinkClick>
              </a:rPr>
              <a:t> 4.0</a:t>
            </a:r>
            <a:r>
              <a:rPr lang="en-IE" sz="1000" b="0" dirty="0">
                <a:solidFill>
                  <a:schemeClr val="tx2"/>
                </a:solidFill>
              </a:rPr>
              <a:t> </a:t>
            </a:r>
            <a:r>
              <a:rPr lang="en-US" sz="1000" b="0" dirty="0"/>
              <a:t>International License (CC BY-NC-SA 4.0). This means that you can reuse, adapt, and build on these materials, providing attribution is given to the creators and providing you share the modified material under identical terms. You may not use the material for commercial purposes. For more details, visit:</a:t>
            </a:r>
          </a:p>
          <a:p>
            <a:pPr marL="114297" indent="0">
              <a:buNone/>
            </a:pPr>
            <a:r>
              <a:rPr lang="en-US" sz="1000" b="0" dirty="0">
                <a:solidFill>
                  <a:schemeClr val="tx2"/>
                </a:solidFill>
                <a:hlinkClick r:id="rId5">
                  <a:extLst>
                    <a:ext uri="{A12FA001-AC4F-418D-AE19-62706E023703}">
                      <ahyp:hlinkClr xmlns:ahyp="http://schemas.microsoft.com/office/drawing/2018/hyperlinkcolor" val="tx"/>
                    </a:ext>
                  </a:extLst>
                </a:hlinkClick>
              </a:rPr>
              <a:t>https://www.tcd.ie/academicpractice/resources/education-for-sustainable-development/teaching-materials-for-esd/</a:t>
            </a:r>
            <a:r>
              <a:rPr lang="en-US" sz="1000" b="0" dirty="0">
                <a:solidFill>
                  <a:schemeClr val="tx2"/>
                </a:solidFill>
              </a:rPr>
              <a:t> </a:t>
            </a:r>
          </a:p>
        </p:txBody>
      </p:sp>
      <p:pic>
        <p:nvPicPr>
          <p:cNvPr id="8" name="Picture 7">
            <a:extLst>
              <a:ext uri="{FF2B5EF4-FFF2-40B4-BE49-F238E27FC236}">
                <a16:creationId xmlns:a16="http://schemas.microsoft.com/office/drawing/2014/main" id="{2A1F7A89-F512-44AA-80B1-FE0EDB4B93A7}"/>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85992" y="3586763"/>
            <a:ext cx="2258008" cy="1295532"/>
          </a:xfrm>
          <a:prstGeom prst="rect">
            <a:avLst/>
          </a:prstGeom>
        </p:spPr>
      </p:pic>
      <p:sp>
        <p:nvSpPr>
          <p:cNvPr id="4" name="Slide Number Placeholder 3">
            <a:extLst>
              <a:ext uri="{FF2B5EF4-FFF2-40B4-BE49-F238E27FC236}">
                <a16:creationId xmlns:a16="http://schemas.microsoft.com/office/drawing/2014/main" id="{71FDB700-5420-B6EC-54C0-371E8E0FDA72}"/>
              </a:ext>
            </a:extLst>
          </p:cNvPr>
          <p:cNvSpPr txBox="1">
            <a:spLocks/>
          </p:cNvSpPr>
          <p:nvPr/>
        </p:nvSpPr>
        <p:spPr>
          <a:xfrm>
            <a:off x="8672660" y="4921771"/>
            <a:ext cx="373390" cy="220142"/>
          </a:xfrm>
          <a:prstGeom prst="rect">
            <a:avLst/>
          </a:prstGeom>
        </p:spPr>
        <p:txBody>
          <a:bodyPr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00000000-1234-1234-1234-123412341234}" type="slidenum">
              <a:rPr lang="en-GB" sz="1000" smtClean="0">
                <a:solidFill>
                  <a:schemeClr val="bg1"/>
                </a:solidFill>
              </a:rPr>
              <a:pPr>
                <a:spcAft>
                  <a:spcPts val="600"/>
                </a:spcAft>
              </a:pPr>
              <a:t>30</a:t>
            </a:fld>
            <a:endParaRPr lang="en-GB" sz="1000" dirty="0">
              <a:solidFill>
                <a:schemeClr val="bg1"/>
              </a:solidFill>
            </a:endParaRPr>
          </a:p>
        </p:txBody>
      </p:sp>
    </p:spTree>
    <p:extLst>
      <p:ext uri="{BB962C8B-B14F-4D97-AF65-F5344CB8AC3E}">
        <p14:creationId xmlns:p14="http://schemas.microsoft.com/office/powerpoint/2010/main" val="3160864665"/>
      </p:ext>
    </p:extLst>
  </p:cSld>
  <p:clrMapOvr>
    <a:masterClrMapping/>
  </p:clrMapOvr>
</p:sld>
</file>

<file path=ppt/theme/theme1.xml><?xml version="1.0" encoding="utf-8"?>
<a:theme xmlns:a="http://schemas.openxmlformats.org/drawingml/2006/main" name="TCD_PPT_Calibri_Option2a">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F06FB9668AEE42831DE59CB9109DCD" ma:contentTypeVersion="12" ma:contentTypeDescription="Create a new document." ma:contentTypeScope="" ma:versionID="7d7ef3aa8d281191c8a5145614b9c37a">
  <xsd:schema xmlns:xsd="http://www.w3.org/2001/XMLSchema" xmlns:xs="http://www.w3.org/2001/XMLSchema" xmlns:p="http://schemas.microsoft.com/office/2006/metadata/properties" xmlns:ns2="f8cdec12-b266-4780-84b2-596273c45769" xmlns:ns3="b0f0ab97-e043-49bb-a5b0-e0991892c71f" targetNamespace="http://schemas.microsoft.com/office/2006/metadata/properties" ma:root="true" ma:fieldsID="5bc0417ff98b18c7639c308be6942838" ns2:_="" ns3:_="">
    <xsd:import namespace="f8cdec12-b266-4780-84b2-596273c45769"/>
    <xsd:import namespace="b0f0ab97-e043-49bb-a5b0-e0991892c7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cdec12-b266-4780-84b2-596273c457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0f0ab97-e043-49bb-a5b0-e0991892c7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636f5ec-29c8-4f92-83a7-0a45e50bd45e}" ma:internalName="TaxCatchAll" ma:showField="CatchAllData" ma:web="b0f0ab97-e043-49bb-a5b0-e0991892c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0f0ab97-e043-49bb-a5b0-e0991892c71f" xsi:nil="true"/>
    <lcf76f155ced4ddcb4097134ff3c332f xmlns="f8cdec12-b266-4780-84b2-596273c4576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A3200D6-6BC7-40B5-ACDA-85F1455B0D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cdec12-b266-4780-84b2-596273c45769"/>
    <ds:schemaRef ds:uri="b0f0ab97-e043-49bb-a5b0-e0991892c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6AD720-A903-43B5-A6FA-2AA6FA76FE03}">
  <ds:schemaRefs>
    <ds:schemaRef ds:uri="http://schemas.microsoft.com/sharepoint/v3/contenttype/forms"/>
  </ds:schemaRefs>
</ds:datastoreItem>
</file>

<file path=customXml/itemProps3.xml><?xml version="1.0" encoding="utf-8"?>
<ds:datastoreItem xmlns:ds="http://schemas.openxmlformats.org/officeDocument/2006/customXml" ds:itemID="{EFF9C29B-5CF7-4994-B48C-C96A313ED6D7}">
  <ds:schemaRefs>
    <ds:schemaRef ds:uri="http://schemas.microsoft.com/office/2006/metadata/properties"/>
    <ds:schemaRef ds:uri="http://schemas.openxmlformats.org/package/2006/metadata/core-properties"/>
    <ds:schemaRef ds:uri="f8cdec12-b266-4780-84b2-596273c45769"/>
    <ds:schemaRef ds:uri="http://purl.org/dc/terms/"/>
    <ds:schemaRef ds:uri="b0f0ab97-e043-49bb-a5b0-e0991892c71f"/>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TCD_PPT_Calibri_Option2a.potx</Template>
  <TotalTime>8189</TotalTime>
  <Words>9288</Words>
  <Application>Microsoft Office PowerPoint</Application>
  <PresentationFormat>On-screen Show (16:9)</PresentationFormat>
  <Paragraphs>577</Paragraphs>
  <Slides>30</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AvenirLTStd-Book</vt:lpstr>
      <vt:lpstr>Calibri</vt:lpstr>
      <vt:lpstr>Minion Pro</vt:lpstr>
      <vt:lpstr>Wingdings</vt:lpstr>
      <vt:lpstr>TCD_PPT_Calibri_Option2a</vt:lpstr>
      <vt:lpstr>Teaching Materials for ESD  Misinformation Related to Sustainable Development  Workshop Slides</vt:lpstr>
      <vt:lpstr>Prework/preparation: MUST complete before workshop Misinformation related to Sustainable Development</vt:lpstr>
      <vt:lpstr>Prework/preparation: Ideally review videos before the workshop</vt:lpstr>
      <vt:lpstr>Misinformation Related to Sustainable Development </vt:lpstr>
      <vt:lpstr>Block 5 Misinformation related to Sustainable Development.   [Prompts for activities/facilitation]</vt:lpstr>
      <vt:lpstr>Prework/preparation: MUST complete before workshop Misinformation related to Sustainable Development </vt:lpstr>
      <vt:lpstr>Workshop process: Session outline/plan including timings</vt:lpstr>
      <vt:lpstr>Overview of activities in , and related to, this workshop</vt:lpstr>
      <vt:lpstr>Template = format in which group activities to be submitted: This (signed) page can be photographed by learners for upload to the LMS/VLE.</vt:lpstr>
      <vt:lpstr>What is Misinformation?  </vt:lpstr>
      <vt:lpstr>The Cross Industry Playbook</vt:lpstr>
      <vt:lpstr>Facts e.g. Health impacts of vaping</vt:lpstr>
      <vt:lpstr>Task 1/2– begin with 20 minutes prep  [followed by 30mins to present + Q&amp;A ….details of which are on next slide] </vt:lpstr>
      <vt:lpstr>Proceed with Task 1/2 :</vt:lpstr>
      <vt:lpstr>Proceed with Task 1 /2</vt:lpstr>
      <vt:lpstr>Proceed with Task 2</vt:lpstr>
      <vt:lpstr>Task 2 – final stage</vt:lpstr>
      <vt:lpstr>SMART goals</vt:lpstr>
      <vt:lpstr>Setting an Upstream Goal </vt:lpstr>
      <vt:lpstr>Optional task #3  (take-home or end of session as Module co-Ordinator directs)</vt:lpstr>
      <vt:lpstr>Workshop wrap-up session – prompts for reflection</vt:lpstr>
      <vt:lpstr>Scenarios and ‘additional facts’:  – previously provided to students, and  - all are reproduced on handouts</vt:lpstr>
      <vt:lpstr>Scenario: Role-play 1: Sustainable Lifestyle Influencer (Laoise)</vt:lpstr>
      <vt:lpstr>Additional Facts for Laoise (Influencer)</vt:lpstr>
      <vt:lpstr>Scenario: Role-play 2: Communications Executive Marketing, (Jo)</vt:lpstr>
      <vt:lpstr>Additional …  for Jo (Communication Executive)</vt:lpstr>
      <vt:lpstr>Scenario: Role-play 3: Young Policy Advocate, (Alex)</vt:lpstr>
      <vt:lpstr>Additional …for Alex (Policy Change Advocate)</vt:lpstr>
      <vt:lpstr>Questions?</vt:lpstr>
      <vt:lpstr>Acknowledgements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Slides: Misinformation related to Sustainable Development</dc:title>
  <dc:creator>ROCHECI@tcd.ie</dc:creator>
  <cp:lastModifiedBy>Kevin O'Connor</cp:lastModifiedBy>
  <cp:revision>39</cp:revision>
  <cp:lastPrinted>2014-12-16T10:33:11Z</cp:lastPrinted>
  <dcterms:created xsi:type="dcterms:W3CDTF">2013-07-29T09:34:50Z</dcterms:created>
  <dcterms:modified xsi:type="dcterms:W3CDTF">2026-08-17T09:16:12Z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0x0101005CF06FB9668AEE42831DE59CB9109DCD</vt:lpwstr>
  </property>
  <property fmtid="{D5CDD505-2E9C-101B-9397-08002B2CF9AE}" pid="3" name="MediaServiceImageTags">
    <vt:lpwstr/>
  </property>
</Properties>
</file>