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40" r:id="rId5"/>
    <p:sldId id="1000" r:id="rId6"/>
    <p:sldId id="2145705674" r:id="rId7"/>
    <p:sldId id="263" r:id="rId8"/>
    <p:sldId id="264" r:id="rId9"/>
    <p:sldId id="2145705690" r:id="rId10"/>
    <p:sldId id="2145705677" r:id="rId11"/>
    <p:sldId id="268" r:id="rId12"/>
    <p:sldId id="902" r:id="rId13"/>
    <p:sldId id="2145705679" r:id="rId14"/>
    <p:sldId id="2145705681" r:id="rId15"/>
    <p:sldId id="2145705680" r:id="rId16"/>
    <p:sldId id="900" r:id="rId17"/>
    <p:sldId id="2145705686" r:id="rId18"/>
    <p:sldId id="2145705684" r:id="rId19"/>
    <p:sldId id="2145705689" r:id="rId20"/>
    <p:sldId id="277" r:id="rId21"/>
    <p:sldId id="2145705682" r:id="rId22"/>
    <p:sldId id="2145705691" r:id="rId23"/>
    <p:sldId id="998" r:id="rId24"/>
    <p:sldId id="898" r:id="rId25"/>
    <p:sldId id="1031" r:id="rId26"/>
    <p:sldId id="1028" r:id="rId27"/>
    <p:sldId id="976" r:id="rId28"/>
    <p:sldId id="2145705688" r:id="rId29"/>
    <p:sldId id="999" r:id="rId30"/>
    <p:sldId id="266" r:id="rId31"/>
    <p:sldId id="897" r:id="rId32"/>
    <p:sldId id="2145705687" r:id="rId33"/>
    <p:sldId id="997" r:id="rId34"/>
    <p:sldId id="2145705675" r:id="rId35"/>
  </p:sldIdLst>
  <p:sldSz cx="9144000" cy="5143500" type="screen16x9"/>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261" userDrawn="1">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9"/>
    <a:srgbClr val="005EAE"/>
    <a:srgbClr val="FFFF8F"/>
    <a:srgbClr val="AAD8F8"/>
    <a:srgbClr val="0E73B9"/>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ABA1F-EE39-4723-8B91-AFCDAF86D0DC}" v="1049" dt="2026-01-21T09:14:20.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15" autoAdjust="0"/>
    <p:restoredTop sz="78814" autoAdjust="0"/>
  </p:normalViewPr>
  <p:slideViewPr>
    <p:cSldViewPr snapToGrid="0" showGuides="1">
      <p:cViewPr varScale="1">
        <p:scale>
          <a:sx n="110" d="100"/>
          <a:sy n="110" d="100"/>
        </p:scale>
        <p:origin x="1206" y="90"/>
      </p:cViewPr>
      <p:guideLst>
        <p:guide orient="horz" pos="3240"/>
        <p:guide pos="5261"/>
      </p:guideLst>
    </p:cSldViewPr>
  </p:slideViewPr>
  <p:outlineViewPr>
    <p:cViewPr>
      <p:scale>
        <a:sx n="33" d="100"/>
        <a:sy n="33" d="100"/>
      </p:scale>
      <p:origin x="0" y="-7878"/>
    </p:cViewPr>
  </p:outlineViewPr>
  <p:notesTextViewPr>
    <p:cViewPr>
      <p:scale>
        <a:sx n="1" d="1"/>
        <a:sy n="1" d="1"/>
      </p:scale>
      <p:origin x="0" y="0"/>
    </p:cViewPr>
  </p:notesTextViewPr>
  <p:sorterViewPr>
    <p:cViewPr>
      <p:scale>
        <a:sx n="200" d="100"/>
        <a:sy n="200" d="100"/>
      </p:scale>
      <p:origin x="0" y="-8736"/>
    </p:cViewPr>
  </p:sorter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cely Roche" userId="d956b3d2-4a6f-4020-b767-a9628aa14794" providerId="ADAL" clId="{795B2D84-B5EF-45BB-AF32-ED9091388DF6}"/>
    <pc:docChg chg="undo redo custSel addSld delSld modSld sldOrd">
      <pc:chgData name="Cicely Roche" userId="d956b3d2-4a6f-4020-b767-a9628aa14794" providerId="ADAL" clId="{795B2D84-B5EF-45BB-AF32-ED9091388DF6}" dt="2026-01-14T16:46:28.783" v="10462" actId="207"/>
      <pc:docMkLst>
        <pc:docMk/>
      </pc:docMkLst>
      <pc:sldChg chg="addSp delSp modSp mod">
        <pc:chgData name="Cicely Roche" userId="d956b3d2-4a6f-4020-b767-a9628aa14794" providerId="ADAL" clId="{795B2D84-B5EF-45BB-AF32-ED9091388DF6}" dt="2026-01-13T10:33:13.445" v="1497" actId="13926"/>
        <pc:sldMkLst>
          <pc:docMk/>
          <pc:sldMk cId="3601609194" sldId="263"/>
        </pc:sldMkLst>
        <pc:spChg chg="mod">
          <ac:chgData name="Cicely Roche" userId="d956b3d2-4a6f-4020-b767-a9628aa14794" providerId="ADAL" clId="{795B2D84-B5EF-45BB-AF32-ED9091388DF6}" dt="2026-01-13T09:56:35.604" v="80"/>
          <ac:spMkLst>
            <pc:docMk/>
            <pc:sldMk cId="3601609194" sldId="263"/>
            <ac:spMk id="2" creationId="{00000000-0000-0000-0000-000000000000}"/>
          </ac:spMkLst>
        </pc:spChg>
      </pc:sldChg>
      <pc:sldChg chg="modSp mod modNotesTx">
        <pc:chgData name="Cicely Roche" userId="d956b3d2-4a6f-4020-b767-a9628aa14794" providerId="ADAL" clId="{795B2D84-B5EF-45BB-AF32-ED9091388DF6}" dt="2026-01-14T14:54:06.365" v="7901" actId="20577"/>
        <pc:sldMkLst>
          <pc:docMk/>
          <pc:sldMk cId="0" sldId="264"/>
        </pc:sldMkLst>
        <pc:spChg chg="mod">
          <ac:chgData name="Cicely Roche" userId="d956b3d2-4a6f-4020-b767-a9628aa14794" providerId="ADAL" clId="{795B2D84-B5EF-45BB-AF32-ED9091388DF6}" dt="2026-01-13T10:35:42.586" v="1527"/>
          <ac:spMkLst>
            <pc:docMk/>
            <pc:sldMk cId="0" sldId="264"/>
            <ac:spMk id="114" creationId="{00000000-0000-0000-0000-000000000000}"/>
          </ac:spMkLst>
        </pc:spChg>
        <pc:spChg chg="mod">
          <ac:chgData name="Cicely Roche" userId="d956b3d2-4a6f-4020-b767-a9628aa14794" providerId="ADAL" clId="{795B2D84-B5EF-45BB-AF32-ED9091388DF6}" dt="2026-01-13T10:35:17.159" v="1526" actId="20577"/>
          <ac:spMkLst>
            <pc:docMk/>
            <pc:sldMk cId="0" sldId="264"/>
            <ac:spMk id="115" creationId="{00000000-0000-0000-0000-000000000000}"/>
          </ac:spMkLst>
        </pc:spChg>
      </pc:sldChg>
      <pc:sldChg chg="addSp delSp modSp mod ord modNotesTx">
        <pc:chgData name="Cicely Roche" userId="d956b3d2-4a6f-4020-b767-a9628aa14794" providerId="ADAL" clId="{795B2D84-B5EF-45BB-AF32-ED9091388DF6}" dt="2026-01-14T16:46:28.783" v="10462" actId="207"/>
        <pc:sldMkLst>
          <pc:docMk/>
          <pc:sldMk cId="0" sldId="266"/>
        </pc:sldMkLst>
        <pc:spChg chg="mod">
          <ac:chgData name="Cicely Roche" userId="d956b3d2-4a6f-4020-b767-a9628aa14794" providerId="ADAL" clId="{795B2D84-B5EF-45BB-AF32-ED9091388DF6}" dt="2026-01-14T16:36:34.971" v="10220" actId="14100"/>
          <ac:spMkLst>
            <pc:docMk/>
            <pc:sldMk cId="0" sldId="266"/>
            <ac:spMk id="3" creationId="{03A4D663-B620-866A-5E60-6FD5519DD44D}"/>
          </ac:spMkLst>
        </pc:spChg>
        <pc:spChg chg="mod">
          <ac:chgData name="Cicely Roche" userId="d956b3d2-4a6f-4020-b767-a9628aa14794" providerId="ADAL" clId="{795B2D84-B5EF-45BB-AF32-ED9091388DF6}" dt="2026-01-14T16:45:04.657" v="10449" actId="1076"/>
          <ac:spMkLst>
            <pc:docMk/>
            <pc:sldMk cId="0" sldId="266"/>
            <ac:spMk id="4" creationId="{10999EC6-9F0B-F480-4C4D-9C8B22778065}"/>
          </ac:spMkLst>
        </pc:spChg>
        <pc:spChg chg="add mod">
          <ac:chgData name="Cicely Roche" userId="d956b3d2-4a6f-4020-b767-a9628aa14794" providerId="ADAL" clId="{795B2D84-B5EF-45BB-AF32-ED9091388DF6}" dt="2026-01-14T16:37:11.886" v="10228" actId="14100"/>
          <ac:spMkLst>
            <pc:docMk/>
            <pc:sldMk cId="0" sldId="266"/>
            <ac:spMk id="5" creationId="{7665A55F-50F1-A21B-7543-53DF17D06019}"/>
          </ac:spMkLst>
        </pc:spChg>
        <pc:spChg chg="add mod">
          <ac:chgData name="Cicely Roche" userId="d956b3d2-4a6f-4020-b767-a9628aa14794" providerId="ADAL" clId="{795B2D84-B5EF-45BB-AF32-ED9091388DF6}" dt="2026-01-14T16:46:28.783" v="10462" actId="207"/>
          <ac:spMkLst>
            <pc:docMk/>
            <pc:sldMk cId="0" sldId="266"/>
            <ac:spMk id="6" creationId="{63C32035-595C-BE68-BD13-0BB4A0E87D11}"/>
          </ac:spMkLst>
        </pc:spChg>
        <pc:spChg chg="mod">
          <ac:chgData name="Cicely Roche" userId="d956b3d2-4a6f-4020-b767-a9628aa14794" providerId="ADAL" clId="{795B2D84-B5EF-45BB-AF32-ED9091388DF6}" dt="2026-01-14T16:45:32.344" v="10453" actId="14100"/>
          <ac:spMkLst>
            <pc:docMk/>
            <pc:sldMk cId="0" sldId="266"/>
            <ac:spMk id="234" creationId="{00000000-0000-0000-0000-000000000000}"/>
          </ac:spMkLst>
        </pc:spChg>
      </pc:sldChg>
      <pc:sldChg chg="modSp mod modNotesTx">
        <pc:chgData name="Cicely Roche" userId="d956b3d2-4a6f-4020-b767-a9628aa14794" providerId="ADAL" clId="{795B2D84-B5EF-45BB-AF32-ED9091388DF6}" dt="2026-01-14T14:53:26.473" v="7900" actId="20577"/>
        <pc:sldMkLst>
          <pc:docMk/>
          <pc:sldMk cId="91045721" sldId="268"/>
        </pc:sldMkLst>
        <pc:spChg chg="mod">
          <ac:chgData name="Cicely Roche" userId="d956b3d2-4a6f-4020-b767-a9628aa14794" providerId="ADAL" clId="{795B2D84-B5EF-45BB-AF32-ED9091388DF6}" dt="2026-01-14T10:37:20.690" v="6886" actId="20577"/>
          <ac:spMkLst>
            <pc:docMk/>
            <pc:sldMk cId="91045721" sldId="268"/>
            <ac:spMk id="179" creationId="{00000000-0000-0000-0000-000000000000}"/>
          </ac:spMkLst>
        </pc:spChg>
        <pc:spChg chg="mod">
          <ac:chgData name="Cicely Roche" userId="d956b3d2-4a6f-4020-b767-a9628aa14794" providerId="ADAL" clId="{795B2D84-B5EF-45BB-AF32-ED9091388DF6}" dt="2026-01-14T10:36:33.802" v="6822" actId="20577"/>
          <ac:spMkLst>
            <pc:docMk/>
            <pc:sldMk cId="91045721" sldId="268"/>
            <ac:spMk id="180" creationId="{00000000-0000-0000-0000-000000000000}"/>
          </ac:spMkLst>
        </pc:spChg>
      </pc:sldChg>
      <pc:sldChg chg="modSp add del mod ord">
        <pc:chgData name="Cicely Roche" userId="d956b3d2-4a6f-4020-b767-a9628aa14794" providerId="ADAL" clId="{795B2D84-B5EF-45BB-AF32-ED9091388DF6}" dt="2026-01-14T16:21:43.844" v="9833" actId="47"/>
        <pc:sldMkLst>
          <pc:docMk/>
          <pc:sldMk cId="220088396" sldId="269"/>
        </pc:sldMkLst>
      </pc:sldChg>
      <pc:sldChg chg="ord modNotesTx">
        <pc:chgData name="Cicely Roche" userId="d956b3d2-4a6f-4020-b767-a9628aa14794" providerId="ADAL" clId="{795B2D84-B5EF-45BB-AF32-ED9091388DF6}" dt="2026-01-14T16:30:32.049" v="10047" actId="20577"/>
        <pc:sldMkLst>
          <pc:docMk/>
          <pc:sldMk cId="0" sldId="277"/>
        </pc:sldMkLst>
      </pc:sldChg>
      <pc:sldChg chg="modSp mod modNotesTx">
        <pc:chgData name="Cicely Roche" userId="d956b3d2-4a6f-4020-b767-a9628aa14794" providerId="ADAL" clId="{795B2D84-B5EF-45BB-AF32-ED9091388DF6}" dt="2026-01-13T09:55:43.028" v="78" actId="20577"/>
        <pc:sldMkLst>
          <pc:docMk/>
          <pc:sldMk cId="3891520617" sldId="340"/>
        </pc:sldMkLst>
        <pc:spChg chg="mod">
          <ac:chgData name="Cicely Roche" userId="d956b3d2-4a6f-4020-b767-a9628aa14794" providerId="ADAL" clId="{795B2D84-B5EF-45BB-AF32-ED9091388DF6}" dt="2026-01-13T09:55:43.028" v="78" actId="20577"/>
          <ac:spMkLst>
            <pc:docMk/>
            <pc:sldMk cId="3891520617" sldId="340"/>
            <ac:spMk id="7" creationId="{038F2333-0C3F-D049-A77C-10DCC67A87B2}"/>
          </ac:spMkLst>
        </pc:spChg>
      </pc:sldChg>
      <pc:sldChg chg="modSp del mod">
        <pc:chgData name="Cicely Roche" userId="d956b3d2-4a6f-4020-b767-a9628aa14794" providerId="ADAL" clId="{795B2D84-B5EF-45BB-AF32-ED9091388DF6}" dt="2026-01-13T18:30:54.787" v="5003" actId="47"/>
        <pc:sldMkLst>
          <pc:docMk/>
          <pc:sldMk cId="629287686" sldId="894"/>
        </pc:sldMkLst>
      </pc:sldChg>
      <pc:sldChg chg="modSp del mod">
        <pc:chgData name="Cicely Roche" userId="d956b3d2-4a6f-4020-b767-a9628aa14794" providerId="ADAL" clId="{795B2D84-B5EF-45BB-AF32-ED9091388DF6}" dt="2026-01-13T18:28:33.161" v="4947" actId="47"/>
        <pc:sldMkLst>
          <pc:docMk/>
          <pc:sldMk cId="3328989624" sldId="895"/>
        </pc:sldMkLst>
      </pc:sldChg>
      <pc:sldChg chg="modSp del mod">
        <pc:chgData name="Cicely Roche" userId="d956b3d2-4a6f-4020-b767-a9628aa14794" providerId="ADAL" clId="{795B2D84-B5EF-45BB-AF32-ED9091388DF6}" dt="2026-01-13T18:28:33.161" v="4947" actId="47"/>
        <pc:sldMkLst>
          <pc:docMk/>
          <pc:sldMk cId="3037428188" sldId="896"/>
        </pc:sldMkLst>
      </pc:sldChg>
      <pc:sldChg chg="modNotesTx">
        <pc:chgData name="Cicely Roche" userId="d956b3d2-4a6f-4020-b767-a9628aa14794" providerId="ADAL" clId="{795B2D84-B5EF-45BB-AF32-ED9091388DF6}" dt="2026-01-13T17:51:57.920" v="4593" actId="20577"/>
        <pc:sldMkLst>
          <pc:docMk/>
          <pc:sldMk cId="1455105527" sldId="897"/>
        </pc:sldMkLst>
      </pc:sldChg>
      <pc:sldChg chg="modSp mod modNotesTx">
        <pc:chgData name="Cicely Roche" userId="d956b3d2-4a6f-4020-b767-a9628aa14794" providerId="ADAL" clId="{795B2D84-B5EF-45BB-AF32-ED9091388DF6}" dt="2026-01-13T18:31:14.556" v="5029" actId="5793"/>
        <pc:sldMkLst>
          <pc:docMk/>
          <pc:sldMk cId="3211777915" sldId="898"/>
        </pc:sldMkLst>
        <pc:graphicFrameChg chg="mod modGraphic">
          <ac:chgData name="Cicely Roche" userId="d956b3d2-4a6f-4020-b767-a9628aa14794" providerId="ADAL" clId="{795B2D84-B5EF-45BB-AF32-ED9091388DF6}" dt="2026-01-13T18:26:10.122" v="4945" actId="207"/>
          <ac:graphicFrameMkLst>
            <pc:docMk/>
            <pc:sldMk cId="3211777915" sldId="898"/>
            <ac:graphicFrameMk id="5" creationId="{50B50CE3-BB34-154C-AF10-E7A1126CA72C}"/>
          </ac:graphicFrameMkLst>
        </pc:graphicFrameChg>
      </pc:sldChg>
      <pc:sldChg chg="modSp del mod">
        <pc:chgData name="Cicely Roche" userId="d956b3d2-4a6f-4020-b767-a9628aa14794" providerId="ADAL" clId="{795B2D84-B5EF-45BB-AF32-ED9091388DF6}" dt="2026-01-13T18:27:28.395" v="4946" actId="47"/>
        <pc:sldMkLst>
          <pc:docMk/>
          <pc:sldMk cId="1999525355" sldId="899"/>
        </pc:sldMkLst>
      </pc:sldChg>
      <pc:sldChg chg="addSp delSp modSp mod modNotesTx">
        <pc:chgData name="Cicely Roche" userId="d956b3d2-4a6f-4020-b767-a9628aa14794" providerId="ADAL" clId="{795B2D84-B5EF-45BB-AF32-ED9091388DF6}" dt="2026-01-14T15:39:21.526" v="9038" actId="20577"/>
        <pc:sldMkLst>
          <pc:docMk/>
          <pc:sldMk cId="2459922583" sldId="900"/>
        </pc:sldMkLst>
        <pc:spChg chg="mod">
          <ac:chgData name="Cicely Roche" userId="d956b3d2-4a6f-4020-b767-a9628aa14794" providerId="ADAL" clId="{795B2D84-B5EF-45BB-AF32-ED9091388DF6}" dt="2026-01-13T15:24:44.274" v="3735" actId="20577"/>
          <ac:spMkLst>
            <pc:docMk/>
            <pc:sldMk cId="2459922583" sldId="900"/>
            <ac:spMk id="2" creationId="{93984894-D257-3E70-FCF8-00E9D66852A8}"/>
          </ac:spMkLst>
        </pc:spChg>
        <pc:picChg chg="add mod">
          <ac:chgData name="Cicely Roche" userId="d956b3d2-4a6f-4020-b767-a9628aa14794" providerId="ADAL" clId="{795B2D84-B5EF-45BB-AF32-ED9091388DF6}" dt="2026-01-13T15:23:20.014" v="3703" actId="14100"/>
          <ac:picMkLst>
            <pc:docMk/>
            <pc:sldMk cId="2459922583" sldId="900"/>
            <ac:picMk id="5" creationId="{9E96ACCF-618E-863C-FD5D-30165EA07EC2}"/>
          </ac:picMkLst>
        </pc:picChg>
      </pc:sldChg>
      <pc:sldChg chg="modSp mod modNotesTx">
        <pc:chgData name="Cicely Roche" userId="d956b3d2-4a6f-4020-b767-a9628aa14794" providerId="ADAL" clId="{795B2D84-B5EF-45BB-AF32-ED9091388DF6}" dt="2026-01-14T15:04:10.085" v="8224" actId="20577"/>
        <pc:sldMkLst>
          <pc:docMk/>
          <pc:sldMk cId="1568662001" sldId="902"/>
        </pc:sldMkLst>
        <pc:graphicFrameChg chg="mod modGraphic">
          <ac:chgData name="Cicely Roche" userId="d956b3d2-4a6f-4020-b767-a9628aa14794" providerId="ADAL" clId="{795B2D84-B5EF-45BB-AF32-ED9091388DF6}" dt="2026-01-14T15:03:25.903" v="8172" actId="14734"/>
          <ac:graphicFrameMkLst>
            <pc:docMk/>
            <pc:sldMk cId="1568662001" sldId="902"/>
            <ac:graphicFrameMk id="5" creationId="{0D0EEB4B-C70F-77BE-DC6F-AE62A97F3A55}"/>
          </ac:graphicFrameMkLst>
        </pc:graphicFrameChg>
      </pc:sldChg>
      <pc:sldChg chg="add del">
        <pc:chgData name="Cicely Roche" userId="d956b3d2-4a6f-4020-b767-a9628aa14794" providerId="ADAL" clId="{795B2D84-B5EF-45BB-AF32-ED9091388DF6}" dt="2026-01-13T11:41:38.674" v="2433" actId="47"/>
        <pc:sldMkLst>
          <pc:docMk/>
          <pc:sldMk cId="1516149912" sldId="904"/>
        </pc:sldMkLst>
      </pc:sldChg>
      <pc:sldChg chg="modSp del mod">
        <pc:chgData name="Cicely Roche" userId="d956b3d2-4a6f-4020-b767-a9628aa14794" providerId="ADAL" clId="{795B2D84-B5EF-45BB-AF32-ED9091388DF6}" dt="2026-01-14T16:40:12.412" v="10382" actId="47"/>
        <pc:sldMkLst>
          <pc:docMk/>
          <pc:sldMk cId="2655702344" sldId="967"/>
        </pc:sldMkLst>
      </pc:sldChg>
      <pc:sldChg chg="modSp mod">
        <pc:chgData name="Cicely Roche" userId="d956b3d2-4a6f-4020-b767-a9628aa14794" providerId="ADAL" clId="{795B2D84-B5EF-45BB-AF32-ED9091388DF6}" dt="2026-01-14T16:40:36.197" v="10384" actId="13926"/>
        <pc:sldMkLst>
          <pc:docMk/>
          <pc:sldMk cId="591920648" sldId="976"/>
        </pc:sldMkLst>
        <pc:spChg chg="mod">
          <ac:chgData name="Cicely Roche" userId="d956b3d2-4a6f-4020-b767-a9628aa14794" providerId="ADAL" clId="{795B2D84-B5EF-45BB-AF32-ED9091388DF6}" dt="2026-01-14T16:40:36.197" v="10384" actId="13926"/>
          <ac:spMkLst>
            <pc:docMk/>
            <pc:sldMk cId="591920648" sldId="976"/>
            <ac:spMk id="2" creationId="{CAD9F79D-40E2-4EA0-663E-3ADDD30A50C8}"/>
          </ac:spMkLst>
        </pc:spChg>
      </pc:sldChg>
      <pc:sldChg chg="addSp delSp modSp del mod modNotesTx">
        <pc:chgData name="Cicely Roche" userId="d956b3d2-4a6f-4020-b767-a9628aa14794" providerId="ADAL" clId="{795B2D84-B5EF-45BB-AF32-ED9091388DF6}" dt="2026-01-13T18:17:47.686" v="4892" actId="47"/>
        <pc:sldMkLst>
          <pc:docMk/>
          <pc:sldMk cId="529266513" sldId="979"/>
        </pc:sldMkLst>
      </pc:sldChg>
      <pc:sldChg chg="add del">
        <pc:chgData name="Cicely Roche" userId="d956b3d2-4a6f-4020-b767-a9628aa14794" providerId="ADAL" clId="{795B2D84-B5EF-45BB-AF32-ED9091388DF6}" dt="2026-01-13T10:45:38.286" v="1931" actId="47"/>
        <pc:sldMkLst>
          <pc:docMk/>
          <pc:sldMk cId="3615317122" sldId="995"/>
        </pc:sldMkLst>
      </pc:sldChg>
      <pc:sldChg chg="delSp modSp del mod">
        <pc:chgData name="Cicely Roche" userId="d956b3d2-4a6f-4020-b767-a9628aa14794" providerId="ADAL" clId="{795B2D84-B5EF-45BB-AF32-ED9091388DF6}" dt="2026-01-13T18:31:39.652" v="5031" actId="47"/>
        <pc:sldMkLst>
          <pc:docMk/>
          <pc:sldMk cId="2948195431" sldId="996"/>
        </pc:sldMkLst>
      </pc:sldChg>
      <pc:sldChg chg="modSp mod modNotesTx">
        <pc:chgData name="Cicely Roche" userId="d956b3d2-4a6f-4020-b767-a9628aa14794" providerId="ADAL" clId="{795B2D84-B5EF-45BB-AF32-ED9091388DF6}" dt="2026-01-14T16:34:04.054" v="10197" actId="113"/>
        <pc:sldMkLst>
          <pc:docMk/>
          <pc:sldMk cId="3527039353" sldId="998"/>
        </pc:sldMkLst>
        <pc:spChg chg="mod">
          <ac:chgData name="Cicely Roche" userId="d956b3d2-4a6f-4020-b767-a9628aa14794" providerId="ADAL" clId="{795B2D84-B5EF-45BB-AF32-ED9091388DF6}" dt="2026-01-13T18:33:29.888" v="5052" actId="20577"/>
          <ac:spMkLst>
            <pc:docMk/>
            <pc:sldMk cId="3527039353" sldId="998"/>
            <ac:spMk id="2" creationId="{A4D2F7D7-8F28-2951-3E6B-D26F913967CF}"/>
          </ac:spMkLst>
        </pc:spChg>
        <pc:spChg chg="mod">
          <ac:chgData name="Cicely Roche" userId="d956b3d2-4a6f-4020-b767-a9628aa14794" providerId="ADAL" clId="{795B2D84-B5EF-45BB-AF32-ED9091388DF6}" dt="2026-01-14T16:34:04.054" v="10197" actId="113"/>
          <ac:spMkLst>
            <pc:docMk/>
            <pc:sldMk cId="3527039353" sldId="998"/>
            <ac:spMk id="3" creationId="{D4814A7F-89D1-00E5-3A39-DB8C7B019543}"/>
          </ac:spMkLst>
        </pc:spChg>
      </pc:sldChg>
      <pc:sldChg chg="modSp mod">
        <pc:chgData name="Cicely Roche" userId="d956b3d2-4a6f-4020-b767-a9628aa14794" providerId="ADAL" clId="{795B2D84-B5EF-45BB-AF32-ED9091388DF6}" dt="2026-01-14T16:42:32.572" v="10426" actId="113"/>
        <pc:sldMkLst>
          <pc:docMk/>
          <pc:sldMk cId="916668119" sldId="999"/>
        </pc:sldMkLst>
        <pc:spChg chg="mod">
          <ac:chgData name="Cicely Roche" userId="d956b3d2-4a6f-4020-b767-a9628aa14794" providerId="ADAL" clId="{795B2D84-B5EF-45BB-AF32-ED9091388DF6}" dt="2026-01-14T16:42:32.572" v="10426" actId="113"/>
          <ac:spMkLst>
            <pc:docMk/>
            <pc:sldMk cId="916668119" sldId="999"/>
            <ac:spMk id="3" creationId="{DFD7A3DF-DB34-5CB4-34B9-58088141E88E}"/>
          </ac:spMkLst>
        </pc:spChg>
      </pc:sldChg>
      <pc:sldChg chg="modSp mod modNotesTx">
        <pc:chgData name="Cicely Roche" userId="d956b3d2-4a6f-4020-b767-a9628aa14794" providerId="ADAL" clId="{795B2D84-B5EF-45BB-AF32-ED9091388DF6}" dt="2026-01-14T14:55:51.562" v="8023" actId="20577"/>
        <pc:sldMkLst>
          <pc:docMk/>
          <pc:sldMk cId="2255839437" sldId="1000"/>
        </pc:sldMkLst>
        <pc:spChg chg="mod">
          <ac:chgData name="Cicely Roche" userId="d956b3d2-4a6f-4020-b767-a9628aa14794" providerId="ADAL" clId="{795B2D84-B5EF-45BB-AF32-ED9091388DF6}" dt="2026-01-13T10:03:02" v="385"/>
          <ac:spMkLst>
            <pc:docMk/>
            <pc:sldMk cId="2255839437" sldId="1000"/>
            <ac:spMk id="4" creationId="{3D3F9A58-DE43-FAD4-80D5-5B09CEA835D2}"/>
          </ac:spMkLst>
        </pc:spChg>
        <pc:spChg chg="mod">
          <ac:chgData name="Cicely Roche" userId="d956b3d2-4a6f-4020-b767-a9628aa14794" providerId="ADAL" clId="{795B2D84-B5EF-45BB-AF32-ED9091388DF6}" dt="2026-01-14T09:47:37.002" v="5834" actId="20577"/>
          <ac:spMkLst>
            <pc:docMk/>
            <pc:sldMk cId="2255839437" sldId="1000"/>
            <ac:spMk id="6" creationId="{DE649B9A-722A-606E-1282-625E35878319}"/>
          </ac:spMkLst>
        </pc:spChg>
      </pc:sldChg>
      <pc:sldChg chg="modSp del mod">
        <pc:chgData name="Cicely Roche" userId="d956b3d2-4a6f-4020-b767-a9628aa14794" providerId="ADAL" clId="{795B2D84-B5EF-45BB-AF32-ED9091388DF6}" dt="2026-01-14T14:56:50.166" v="8048" actId="47"/>
        <pc:sldMkLst>
          <pc:docMk/>
          <pc:sldMk cId="4069405482" sldId="1024"/>
        </pc:sldMkLst>
      </pc:sldChg>
      <pc:sldChg chg="modSp mod modNotesTx">
        <pc:chgData name="Cicely Roche" userId="d956b3d2-4a6f-4020-b767-a9628aa14794" providerId="ADAL" clId="{795B2D84-B5EF-45BB-AF32-ED9091388DF6}" dt="2026-01-14T16:18:02.239" v="9504" actId="20577"/>
        <pc:sldMkLst>
          <pc:docMk/>
          <pc:sldMk cId="1535770733" sldId="1028"/>
        </pc:sldMkLst>
        <pc:spChg chg="mod">
          <ac:chgData name="Cicely Roche" userId="d956b3d2-4a6f-4020-b767-a9628aa14794" providerId="ADAL" clId="{795B2D84-B5EF-45BB-AF32-ED9091388DF6}" dt="2026-01-14T16:14:29.751" v="9313" actId="1076"/>
          <ac:spMkLst>
            <pc:docMk/>
            <pc:sldMk cId="1535770733" sldId="1028"/>
            <ac:spMk id="2" creationId="{0157C328-4CCA-A229-5083-45099457C6DB}"/>
          </ac:spMkLst>
        </pc:spChg>
        <pc:spChg chg="mod">
          <ac:chgData name="Cicely Roche" userId="d956b3d2-4a6f-4020-b767-a9628aa14794" providerId="ADAL" clId="{795B2D84-B5EF-45BB-AF32-ED9091388DF6}" dt="2026-01-14T16:10:11.603" v="9152" actId="113"/>
          <ac:spMkLst>
            <pc:docMk/>
            <pc:sldMk cId="1535770733" sldId="1028"/>
            <ac:spMk id="3" creationId="{4A710FF3-CB69-B982-6ECA-2C36F74B50B7}"/>
          </ac:spMkLst>
        </pc:spChg>
        <pc:spChg chg="mod">
          <ac:chgData name="Cicely Roche" userId="d956b3d2-4a6f-4020-b767-a9628aa14794" providerId="ADAL" clId="{795B2D84-B5EF-45BB-AF32-ED9091388DF6}" dt="2026-01-14T08:58:47.722" v="5112" actId="27636"/>
          <ac:spMkLst>
            <pc:docMk/>
            <pc:sldMk cId="1535770733" sldId="1028"/>
            <ac:spMk id="4" creationId="{939A9BE1-7EEF-87E1-32CC-BE6FF3F8C50C}"/>
          </ac:spMkLst>
        </pc:spChg>
      </pc:sldChg>
      <pc:sldChg chg="modSp mod modNotesTx">
        <pc:chgData name="Cicely Roche" userId="d956b3d2-4a6f-4020-b767-a9628aa14794" providerId="ADAL" clId="{795B2D84-B5EF-45BB-AF32-ED9091388DF6}" dt="2026-01-14T16:16:59.922" v="9493" actId="115"/>
        <pc:sldMkLst>
          <pc:docMk/>
          <pc:sldMk cId="2555990404" sldId="1031"/>
        </pc:sldMkLst>
        <pc:spChg chg="mod">
          <ac:chgData name="Cicely Roche" userId="d956b3d2-4a6f-4020-b767-a9628aa14794" providerId="ADAL" clId="{795B2D84-B5EF-45BB-AF32-ED9091388DF6}" dt="2026-01-14T16:14:23.295" v="9312" actId="1076"/>
          <ac:spMkLst>
            <pc:docMk/>
            <pc:sldMk cId="2555990404" sldId="1031"/>
            <ac:spMk id="2" creationId="{0157C328-4CCA-A229-5083-45099457C6DB}"/>
          </ac:spMkLst>
        </pc:spChg>
        <pc:spChg chg="mod">
          <ac:chgData name="Cicely Roche" userId="d956b3d2-4a6f-4020-b767-a9628aa14794" providerId="ADAL" clId="{795B2D84-B5EF-45BB-AF32-ED9091388DF6}" dt="2026-01-14T16:15:21.066" v="9331" actId="113"/>
          <ac:spMkLst>
            <pc:docMk/>
            <pc:sldMk cId="2555990404" sldId="1031"/>
            <ac:spMk id="3" creationId="{4A710FF3-CB69-B982-6ECA-2C36F74B50B7}"/>
          </ac:spMkLst>
        </pc:spChg>
        <pc:spChg chg="mod">
          <ac:chgData name="Cicely Roche" userId="d956b3d2-4a6f-4020-b767-a9628aa14794" providerId="ADAL" clId="{795B2D84-B5EF-45BB-AF32-ED9091388DF6}" dt="2026-01-14T08:58:47.691" v="5111" actId="27636"/>
          <ac:spMkLst>
            <pc:docMk/>
            <pc:sldMk cId="2555990404" sldId="1031"/>
            <ac:spMk id="4" creationId="{939A9BE1-7EEF-87E1-32CC-BE6FF3F8C50C}"/>
          </ac:spMkLst>
        </pc:spChg>
      </pc:sldChg>
      <pc:sldChg chg="modSp mod modNotesTx">
        <pc:chgData name="Cicely Roche" userId="d956b3d2-4a6f-4020-b767-a9628aa14794" providerId="ADAL" clId="{795B2D84-B5EF-45BB-AF32-ED9091388DF6}" dt="2026-01-13T10:25:24" v="1338" actId="20577"/>
        <pc:sldMkLst>
          <pc:docMk/>
          <pc:sldMk cId="2876594249" sldId="2145705674"/>
        </pc:sldMkLst>
        <pc:spChg chg="mod">
          <ac:chgData name="Cicely Roche" userId="d956b3d2-4a6f-4020-b767-a9628aa14794" providerId="ADAL" clId="{795B2D84-B5EF-45BB-AF32-ED9091388DF6}" dt="2026-01-13T10:22:18.177" v="1229" actId="20577"/>
          <ac:spMkLst>
            <pc:docMk/>
            <pc:sldMk cId="2876594249" sldId="2145705674"/>
            <ac:spMk id="4" creationId="{16976E04-1B48-6E59-AA36-389BF93B28BC}"/>
          </ac:spMkLst>
        </pc:spChg>
        <pc:spChg chg="mod">
          <ac:chgData name="Cicely Roche" userId="d956b3d2-4a6f-4020-b767-a9628aa14794" providerId="ADAL" clId="{795B2D84-B5EF-45BB-AF32-ED9091388DF6}" dt="2026-01-13T10:20:57.144" v="1222" actId="1076"/>
          <ac:spMkLst>
            <pc:docMk/>
            <pc:sldMk cId="2876594249" sldId="2145705674"/>
            <ac:spMk id="9" creationId="{1AE2590A-AB66-B263-FA7B-9FD5DC238035}"/>
          </ac:spMkLst>
        </pc:spChg>
        <pc:spChg chg="mod">
          <ac:chgData name="Cicely Roche" userId="d956b3d2-4a6f-4020-b767-a9628aa14794" providerId="ADAL" clId="{795B2D84-B5EF-45BB-AF32-ED9091388DF6}" dt="2026-01-13T10:20:49.723" v="1221"/>
          <ac:spMkLst>
            <pc:docMk/>
            <pc:sldMk cId="2876594249" sldId="2145705674"/>
            <ac:spMk id="16" creationId="{CB65315E-953D-C58C-027C-8E700CC4FA93}"/>
          </ac:spMkLst>
        </pc:spChg>
      </pc:sldChg>
      <pc:sldChg chg="del modNotesTx">
        <pc:chgData name="Cicely Roche" userId="d956b3d2-4a6f-4020-b767-a9628aa14794" providerId="ADAL" clId="{795B2D84-B5EF-45BB-AF32-ED9091388DF6}" dt="2026-01-14T09:52:04.840" v="5839" actId="47"/>
        <pc:sldMkLst>
          <pc:docMk/>
          <pc:sldMk cId="2459879647" sldId="2145705676"/>
        </pc:sldMkLst>
      </pc:sldChg>
      <pc:sldChg chg="addSp delSp modSp new mod modNotesTx">
        <pc:chgData name="Cicely Roche" userId="d956b3d2-4a6f-4020-b767-a9628aa14794" providerId="ADAL" clId="{795B2D84-B5EF-45BB-AF32-ED9091388DF6}" dt="2026-01-14T10:03:23.367" v="6024" actId="113"/>
        <pc:sldMkLst>
          <pc:docMk/>
          <pc:sldMk cId="3862719638" sldId="2145705677"/>
        </pc:sldMkLst>
        <pc:spChg chg="add mod">
          <ac:chgData name="Cicely Roche" userId="d956b3d2-4a6f-4020-b767-a9628aa14794" providerId="ADAL" clId="{795B2D84-B5EF-45BB-AF32-ED9091388DF6}" dt="2026-01-13T11:40:29.319" v="2425"/>
          <ac:spMkLst>
            <pc:docMk/>
            <pc:sldMk cId="3862719638" sldId="2145705677"/>
            <ac:spMk id="8" creationId="{32F30714-8273-7CFC-A871-25E01FD8E79E}"/>
          </ac:spMkLst>
        </pc:spChg>
        <pc:graphicFrameChg chg="add mod modGraphic">
          <ac:chgData name="Cicely Roche" userId="d956b3d2-4a6f-4020-b767-a9628aa14794" providerId="ADAL" clId="{795B2D84-B5EF-45BB-AF32-ED9091388DF6}" dt="2026-01-14T10:03:23.367" v="6024" actId="113"/>
          <ac:graphicFrameMkLst>
            <pc:docMk/>
            <pc:sldMk cId="3862719638" sldId="2145705677"/>
            <ac:graphicFrameMk id="6" creationId="{F14B47AF-7A9C-8CCD-4790-F7736498D21F}"/>
          </ac:graphicFrameMkLst>
        </pc:graphicFrameChg>
      </pc:sldChg>
      <pc:sldChg chg="modSp new del mod">
        <pc:chgData name="Cicely Roche" userId="d956b3d2-4a6f-4020-b767-a9628aa14794" providerId="ADAL" clId="{795B2D84-B5EF-45BB-AF32-ED9091388DF6}" dt="2026-01-13T18:35:01.498" v="5106" actId="47"/>
        <pc:sldMkLst>
          <pc:docMk/>
          <pc:sldMk cId="618821557" sldId="2145705678"/>
        </pc:sldMkLst>
      </pc:sldChg>
      <pc:sldChg chg="addSp delSp modSp new mod modNotesTx">
        <pc:chgData name="Cicely Roche" userId="d956b3d2-4a6f-4020-b767-a9628aa14794" providerId="ADAL" clId="{795B2D84-B5EF-45BB-AF32-ED9091388DF6}" dt="2026-01-14T15:04:51.846" v="8225" actId="20577"/>
        <pc:sldMkLst>
          <pc:docMk/>
          <pc:sldMk cId="1939334077" sldId="2145705679"/>
        </pc:sldMkLst>
        <pc:spChg chg="add mod">
          <ac:chgData name="Cicely Roche" userId="d956b3d2-4a6f-4020-b767-a9628aa14794" providerId="ADAL" clId="{795B2D84-B5EF-45BB-AF32-ED9091388DF6}" dt="2026-01-13T11:53:33.235" v="2777"/>
          <ac:spMkLst>
            <pc:docMk/>
            <pc:sldMk cId="1939334077" sldId="2145705679"/>
            <ac:spMk id="5" creationId="{9979E7C2-96D8-81F9-6CB3-41C216DE57B3}"/>
          </ac:spMkLst>
        </pc:spChg>
        <pc:spChg chg="add mod">
          <ac:chgData name="Cicely Roche" userId="d956b3d2-4a6f-4020-b767-a9628aa14794" providerId="ADAL" clId="{795B2D84-B5EF-45BB-AF32-ED9091388DF6}" dt="2026-01-13T11:53:33.235" v="2777"/>
          <ac:spMkLst>
            <pc:docMk/>
            <pc:sldMk cId="1939334077" sldId="2145705679"/>
            <ac:spMk id="6" creationId="{8CA333E5-4DDE-27E1-DEB2-0246063E226F}"/>
          </ac:spMkLst>
        </pc:spChg>
        <pc:spChg chg="add mod">
          <ac:chgData name="Cicely Roche" userId="d956b3d2-4a6f-4020-b767-a9628aa14794" providerId="ADAL" clId="{795B2D84-B5EF-45BB-AF32-ED9091388DF6}" dt="2026-01-13T11:53:33.235" v="2777"/>
          <ac:spMkLst>
            <pc:docMk/>
            <pc:sldMk cId="1939334077" sldId="2145705679"/>
            <ac:spMk id="7" creationId="{538162D0-ED98-0EFD-F435-2771AABEF148}"/>
          </ac:spMkLst>
        </pc:spChg>
        <pc:graphicFrameChg chg="add mod modGraphic">
          <ac:chgData name="Cicely Roche" userId="d956b3d2-4a6f-4020-b767-a9628aa14794" providerId="ADAL" clId="{795B2D84-B5EF-45BB-AF32-ED9091388DF6}" dt="2026-01-14T15:04:51.846" v="8225" actId="20577"/>
          <ac:graphicFrameMkLst>
            <pc:docMk/>
            <pc:sldMk cId="1939334077" sldId="2145705679"/>
            <ac:graphicFrameMk id="8" creationId="{69877C4B-B28E-5E1D-16C9-BC134DFE535F}"/>
          </ac:graphicFrameMkLst>
        </pc:graphicFrameChg>
      </pc:sldChg>
      <pc:sldChg chg="addSp delSp modSp new mod modNotesTx">
        <pc:chgData name="Cicely Roche" userId="d956b3d2-4a6f-4020-b767-a9628aa14794" providerId="ADAL" clId="{795B2D84-B5EF-45BB-AF32-ED9091388DF6}" dt="2026-01-14T15:07:04.971" v="8283" actId="20577"/>
        <pc:sldMkLst>
          <pc:docMk/>
          <pc:sldMk cId="3954871167" sldId="2145705680"/>
        </pc:sldMkLst>
        <pc:spChg chg="mod">
          <ac:chgData name="Cicely Roche" userId="d956b3d2-4a6f-4020-b767-a9628aa14794" providerId="ADAL" clId="{795B2D84-B5EF-45BB-AF32-ED9091388DF6}" dt="2026-01-13T11:56:02.278" v="2954" actId="27636"/>
          <ac:spMkLst>
            <pc:docMk/>
            <pc:sldMk cId="3954871167" sldId="2145705680"/>
            <ac:spMk id="4" creationId="{0CEE26F1-9E27-B4F6-5DBF-807D54E86D83}"/>
          </ac:spMkLst>
        </pc:spChg>
        <pc:spChg chg="add mod">
          <ac:chgData name="Cicely Roche" userId="d956b3d2-4a6f-4020-b767-a9628aa14794" providerId="ADAL" clId="{795B2D84-B5EF-45BB-AF32-ED9091388DF6}" dt="2026-01-13T15:17:06.597" v="3615" actId="20577"/>
          <ac:spMkLst>
            <pc:docMk/>
            <pc:sldMk cId="3954871167" sldId="2145705680"/>
            <ac:spMk id="5" creationId="{927083A1-7CE3-6CB7-ED85-B343A03066C3}"/>
          </ac:spMkLst>
        </pc:spChg>
        <pc:spChg chg="add mod">
          <ac:chgData name="Cicely Roche" userId="d956b3d2-4a6f-4020-b767-a9628aa14794" providerId="ADAL" clId="{795B2D84-B5EF-45BB-AF32-ED9091388DF6}" dt="2026-01-13T11:56:02.192" v="2953"/>
          <ac:spMkLst>
            <pc:docMk/>
            <pc:sldMk cId="3954871167" sldId="2145705680"/>
            <ac:spMk id="6" creationId="{B9DF5B20-1B12-9244-33E5-BEA557AC818F}"/>
          </ac:spMkLst>
        </pc:spChg>
        <pc:spChg chg="add mod">
          <ac:chgData name="Cicely Roche" userId="d956b3d2-4a6f-4020-b767-a9628aa14794" providerId="ADAL" clId="{795B2D84-B5EF-45BB-AF32-ED9091388DF6}" dt="2026-01-14T09:41:26.505" v="5502" actId="20577"/>
          <ac:spMkLst>
            <pc:docMk/>
            <pc:sldMk cId="3954871167" sldId="2145705680"/>
            <ac:spMk id="7" creationId="{FA51A691-2BC6-AF62-BD8E-B11A9454B41F}"/>
          </ac:spMkLst>
        </pc:spChg>
        <pc:spChg chg="add mod">
          <ac:chgData name="Cicely Roche" userId="d956b3d2-4a6f-4020-b767-a9628aa14794" providerId="ADAL" clId="{795B2D84-B5EF-45BB-AF32-ED9091388DF6}" dt="2026-01-14T15:05:21.160" v="8226" actId="113"/>
          <ac:spMkLst>
            <pc:docMk/>
            <pc:sldMk cId="3954871167" sldId="2145705680"/>
            <ac:spMk id="8" creationId="{DA8F40E3-6BCC-4C16-977B-103EE88A6ACB}"/>
          </ac:spMkLst>
        </pc:spChg>
        <pc:spChg chg="add mod">
          <ac:chgData name="Cicely Roche" userId="d956b3d2-4a6f-4020-b767-a9628aa14794" providerId="ADAL" clId="{795B2D84-B5EF-45BB-AF32-ED9091388DF6}" dt="2026-01-14T15:05:42.621" v="8229" actId="20577"/>
          <ac:spMkLst>
            <pc:docMk/>
            <pc:sldMk cId="3954871167" sldId="2145705680"/>
            <ac:spMk id="9" creationId="{BD7FD11B-B566-DCF0-91C9-6BABDF12DE20}"/>
          </ac:spMkLst>
        </pc:spChg>
        <pc:spChg chg="add mod">
          <ac:chgData name="Cicely Roche" userId="d956b3d2-4a6f-4020-b767-a9628aa14794" providerId="ADAL" clId="{795B2D84-B5EF-45BB-AF32-ED9091388DF6}" dt="2026-01-14T15:05:37.541" v="8228" actId="20577"/>
          <ac:spMkLst>
            <pc:docMk/>
            <pc:sldMk cId="3954871167" sldId="2145705680"/>
            <ac:spMk id="10" creationId="{6910E9E9-C46D-8D1E-EE61-5FC1B1D101A6}"/>
          </ac:spMkLst>
        </pc:spChg>
      </pc:sldChg>
      <pc:sldChg chg="addSp delSp modSp new mod modNotesTx">
        <pc:chgData name="Cicely Roche" userId="d956b3d2-4a6f-4020-b767-a9628aa14794" providerId="ADAL" clId="{795B2D84-B5EF-45BB-AF32-ED9091388DF6}" dt="2026-01-13T17:36:47.580" v="3794" actId="255"/>
        <pc:sldMkLst>
          <pc:docMk/>
          <pc:sldMk cId="2433644549" sldId="2145705681"/>
        </pc:sldMkLst>
        <pc:spChg chg="mod">
          <ac:chgData name="Cicely Roche" userId="d956b3d2-4a6f-4020-b767-a9628aa14794" providerId="ADAL" clId="{795B2D84-B5EF-45BB-AF32-ED9091388DF6}" dt="2026-01-13T12:10:58.825" v="3404" actId="27636"/>
          <ac:spMkLst>
            <pc:docMk/>
            <pc:sldMk cId="2433644549" sldId="2145705681"/>
            <ac:spMk id="4" creationId="{A74EBEFA-8D3D-056E-EF4D-C572241B4D80}"/>
          </ac:spMkLst>
        </pc:spChg>
        <pc:spChg chg="add mod">
          <ac:chgData name="Cicely Roche" userId="d956b3d2-4a6f-4020-b767-a9628aa14794" providerId="ADAL" clId="{795B2D84-B5EF-45BB-AF32-ED9091388DF6}" dt="2026-01-13T17:36:47.580" v="3794" actId="255"/>
          <ac:spMkLst>
            <pc:docMk/>
            <pc:sldMk cId="2433644549" sldId="2145705681"/>
            <ac:spMk id="6" creationId="{C4C6229D-A2B9-B90A-5107-503968DEF030}"/>
          </ac:spMkLst>
        </pc:spChg>
        <pc:spChg chg="add mod">
          <ac:chgData name="Cicely Roche" userId="d956b3d2-4a6f-4020-b767-a9628aa14794" providerId="ADAL" clId="{795B2D84-B5EF-45BB-AF32-ED9091388DF6}" dt="2026-01-13T17:35:39.123" v="3787" actId="14100"/>
          <ac:spMkLst>
            <pc:docMk/>
            <pc:sldMk cId="2433644549" sldId="2145705681"/>
            <ac:spMk id="7" creationId="{313C261B-301E-49DF-90D5-B55995355C2A}"/>
          </ac:spMkLst>
        </pc:spChg>
      </pc:sldChg>
      <pc:sldChg chg="addSp delSp modSp mod modNotesTx">
        <pc:chgData name="Cicely Roche" userId="d956b3d2-4a6f-4020-b767-a9628aa14794" providerId="ADAL" clId="{795B2D84-B5EF-45BB-AF32-ED9091388DF6}" dt="2026-01-14T15:39:43.141" v="9071" actId="20577"/>
        <pc:sldMkLst>
          <pc:docMk/>
          <pc:sldMk cId="2486956540" sldId="2145705682"/>
        </pc:sldMkLst>
        <pc:spChg chg="mod">
          <ac:chgData name="Cicely Roche" userId="d956b3d2-4a6f-4020-b767-a9628aa14794" providerId="ADAL" clId="{795B2D84-B5EF-45BB-AF32-ED9091388DF6}" dt="2026-01-14T15:20:19.778" v="8450" actId="14100"/>
          <ac:spMkLst>
            <pc:docMk/>
            <pc:sldMk cId="2486956540" sldId="2145705682"/>
            <ac:spMk id="2" creationId="{071C6638-B5C9-8F32-B98B-C76ABA587AC5}"/>
          </ac:spMkLst>
        </pc:spChg>
        <pc:picChg chg="add mod">
          <ac:chgData name="Cicely Roche" userId="d956b3d2-4a6f-4020-b767-a9628aa14794" providerId="ADAL" clId="{795B2D84-B5EF-45BB-AF32-ED9091388DF6}" dt="2026-01-14T15:19:58.676" v="8439" actId="14100"/>
          <ac:picMkLst>
            <pc:docMk/>
            <pc:sldMk cId="2486956540" sldId="2145705682"/>
            <ac:picMk id="9" creationId="{A2417247-AE6C-D94E-8F71-7FD7208BBC8F}"/>
          </ac:picMkLst>
        </pc:picChg>
        <pc:picChg chg="add mod">
          <ac:chgData name="Cicely Roche" userId="d956b3d2-4a6f-4020-b767-a9628aa14794" providerId="ADAL" clId="{795B2D84-B5EF-45BB-AF32-ED9091388DF6}" dt="2026-01-14T15:20:02.828" v="8440" actId="14100"/>
          <ac:picMkLst>
            <pc:docMk/>
            <pc:sldMk cId="2486956540" sldId="2145705682"/>
            <ac:picMk id="11" creationId="{0C986154-7A96-2BA1-137D-C61C6E9808B2}"/>
          </ac:picMkLst>
        </pc:picChg>
      </pc:sldChg>
      <pc:sldChg chg="modSp new del mod">
        <pc:chgData name="Cicely Roche" userId="d956b3d2-4a6f-4020-b767-a9628aa14794" providerId="ADAL" clId="{795B2D84-B5EF-45BB-AF32-ED9091388DF6}" dt="2026-01-13T18:34:37.982" v="5104" actId="47"/>
        <pc:sldMkLst>
          <pc:docMk/>
          <pc:sldMk cId="1915678556" sldId="2145705683"/>
        </pc:sldMkLst>
      </pc:sldChg>
      <pc:sldChg chg="addSp delSp modSp mod modNotesTx">
        <pc:chgData name="Cicely Roche" userId="d956b3d2-4a6f-4020-b767-a9628aa14794" providerId="ADAL" clId="{795B2D84-B5EF-45BB-AF32-ED9091388DF6}" dt="2026-01-14T15:39:24.863" v="9039" actId="20577"/>
        <pc:sldMkLst>
          <pc:docMk/>
          <pc:sldMk cId="2722770445" sldId="2145705684"/>
        </pc:sldMkLst>
        <pc:spChg chg="mod">
          <ac:chgData name="Cicely Roche" userId="d956b3d2-4a6f-4020-b767-a9628aa14794" providerId="ADAL" clId="{795B2D84-B5EF-45BB-AF32-ED9091388DF6}" dt="2026-01-13T17:39:03.062" v="3807" actId="20577"/>
          <ac:spMkLst>
            <pc:docMk/>
            <pc:sldMk cId="2722770445" sldId="2145705684"/>
            <ac:spMk id="2" creationId="{B1190CDB-5ACE-8464-13D1-ED350F84A463}"/>
          </ac:spMkLst>
        </pc:spChg>
        <pc:picChg chg="add mod">
          <ac:chgData name="Cicely Roche" userId="d956b3d2-4a6f-4020-b767-a9628aa14794" providerId="ADAL" clId="{795B2D84-B5EF-45BB-AF32-ED9091388DF6}" dt="2026-01-13T15:26:39.958" v="3745" actId="14100"/>
          <ac:picMkLst>
            <pc:docMk/>
            <pc:sldMk cId="2722770445" sldId="2145705684"/>
            <ac:picMk id="9" creationId="{1C91558E-4E50-E8A6-B074-53353F91941E}"/>
          </ac:picMkLst>
        </pc:picChg>
      </pc:sldChg>
      <pc:sldChg chg="del">
        <pc:chgData name="Cicely Roche" userId="d956b3d2-4a6f-4020-b767-a9628aa14794" providerId="ADAL" clId="{795B2D84-B5EF-45BB-AF32-ED9091388DF6}" dt="2026-01-13T17:31:17.271" v="3755" actId="47"/>
        <pc:sldMkLst>
          <pc:docMk/>
          <pc:sldMk cId="1905160912" sldId="2145705685"/>
        </pc:sldMkLst>
      </pc:sldChg>
      <pc:sldChg chg="addSp delSp modSp mod">
        <pc:chgData name="Cicely Roche" userId="d956b3d2-4a6f-4020-b767-a9628aa14794" providerId="ADAL" clId="{795B2D84-B5EF-45BB-AF32-ED9091388DF6}" dt="2026-01-14T15:08:10.280" v="8291" actId="20577"/>
        <pc:sldMkLst>
          <pc:docMk/>
          <pc:sldMk cId="3612526186" sldId="2145705686"/>
        </pc:sldMkLst>
        <pc:spChg chg="mod">
          <ac:chgData name="Cicely Roche" userId="d956b3d2-4a6f-4020-b767-a9628aa14794" providerId="ADAL" clId="{795B2D84-B5EF-45BB-AF32-ED9091388DF6}" dt="2026-01-14T15:08:10.280" v="8291" actId="20577"/>
          <ac:spMkLst>
            <pc:docMk/>
            <pc:sldMk cId="3612526186" sldId="2145705686"/>
            <ac:spMk id="6" creationId="{082993BC-5AAC-7E8B-1E9F-1A230FB61E53}"/>
          </ac:spMkLst>
        </pc:spChg>
        <pc:spChg chg="add mod">
          <ac:chgData name="Cicely Roche" userId="d956b3d2-4a6f-4020-b767-a9628aa14794" providerId="ADAL" clId="{795B2D84-B5EF-45BB-AF32-ED9091388DF6}" dt="2026-01-13T17:34:07.119" v="3772" actId="207"/>
          <ac:spMkLst>
            <pc:docMk/>
            <pc:sldMk cId="3612526186" sldId="2145705686"/>
            <ac:spMk id="8" creationId="{F2775344-64D2-FB0C-3259-BEFEFB0B5465}"/>
          </ac:spMkLst>
        </pc:spChg>
      </pc:sldChg>
      <pc:sldChg chg="addSp delSp modSp new mod modNotesTx">
        <pc:chgData name="Cicely Roche" userId="d956b3d2-4a6f-4020-b767-a9628aa14794" providerId="ADAL" clId="{795B2D84-B5EF-45BB-AF32-ED9091388DF6}" dt="2026-01-13T17:50:57.074" v="4573" actId="20577"/>
        <pc:sldMkLst>
          <pc:docMk/>
          <pc:sldMk cId="2227856027" sldId="2145705687"/>
        </pc:sldMkLst>
        <pc:spChg chg="mod">
          <ac:chgData name="Cicely Roche" userId="d956b3d2-4a6f-4020-b767-a9628aa14794" providerId="ADAL" clId="{795B2D84-B5EF-45BB-AF32-ED9091388DF6}" dt="2026-01-13T17:44:55.458" v="3841" actId="27636"/>
          <ac:spMkLst>
            <pc:docMk/>
            <pc:sldMk cId="2227856027" sldId="2145705687"/>
            <ac:spMk id="4" creationId="{26BADE07-5E6F-7C8F-5D94-B408B3798957}"/>
          </ac:spMkLst>
        </pc:spChg>
        <pc:spChg chg="add mod">
          <ac:chgData name="Cicely Roche" userId="d956b3d2-4a6f-4020-b767-a9628aa14794" providerId="ADAL" clId="{795B2D84-B5EF-45BB-AF32-ED9091388DF6}" dt="2026-01-13T17:46:46.674" v="4099" actId="27636"/>
          <ac:spMkLst>
            <pc:docMk/>
            <pc:sldMk cId="2227856027" sldId="2145705687"/>
            <ac:spMk id="5" creationId="{533E4787-1741-ECCD-E249-671A78ED12A0}"/>
          </ac:spMkLst>
        </pc:spChg>
        <pc:spChg chg="add mod">
          <ac:chgData name="Cicely Roche" userId="d956b3d2-4a6f-4020-b767-a9628aa14794" providerId="ADAL" clId="{795B2D84-B5EF-45BB-AF32-ED9091388DF6}" dt="2026-01-13T17:46:46.611" v="4098"/>
          <ac:spMkLst>
            <pc:docMk/>
            <pc:sldMk cId="2227856027" sldId="2145705687"/>
            <ac:spMk id="6" creationId="{C7ECBE5F-E58C-4BCC-1005-FB2B217F636D}"/>
          </ac:spMkLst>
        </pc:spChg>
        <pc:spChg chg="add mod">
          <ac:chgData name="Cicely Roche" userId="d956b3d2-4a6f-4020-b767-a9628aa14794" providerId="ADAL" clId="{795B2D84-B5EF-45BB-AF32-ED9091388DF6}" dt="2026-01-13T17:47:29.627" v="4104" actId="14100"/>
          <ac:spMkLst>
            <pc:docMk/>
            <pc:sldMk cId="2227856027" sldId="2145705687"/>
            <ac:spMk id="7" creationId="{8B352DEA-3193-4739-1A50-D26EAD73368A}"/>
          </ac:spMkLst>
        </pc:spChg>
      </pc:sldChg>
      <pc:sldChg chg="new del">
        <pc:chgData name="Cicely Roche" userId="d956b3d2-4a6f-4020-b767-a9628aa14794" providerId="ADAL" clId="{795B2D84-B5EF-45BB-AF32-ED9091388DF6}" dt="2026-01-13T18:03:48.913" v="4829" actId="680"/>
        <pc:sldMkLst>
          <pc:docMk/>
          <pc:sldMk cId="1466503969" sldId="2145705688"/>
        </pc:sldMkLst>
      </pc:sldChg>
      <pc:sldChg chg="addSp delSp modSp mod modNotesTx">
        <pc:chgData name="Cicely Roche" userId="d956b3d2-4a6f-4020-b767-a9628aa14794" providerId="ADAL" clId="{795B2D84-B5EF-45BB-AF32-ED9091388DF6}" dt="2026-01-13T18:17:36.818" v="4891" actId="20577"/>
        <pc:sldMkLst>
          <pc:docMk/>
          <pc:sldMk cId="1559759310" sldId="2145705688"/>
        </pc:sldMkLst>
        <pc:spChg chg="mod">
          <ac:chgData name="Cicely Roche" userId="d956b3d2-4a6f-4020-b767-a9628aa14794" providerId="ADAL" clId="{795B2D84-B5EF-45BB-AF32-ED9091388DF6}" dt="2026-01-13T18:15:34.348" v="4877" actId="1076"/>
          <ac:spMkLst>
            <pc:docMk/>
            <pc:sldMk cId="1559759310" sldId="2145705688"/>
            <ac:spMk id="3" creationId="{48511472-818A-5E30-C779-FD5F41053DE5}"/>
          </ac:spMkLst>
        </pc:spChg>
        <pc:spChg chg="mod">
          <ac:chgData name="Cicely Roche" userId="d956b3d2-4a6f-4020-b767-a9628aa14794" providerId="ADAL" clId="{795B2D84-B5EF-45BB-AF32-ED9091388DF6}" dt="2026-01-13T18:16:31.955" v="4884" actId="1076"/>
          <ac:spMkLst>
            <pc:docMk/>
            <pc:sldMk cId="1559759310" sldId="2145705688"/>
            <ac:spMk id="10" creationId="{7CE33195-88E0-C8FD-9DCB-DBC35E1F7231}"/>
          </ac:spMkLst>
        </pc:spChg>
        <pc:spChg chg="mod">
          <ac:chgData name="Cicely Roche" userId="d956b3d2-4a6f-4020-b767-a9628aa14794" providerId="ADAL" clId="{795B2D84-B5EF-45BB-AF32-ED9091388DF6}" dt="2026-01-13T18:17:30.164" v="4887" actId="14100"/>
          <ac:spMkLst>
            <pc:docMk/>
            <pc:sldMk cId="1559759310" sldId="2145705688"/>
            <ac:spMk id="21" creationId="{516BA3D7-8834-1A39-3441-0E8E647CC3E9}"/>
          </ac:spMkLst>
        </pc:spChg>
        <pc:picChg chg="add mod ord">
          <ac:chgData name="Cicely Roche" userId="d956b3d2-4a6f-4020-b767-a9628aa14794" providerId="ADAL" clId="{795B2D84-B5EF-45BB-AF32-ED9091388DF6}" dt="2026-01-13T18:16:48.092" v="4886" actId="14100"/>
          <ac:picMkLst>
            <pc:docMk/>
            <pc:sldMk cId="1559759310" sldId="2145705688"/>
            <ac:picMk id="18" creationId="{5749CAEC-7066-37CB-DBBD-6D906F965C28}"/>
          </ac:picMkLst>
        </pc:picChg>
        <pc:cxnChg chg="mod">
          <ac:chgData name="Cicely Roche" userId="d956b3d2-4a6f-4020-b767-a9628aa14794" providerId="ADAL" clId="{795B2D84-B5EF-45BB-AF32-ED9091388DF6}" dt="2026-01-13T18:16:04.833" v="4880" actId="14100"/>
          <ac:cxnSpMkLst>
            <pc:docMk/>
            <pc:sldMk cId="1559759310" sldId="2145705688"/>
            <ac:cxnSpMk id="12" creationId="{DC075EFF-0F3C-D512-4033-1759A3E1ADDE}"/>
          </ac:cxnSpMkLst>
        </pc:cxnChg>
        <pc:cxnChg chg="mod">
          <ac:chgData name="Cicely Roche" userId="d956b3d2-4a6f-4020-b767-a9628aa14794" providerId="ADAL" clId="{795B2D84-B5EF-45BB-AF32-ED9091388DF6}" dt="2026-01-13T18:15:51.258" v="4879" actId="14100"/>
          <ac:cxnSpMkLst>
            <pc:docMk/>
            <pc:sldMk cId="1559759310" sldId="2145705688"/>
            <ac:cxnSpMk id="16" creationId="{EB75E9F2-79BB-444E-5229-C1835A57BF38}"/>
          </ac:cxnSpMkLst>
        </pc:cxnChg>
        <pc:cxnChg chg="mod">
          <ac:chgData name="Cicely Roche" userId="d956b3d2-4a6f-4020-b767-a9628aa14794" providerId="ADAL" clId="{795B2D84-B5EF-45BB-AF32-ED9091388DF6}" dt="2026-01-13T18:16:16.040" v="4882" actId="14100"/>
          <ac:cxnSpMkLst>
            <pc:docMk/>
            <pc:sldMk cId="1559759310" sldId="2145705688"/>
            <ac:cxnSpMk id="17" creationId="{F0608983-6E39-67E4-DC70-F60571926FF1}"/>
          </ac:cxnSpMkLst>
        </pc:cxnChg>
      </pc:sldChg>
      <pc:sldChg chg="modSp mod ord modNotesTx">
        <pc:chgData name="Cicely Roche" userId="d956b3d2-4a6f-4020-b767-a9628aa14794" providerId="ADAL" clId="{795B2D84-B5EF-45BB-AF32-ED9091388DF6}" dt="2026-01-14T16:29:50.701" v="10035" actId="20577"/>
        <pc:sldMkLst>
          <pc:docMk/>
          <pc:sldMk cId="2794065565" sldId="2145705689"/>
        </pc:sldMkLst>
        <pc:spChg chg="mod">
          <ac:chgData name="Cicely Roche" userId="d956b3d2-4a6f-4020-b767-a9628aa14794" providerId="ADAL" clId="{795B2D84-B5EF-45BB-AF32-ED9091388DF6}" dt="2026-01-14T15:14:56.387" v="8422" actId="113"/>
          <ac:spMkLst>
            <pc:docMk/>
            <pc:sldMk cId="2794065565" sldId="2145705689"/>
            <ac:spMk id="2" creationId="{16E99BCE-4916-FB88-EAD9-779C68A7F8D3}"/>
          </ac:spMkLst>
        </pc:spChg>
        <pc:spChg chg="mod">
          <ac:chgData name="Cicely Roche" userId="d956b3d2-4a6f-4020-b767-a9628aa14794" providerId="ADAL" clId="{795B2D84-B5EF-45BB-AF32-ED9091388DF6}" dt="2026-01-14T15:22:31.499" v="8565" actId="20577"/>
          <ac:spMkLst>
            <pc:docMk/>
            <pc:sldMk cId="2794065565" sldId="2145705689"/>
            <ac:spMk id="185" creationId="{00000000-0000-0000-0000-000000000000}"/>
          </ac:spMkLst>
        </pc:spChg>
        <pc:spChg chg="mod">
          <ac:chgData name="Cicely Roche" userId="d956b3d2-4a6f-4020-b767-a9628aa14794" providerId="ADAL" clId="{795B2D84-B5EF-45BB-AF32-ED9091388DF6}" dt="2026-01-14T15:26:27.087" v="8665" actId="27636"/>
          <ac:spMkLst>
            <pc:docMk/>
            <pc:sldMk cId="2794065565" sldId="2145705689"/>
            <ac:spMk id="186" creationId="{00000000-0000-0000-0000-000000000000}"/>
          </ac:spMkLst>
        </pc:spChg>
      </pc:sldChg>
      <pc:sldChg chg="modSp mod modNotesTx">
        <pc:chgData name="Cicely Roche" userId="d956b3d2-4a6f-4020-b767-a9628aa14794" providerId="ADAL" clId="{795B2D84-B5EF-45BB-AF32-ED9091388DF6}" dt="2026-01-14T14:56:39.129" v="8047" actId="20577"/>
        <pc:sldMkLst>
          <pc:docMk/>
          <pc:sldMk cId="978560042" sldId="2145705690"/>
        </pc:sldMkLst>
        <pc:spChg chg="mod">
          <ac:chgData name="Cicely Roche" userId="d956b3d2-4a6f-4020-b767-a9628aa14794" providerId="ADAL" clId="{795B2D84-B5EF-45BB-AF32-ED9091388DF6}" dt="2026-01-14T14:56:39.129" v="8047" actId="20577"/>
          <ac:spMkLst>
            <pc:docMk/>
            <pc:sldMk cId="978560042" sldId="2145705690"/>
            <ac:spMk id="2" creationId="{B148F472-5D63-0EFB-F2EB-FBB58B08783A}"/>
          </ac:spMkLst>
        </pc:spChg>
        <pc:spChg chg="mod">
          <ac:chgData name="Cicely Roche" userId="d956b3d2-4a6f-4020-b767-a9628aa14794" providerId="ADAL" clId="{795B2D84-B5EF-45BB-AF32-ED9091388DF6}" dt="2026-01-14T09:51:50.961" v="5837" actId="115"/>
          <ac:spMkLst>
            <pc:docMk/>
            <pc:sldMk cId="978560042" sldId="2145705690"/>
            <ac:spMk id="6" creationId="{27476C05-3078-4BC9-4F74-DC02EFC04B2F}"/>
          </ac:spMkLst>
        </pc:spChg>
      </pc:sldChg>
      <pc:sldChg chg="del">
        <pc:chgData name="Cicely Roche" userId="d956b3d2-4a6f-4020-b767-a9628aa14794" providerId="ADAL" clId="{795B2D84-B5EF-45BB-AF32-ED9091388DF6}" dt="2026-01-14T09:50:59.928" v="5835"/>
        <pc:sldMkLst>
          <pc:docMk/>
          <pc:sldMk cId="2971026394" sldId="2145705690"/>
        </pc:sldMkLst>
      </pc:sldChg>
      <pc:sldChg chg="addSp delSp modSp mod modNotesTx">
        <pc:chgData name="Cicely Roche" userId="d956b3d2-4a6f-4020-b767-a9628aa14794" providerId="ADAL" clId="{795B2D84-B5EF-45BB-AF32-ED9091388DF6}" dt="2026-01-14T16:21:39.432" v="9832" actId="20577"/>
        <pc:sldMkLst>
          <pc:docMk/>
          <pc:sldMk cId="1159228941" sldId="2145705691"/>
        </pc:sldMkLst>
        <pc:spChg chg="mod">
          <ac:chgData name="Cicely Roche" userId="d956b3d2-4a6f-4020-b767-a9628aa14794" providerId="ADAL" clId="{795B2D84-B5EF-45BB-AF32-ED9091388DF6}" dt="2026-01-14T15:34:17.943" v="8987" actId="20577"/>
          <ac:spMkLst>
            <pc:docMk/>
            <pc:sldMk cId="1159228941" sldId="2145705691"/>
            <ac:spMk id="2" creationId="{9FE09708-CEE8-02E2-FBFE-2743CFED3879}"/>
          </ac:spMkLst>
        </pc:spChg>
        <pc:picChg chg="add mod">
          <ac:chgData name="Cicely Roche" userId="d956b3d2-4a6f-4020-b767-a9628aa14794" providerId="ADAL" clId="{795B2D84-B5EF-45BB-AF32-ED9091388DF6}" dt="2026-01-14T15:32:31.228" v="8918" actId="208"/>
          <ac:picMkLst>
            <pc:docMk/>
            <pc:sldMk cId="1159228941" sldId="2145705691"/>
            <ac:picMk id="4" creationId="{E6577586-E379-F932-F477-1D2EB32C10AB}"/>
          </ac:picMkLst>
        </pc:picChg>
        <pc:picChg chg="add mod">
          <ac:chgData name="Cicely Roche" userId="d956b3d2-4a6f-4020-b767-a9628aa14794" providerId="ADAL" clId="{795B2D84-B5EF-45BB-AF32-ED9091388DF6}" dt="2026-01-14T15:32:27.257" v="8917" actId="208"/>
          <ac:picMkLst>
            <pc:docMk/>
            <pc:sldMk cId="1159228941" sldId="2145705691"/>
            <ac:picMk id="12" creationId="{32682C1B-FB4E-29A3-921D-4133AAC1AD5E}"/>
          </ac:picMkLst>
        </pc:picChg>
      </pc:sldChg>
    </pc:docChg>
  </pc:docChgLst>
  <pc:docChgLst>
    <pc:chgData name="Kevin O'Connor" userId="532d7119-e279-4bd5-960a-dac3bc2c857f" providerId="ADAL" clId="{5D78549D-8683-4031-A754-674139CE10C0}"/>
    <pc:docChg chg="modSld">
      <pc:chgData name="Kevin O'Connor" userId="532d7119-e279-4bd5-960a-dac3bc2c857f" providerId="ADAL" clId="{5D78549D-8683-4031-A754-674139CE10C0}" dt="2026-01-21T09:13:03.577" v="0" actId="13244"/>
      <pc:docMkLst>
        <pc:docMk/>
      </pc:docMkLst>
      <pc:sldChg chg="modSp mod">
        <pc:chgData name="Kevin O'Connor" userId="532d7119-e279-4bd5-960a-dac3bc2c857f" providerId="ADAL" clId="{5D78549D-8683-4031-A754-674139CE10C0}" dt="2026-01-21T09:13:03.577" v="0" actId="13244"/>
        <pc:sldMkLst>
          <pc:docMk/>
          <pc:sldMk cId="3612526186" sldId="2145705686"/>
        </pc:sldMkLst>
        <pc:spChg chg="ord">
          <ac:chgData name="Kevin O'Connor" userId="532d7119-e279-4bd5-960a-dac3bc2c857f" providerId="ADAL" clId="{5D78549D-8683-4031-A754-674139CE10C0}" dt="2026-01-21T09:13:03.577" v="0" actId="13244"/>
          <ac:spMkLst>
            <pc:docMk/>
            <pc:sldMk cId="3612526186" sldId="2145705686"/>
            <ac:spMk id="10" creationId="{7B3CEEB3-0718-0639-6C19-408081315379}"/>
          </ac:spMkLst>
        </pc:spChg>
      </pc:sldChg>
    </pc:docChg>
  </pc:docChgLst>
  <pc:docChgLst>
    <pc:chgData name="Kevin O'Connor" userId="532d7119-e279-4bd5-960a-dac3bc2c857f" providerId="ADAL" clId="{65FABA1F-EE39-4723-8B91-AFCDAF86D0DC}"/>
    <pc:docChg chg="undo custSel modSld modMainMaster">
      <pc:chgData name="Kevin O'Connor" userId="532d7119-e279-4bd5-960a-dac3bc2c857f" providerId="ADAL" clId="{65FABA1F-EE39-4723-8B91-AFCDAF86D0DC}" dt="2026-01-19T16:16:29.319" v="2044" actId="1035"/>
      <pc:docMkLst>
        <pc:docMk/>
      </pc:docMkLst>
      <pc:sldChg chg="addSp delSp modSp mod">
        <pc:chgData name="Kevin O'Connor" userId="532d7119-e279-4bd5-960a-dac3bc2c857f" providerId="ADAL" clId="{65FABA1F-EE39-4723-8B91-AFCDAF86D0DC}" dt="2026-01-19T15:15:11.158" v="1930" actId="1076"/>
        <pc:sldMkLst>
          <pc:docMk/>
          <pc:sldMk cId="3601609194" sldId="263"/>
        </pc:sldMkLst>
        <pc:spChg chg="ord">
          <ac:chgData name="Kevin O'Connor" userId="532d7119-e279-4bd5-960a-dac3bc2c857f" providerId="ADAL" clId="{65FABA1F-EE39-4723-8B91-AFCDAF86D0DC}" dt="2026-01-15T11:34:06.478" v="1885" actId="13244"/>
          <ac:spMkLst>
            <pc:docMk/>
            <pc:sldMk cId="3601609194" sldId="263"/>
            <ac:spMk id="2" creationId="{00000000-0000-0000-0000-000000000000}"/>
          </ac:spMkLst>
        </pc:spChg>
        <pc:spChg chg="ord">
          <ac:chgData name="Kevin O'Connor" userId="532d7119-e279-4bd5-960a-dac3bc2c857f" providerId="ADAL" clId="{65FABA1F-EE39-4723-8B91-AFCDAF86D0DC}" dt="2026-01-15T11:34:08.024" v="1886" actId="13244"/>
          <ac:spMkLst>
            <pc:docMk/>
            <pc:sldMk cId="3601609194" sldId="263"/>
            <ac:spMk id="3" creationId="{00000000-0000-0000-0000-000000000000}"/>
          </ac:spMkLst>
        </pc:spChg>
        <pc:spChg chg="mod ord">
          <ac:chgData name="Kevin O'Connor" userId="532d7119-e279-4bd5-960a-dac3bc2c857f" providerId="ADAL" clId="{65FABA1F-EE39-4723-8B91-AFCDAF86D0DC}" dt="2026-01-15T11:34:01.617" v="1884" actId="13244"/>
          <ac:spMkLst>
            <pc:docMk/>
            <pc:sldMk cId="3601609194" sldId="263"/>
            <ac:spMk id="7" creationId="{E38E7259-E988-350F-A52A-84A11FE0C9CC}"/>
          </ac:spMkLst>
        </pc:spChg>
        <pc:spChg chg="add mod ord">
          <ac:chgData name="Kevin O'Connor" userId="532d7119-e279-4bd5-960a-dac3bc2c857f" providerId="ADAL" clId="{65FABA1F-EE39-4723-8B91-AFCDAF86D0DC}" dt="2026-01-19T15:15:11.158" v="1930" actId="1076"/>
          <ac:spMkLst>
            <pc:docMk/>
            <pc:sldMk cId="3601609194" sldId="263"/>
            <ac:spMk id="12" creationId="{64FEA2FA-F1CD-0EC2-F0E4-66480A262FDC}"/>
          </ac:spMkLst>
        </pc:spChg>
      </pc:sldChg>
      <pc:sldChg chg="addSp delSp modSp mod">
        <pc:chgData name="Kevin O'Connor" userId="532d7119-e279-4bd5-960a-dac3bc2c857f" providerId="ADAL" clId="{65FABA1F-EE39-4723-8B91-AFCDAF86D0DC}" dt="2026-01-15T11:19:59.035" v="1618" actId="14100"/>
        <pc:sldMkLst>
          <pc:docMk/>
          <pc:sldMk cId="0" sldId="266"/>
        </pc:sldMkLst>
        <pc:spChg chg="mod">
          <ac:chgData name="Kevin O'Connor" userId="532d7119-e279-4bd5-960a-dac3bc2c857f" providerId="ADAL" clId="{65FABA1F-EE39-4723-8B91-AFCDAF86D0DC}" dt="2026-01-15T11:19:59.035" v="1618" actId="14100"/>
          <ac:spMkLst>
            <pc:docMk/>
            <pc:sldMk cId="0" sldId="266"/>
            <ac:spMk id="3" creationId="{03A4D663-B620-866A-5E60-6FD5519DD44D}"/>
          </ac:spMkLst>
        </pc:spChg>
        <pc:spChg chg="mod">
          <ac:chgData name="Kevin O'Connor" userId="532d7119-e279-4bd5-960a-dac3bc2c857f" providerId="ADAL" clId="{65FABA1F-EE39-4723-8B91-AFCDAF86D0DC}" dt="2026-01-15T10:22:40.475" v="1235" actId="13244"/>
          <ac:spMkLst>
            <pc:docMk/>
            <pc:sldMk cId="0" sldId="266"/>
            <ac:spMk id="4" creationId="{10999EC6-9F0B-F480-4C4D-9C8B22778065}"/>
          </ac:spMkLst>
        </pc:spChg>
        <pc:spChg chg="add del mod">
          <ac:chgData name="Kevin O'Connor" userId="532d7119-e279-4bd5-960a-dac3bc2c857f" providerId="ADAL" clId="{65FABA1F-EE39-4723-8B91-AFCDAF86D0DC}" dt="2026-01-15T11:19:53.487" v="1616" actId="1076"/>
          <ac:spMkLst>
            <pc:docMk/>
            <pc:sldMk cId="0" sldId="266"/>
            <ac:spMk id="5" creationId="{7665A55F-50F1-A21B-7543-53DF17D06019}"/>
          </ac:spMkLst>
        </pc:spChg>
        <pc:spChg chg="add mod">
          <ac:chgData name="Kevin O'Connor" userId="532d7119-e279-4bd5-960a-dac3bc2c857f" providerId="ADAL" clId="{65FABA1F-EE39-4723-8B91-AFCDAF86D0DC}" dt="2026-01-15T09:53:12.026" v="60"/>
          <ac:spMkLst>
            <pc:docMk/>
            <pc:sldMk cId="0" sldId="266"/>
            <ac:spMk id="7" creationId="{1755B69F-5EB4-6F2D-AA7F-744B7E69F0A1}"/>
          </ac:spMkLst>
        </pc:spChg>
      </pc:sldChg>
      <pc:sldChg chg="modSp mod">
        <pc:chgData name="Kevin O'Connor" userId="532d7119-e279-4bd5-960a-dac3bc2c857f" providerId="ADAL" clId="{65FABA1F-EE39-4723-8B91-AFCDAF86D0DC}" dt="2026-01-15T11:36:20.835" v="1921" actId="313"/>
        <pc:sldMkLst>
          <pc:docMk/>
          <pc:sldMk cId="91045721" sldId="268"/>
        </pc:sldMkLst>
        <pc:spChg chg="mod">
          <ac:chgData name="Kevin O'Connor" userId="532d7119-e279-4bd5-960a-dac3bc2c857f" providerId="ADAL" clId="{65FABA1F-EE39-4723-8B91-AFCDAF86D0DC}" dt="2026-01-15T11:36:20.835" v="1921" actId="313"/>
          <ac:spMkLst>
            <pc:docMk/>
            <pc:sldMk cId="91045721" sldId="268"/>
            <ac:spMk id="180" creationId="{00000000-0000-0000-0000-000000000000}"/>
          </ac:spMkLst>
        </pc:spChg>
      </pc:sldChg>
      <pc:sldChg chg="addSp delSp modSp mod">
        <pc:chgData name="Kevin O'Connor" userId="532d7119-e279-4bd5-960a-dac3bc2c857f" providerId="ADAL" clId="{65FABA1F-EE39-4723-8B91-AFCDAF86D0DC}" dt="2026-01-19T16:16:29.319" v="2044" actId="1035"/>
        <pc:sldMkLst>
          <pc:docMk/>
          <pc:sldMk cId="0" sldId="277"/>
        </pc:sldMkLst>
        <pc:spChg chg="add mod">
          <ac:chgData name="Kevin O'Connor" userId="532d7119-e279-4bd5-960a-dac3bc2c857f" providerId="ADAL" clId="{65FABA1F-EE39-4723-8B91-AFCDAF86D0DC}" dt="2026-01-15T09:51:51.992" v="48"/>
          <ac:spMkLst>
            <pc:docMk/>
            <pc:sldMk cId="0" sldId="277"/>
            <ac:spMk id="2" creationId="{B17CAB93-BF10-1B36-7B17-33AE3C341AB0}"/>
          </ac:spMkLst>
        </pc:spChg>
        <pc:spChg chg="mod ord">
          <ac:chgData name="Kevin O'Connor" userId="532d7119-e279-4bd5-960a-dac3bc2c857f" providerId="ADAL" clId="{65FABA1F-EE39-4723-8B91-AFCDAF86D0DC}" dt="2026-01-19T16:13:16.651" v="1990" actId="1076"/>
          <ac:spMkLst>
            <pc:docMk/>
            <pc:sldMk cId="0" sldId="277"/>
            <ac:spMk id="3" creationId="{227DC285-C25B-7B41-16FA-0E1FD1A8C0F3}"/>
          </ac:spMkLst>
        </pc:spChg>
        <pc:spChg chg="add mod ord modVis">
          <ac:chgData name="Kevin O'Connor" userId="532d7119-e279-4bd5-960a-dac3bc2c857f" providerId="ADAL" clId="{65FABA1F-EE39-4723-8B91-AFCDAF86D0DC}" dt="2026-01-19T16:13:57.270" v="2004" actId="962"/>
          <ac:spMkLst>
            <pc:docMk/>
            <pc:sldMk cId="0" sldId="277"/>
            <ac:spMk id="5" creationId="{4A224263-0A33-ED45-164A-C616A0FC9AD5}"/>
          </ac:spMkLst>
        </pc:spChg>
        <pc:spChg chg="mod ord">
          <ac:chgData name="Kevin O'Connor" userId="532d7119-e279-4bd5-960a-dac3bc2c857f" providerId="ADAL" clId="{65FABA1F-EE39-4723-8B91-AFCDAF86D0DC}" dt="2026-01-15T11:34:48.254" v="1892" actId="13244"/>
          <ac:spMkLst>
            <pc:docMk/>
            <pc:sldMk cId="0" sldId="277"/>
            <ac:spMk id="6" creationId="{5CC186B5-ECF3-AC26-3F22-81A238043EA8}"/>
          </ac:spMkLst>
        </pc:spChg>
        <pc:spChg chg="mod">
          <ac:chgData name="Kevin O'Connor" userId="532d7119-e279-4bd5-960a-dac3bc2c857f" providerId="ADAL" clId="{65FABA1F-EE39-4723-8B91-AFCDAF86D0DC}" dt="2026-01-19T16:16:17.968" v="2041" actId="1037"/>
          <ac:spMkLst>
            <pc:docMk/>
            <pc:sldMk cId="0" sldId="277"/>
            <ac:spMk id="11" creationId="{8A510F4E-8296-0A0D-7A2A-A87758DD0BBD}"/>
          </ac:spMkLst>
        </pc:spChg>
        <pc:spChg chg="mod">
          <ac:chgData name="Kevin O'Connor" userId="532d7119-e279-4bd5-960a-dac3bc2c857f" providerId="ADAL" clId="{65FABA1F-EE39-4723-8B91-AFCDAF86D0DC}" dt="2026-01-19T16:16:13.451" v="2038" actId="1038"/>
          <ac:spMkLst>
            <pc:docMk/>
            <pc:sldMk cId="0" sldId="277"/>
            <ac:spMk id="12" creationId="{F6E79A21-4B44-6087-E2C8-5FAD7B934BD0}"/>
          </ac:spMkLst>
        </pc:spChg>
        <pc:spChg chg="add mod ord">
          <ac:chgData name="Kevin O'Connor" userId="532d7119-e279-4bd5-960a-dac3bc2c857f" providerId="ADAL" clId="{65FABA1F-EE39-4723-8B91-AFCDAF86D0DC}" dt="2026-01-19T16:16:08.019" v="2031" actId="1038"/>
          <ac:spMkLst>
            <pc:docMk/>
            <pc:sldMk cId="0" sldId="277"/>
            <ac:spMk id="13" creationId="{680A611C-917F-D51A-A69D-E6B41D16D444}"/>
          </ac:spMkLst>
        </pc:spChg>
        <pc:spChg chg="mod">
          <ac:chgData name="Kevin O'Connor" userId="532d7119-e279-4bd5-960a-dac3bc2c857f" providerId="ADAL" clId="{65FABA1F-EE39-4723-8B91-AFCDAF86D0DC}" dt="2026-01-19T16:16:29.319" v="2044" actId="1035"/>
          <ac:spMkLst>
            <pc:docMk/>
            <pc:sldMk cId="0" sldId="277"/>
            <ac:spMk id="18" creationId="{179A6AB1-0757-EB48-4EA6-EAD5FA5C1B7A}"/>
          </ac:spMkLst>
        </pc:spChg>
        <pc:spChg chg="mod">
          <ac:chgData name="Kevin O'Connor" userId="532d7119-e279-4bd5-960a-dac3bc2c857f" providerId="ADAL" clId="{65FABA1F-EE39-4723-8B91-AFCDAF86D0DC}" dt="2026-01-19T16:13:48.326" v="2002" actId="1036"/>
          <ac:spMkLst>
            <pc:docMk/>
            <pc:sldMk cId="0" sldId="277"/>
            <ac:spMk id="19" creationId="{7CF852F7-D023-FBBA-7B44-82D396AB150C}"/>
          </ac:spMkLst>
        </pc:spChg>
        <pc:spChg chg="ord">
          <ac:chgData name="Kevin O'Connor" userId="532d7119-e279-4bd5-960a-dac3bc2c857f" providerId="ADAL" clId="{65FABA1F-EE39-4723-8B91-AFCDAF86D0DC}" dt="2026-01-15T11:34:22.859" v="1888" actId="13244"/>
          <ac:spMkLst>
            <pc:docMk/>
            <pc:sldMk cId="0" sldId="277"/>
            <ac:spMk id="307" creationId="{00000000-0000-0000-0000-000000000000}"/>
          </ac:spMkLst>
        </pc:spChg>
        <pc:picChg chg="mod ord">
          <ac:chgData name="Kevin O'Connor" userId="532d7119-e279-4bd5-960a-dac3bc2c857f" providerId="ADAL" clId="{65FABA1F-EE39-4723-8B91-AFCDAF86D0DC}" dt="2026-01-19T16:13:12.616" v="1989" actId="1035"/>
          <ac:picMkLst>
            <pc:docMk/>
            <pc:sldMk cId="0" sldId="277"/>
            <ac:picMk id="4" creationId="{E6CE008C-EDAD-1958-A7AB-F126F4B76922}"/>
          </ac:picMkLst>
        </pc:picChg>
        <pc:picChg chg="add mod ord">
          <ac:chgData name="Kevin O'Connor" userId="532d7119-e279-4bd5-960a-dac3bc2c857f" providerId="ADAL" clId="{65FABA1F-EE39-4723-8B91-AFCDAF86D0DC}" dt="2026-01-19T15:25:35.337" v="1940" actId="13244"/>
          <ac:picMkLst>
            <pc:docMk/>
            <pc:sldMk cId="0" sldId="277"/>
            <ac:picMk id="9" creationId="{3B7F6404-51E2-2B28-5707-1EE31756C5B2}"/>
          </ac:picMkLst>
        </pc:picChg>
        <pc:cxnChg chg="mod">
          <ac:chgData name="Kevin O'Connor" userId="532d7119-e279-4bd5-960a-dac3bc2c857f" providerId="ADAL" clId="{65FABA1F-EE39-4723-8B91-AFCDAF86D0DC}" dt="2026-01-19T16:16:08.019" v="2031" actId="1038"/>
          <ac:cxnSpMkLst>
            <pc:docMk/>
            <pc:sldMk cId="0" sldId="277"/>
            <ac:cxnSpMk id="14" creationId="{7DF44687-E83E-81C6-6EE6-08EE5056D41A}"/>
          </ac:cxnSpMkLst>
        </pc:cxnChg>
        <pc:cxnChg chg="mod">
          <ac:chgData name="Kevin O'Connor" userId="532d7119-e279-4bd5-960a-dac3bc2c857f" providerId="ADAL" clId="{65FABA1F-EE39-4723-8B91-AFCDAF86D0DC}" dt="2026-01-15T11:21:44.034" v="1768" actId="962"/>
          <ac:cxnSpMkLst>
            <pc:docMk/>
            <pc:sldMk cId="0" sldId="277"/>
            <ac:cxnSpMk id="17" creationId="{D16B6670-5305-E740-11D5-8C029C8D6951}"/>
          </ac:cxnSpMkLst>
        </pc:cxnChg>
      </pc:sldChg>
      <pc:sldChg chg="addSp delSp modSp mod modNotesTx">
        <pc:chgData name="Kevin O'Connor" userId="532d7119-e279-4bd5-960a-dac3bc2c857f" providerId="ADAL" clId="{65FABA1F-EE39-4723-8B91-AFCDAF86D0DC}" dt="2026-01-15T10:17:49.523" v="857" actId="13244"/>
        <pc:sldMkLst>
          <pc:docMk/>
          <pc:sldMk cId="2459922583" sldId="900"/>
        </pc:sldMkLst>
        <pc:spChg chg="mod">
          <ac:chgData name="Kevin O'Connor" userId="532d7119-e279-4bd5-960a-dac3bc2c857f" providerId="ADAL" clId="{65FABA1F-EE39-4723-8B91-AFCDAF86D0DC}" dt="2026-01-15T10:17:43.373" v="856" actId="13244"/>
          <ac:spMkLst>
            <pc:docMk/>
            <pc:sldMk cId="2459922583" sldId="900"/>
            <ac:spMk id="7" creationId="{FA4D909E-550E-63C3-03DC-C0D6D228F107}"/>
          </ac:spMkLst>
        </pc:spChg>
        <pc:picChg chg="add del mod">
          <ac:chgData name="Kevin O'Connor" userId="532d7119-e279-4bd5-960a-dac3bc2c857f" providerId="ADAL" clId="{65FABA1F-EE39-4723-8B91-AFCDAF86D0DC}" dt="2026-01-15T10:00:08.363" v="168" actId="962"/>
          <ac:picMkLst>
            <pc:docMk/>
            <pc:sldMk cId="2459922583" sldId="900"/>
            <ac:picMk id="5" creationId="{9E96ACCF-618E-863C-FD5D-30165EA07EC2}"/>
          </ac:picMkLst>
        </pc:picChg>
        <pc:picChg chg="mod">
          <ac:chgData name="Kevin O'Connor" userId="532d7119-e279-4bd5-960a-dac3bc2c857f" providerId="ADAL" clId="{65FABA1F-EE39-4723-8B91-AFCDAF86D0DC}" dt="2026-01-15T10:17:49.523" v="857" actId="13244"/>
          <ac:picMkLst>
            <pc:docMk/>
            <pc:sldMk cId="2459922583" sldId="900"/>
            <ac:picMk id="6" creationId="{1FF9F875-C1DD-553F-BF88-B38D7D22658B}"/>
          </ac:picMkLst>
        </pc:picChg>
      </pc:sldChg>
      <pc:sldChg chg="addSp delSp modSp mod">
        <pc:chgData name="Kevin O'Connor" userId="532d7119-e279-4bd5-960a-dac3bc2c857f" providerId="ADAL" clId="{65FABA1F-EE39-4723-8B91-AFCDAF86D0DC}" dt="2026-01-15T10:21:31.877" v="1232" actId="1076"/>
        <pc:sldMkLst>
          <pc:docMk/>
          <pc:sldMk cId="591920648" sldId="976"/>
        </pc:sldMkLst>
        <pc:spChg chg="mod">
          <ac:chgData name="Kevin O'Connor" userId="532d7119-e279-4bd5-960a-dac3bc2c857f" providerId="ADAL" clId="{65FABA1F-EE39-4723-8B91-AFCDAF86D0DC}" dt="2026-01-15T10:20:15.624" v="870" actId="13244"/>
          <ac:spMkLst>
            <pc:docMk/>
            <pc:sldMk cId="591920648" sldId="976"/>
            <ac:spMk id="4" creationId="{8D0AC1FE-B4B7-D983-9EDA-2FCF0B65BBE7}"/>
          </ac:spMkLst>
        </pc:spChg>
        <pc:spChg chg="add mod">
          <ac:chgData name="Kevin O'Connor" userId="532d7119-e279-4bd5-960a-dac3bc2c857f" providerId="ADAL" clId="{65FABA1F-EE39-4723-8B91-AFCDAF86D0DC}" dt="2026-01-15T10:21:31.877" v="1232" actId="1076"/>
          <ac:spMkLst>
            <pc:docMk/>
            <pc:sldMk cId="591920648" sldId="976"/>
            <ac:spMk id="9" creationId="{04A92ADA-5907-E117-2555-BD613FDA5EEE}"/>
          </ac:spMkLst>
        </pc:spChg>
        <pc:graphicFrameChg chg="mod">
          <ac:chgData name="Kevin O'Connor" userId="532d7119-e279-4bd5-960a-dac3bc2c857f" providerId="ADAL" clId="{65FABA1F-EE39-4723-8B91-AFCDAF86D0DC}" dt="2026-01-15T10:07:48.777" v="184" actId="962"/>
          <ac:graphicFrameMkLst>
            <pc:docMk/>
            <pc:sldMk cId="591920648" sldId="976"/>
            <ac:graphicFrameMk id="12" creationId="{7EC4801D-F8C3-1AD9-B407-6B747077E42F}"/>
          </ac:graphicFrameMkLst>
        </pc:graphicFrameChg>
      </pc:sldChg>
      <pc:sldChg chg="addSp delSp modSp mod">
        <pc:chgData name="Kevin O'Connor" userId="532d7119-e279-4bd5-960a-dac3bc2c857f" providerId="ADAL" clId="{65FABA1F-EE39-4723-8B91-AFCDAF86D0DC}" dt="2026-01-15T11:30:34.086" v="1849" actId="21"/>
        <pc:sldMkLst>
          <pc:docMk/>
          <pc:sldMk cId="370019224" sldId="997"/>
        </pc:sldMkLst>
      </pc:sldChg>
      <pc:sldChg chg="modSp mod">
        <pc:chgData name="Kevin O'Connor" userId="532d7119-e279-4bd5-960a-dac3bc2c857f" providerId="ADAL" clId="{65FABA1F-EE39-4723-8B91-AFCDAF86D0DC}" dt="2026-01-15T09:52:13.156" v="50" actId="255"/>
        <pc:sldMkLst>
          <pc:docMk/>
          <pc:sldMk cId="1535770733" sldId="1028"/>
        </pc:sldMkLst>
        <pc:spChg chg="mod">
          <ac:chgData name="Kevin O'Connor" userId="532d7119-e279-4bd5-960a-dac3bc2c857f" providerId="ADAL" clId="{65FABA1F-EE39-4723-8B91-AFCDAF86D0DC}" dt="2026-01-15T09:52:13.156" v="50" actId="255"/>
          <ac:spMkLst>
            <pc:docMk/>
            <pc:sldMk cId="1535770733" sldId="1028"/>
            <ac:spMk id="4" creationId="{939A9BE1-7EEF-87E1-32CC-BE6FF3F8C50C}"/>
          </ac:spMkLst>
        </pc:spChg>
      </pc:sldChg>
      <pc:sldChg chg="modSp mod">
        <pc:chgData name="Kevin O'Connor" userId="532d7119-e279-4bd5-960a-dac3bc2c857f" providerId="ADAL" clId="{65FABA1F-EE39-4723-8B91-AFCDAF86D0DC}" dt="2026-01-15T09:52:03.710" v="49" actId="255"/>
        <pc:sldMkLst>
          <pc:docMk/>
          <pc:sldMk cId="2555990404" sldId="1031"/>
        </pc:sldMkLst>
        <pc:spChg chg="mod">
          <ac:chgData name="Kevin O'Connor" userId="532d7119-e279-4bd5-960a-dac3bc2c857f" providerId="ADAL" clId="{65FABA1F-EE39-4723-8B91-AFCDAF86D0DC}" dt="2026-01-15T09:52:03.710" v="49" actId="255"/>
          <ac:spMkLst>
            <pc:docMk/>
            <pc:sldMk cId="2555990404" sldId="1031"/>
            <ac:spMk id="4" creationId="{939A9BE1-7EEF-87E1-32CC-BE6FF3F8C50C}"/>
          </ac:spMkLst>
        </pc:spChg>
      </pc:sldChg>
      <pc:sldChg chg="modSp mod">
        <pc:chgData name="Kevin O'Connor" userId="532d7119-e279-4bd5-960a-dac3bc2c857f" providerId="ADAL" clId="{65FABA1F-EE39-4723-8B91-AFCDAF86D0DC}" dt="2026-01-19T15:25:02.476" v="1939" actId="13244"/>
        <pc:sldMkLst>
          <pc:docMk/>
          <pc:sldMk cId="2876594249" sldId="2145705674"/>
        </pc:sldMkLst>
        <pc:spChg chg="ord">
          <ac:chgData name="Kevin O'Connor" userId="532d7119-e279-4bd5-960a-dac3bc2c857f" providerId="ADAL" clId="{65FABA1F-EE39-4723-8B91-AFCDAF86D0DC}" dt="2026-01-19T15:25:02.476" v="1939" actId="13244"/>
          <ac:spMkLst>
            <pc:docMk/>
            <pc:sldMk cId="2876594249" sldId="2145705674"/>
            <ac:spMk id="4" creationId="{16976E04-1B48-6E59-AA36-389BF93B28BC}"/>
          </ac:spMkLst>
        </pc:spChg>
        <pc:spChg chg="ord">
          <ac:chgData name="Kevin O'Connor" userId="532d7119-e279-4bd5-960a-dac3bc2c857f" providerId="ADAL" clId="{65FABA1F-EE39-4723-8B91-AFCDAF86D0DC}" dt="2026-01-19T15:21:41.958" v="1933" actId="13244"/>
          <ac:spMkLst>
            <pc:docMk/>
            <pc:sldMk cId="2876594249" sldId="2145705674"/>
            <ac:spMk id="9" creationId="{1AE2590A-AB66-B263-FA7B-9FD5DC238035}"/>
          </ac:spMkLst>
        </pc:spChg>
        <pc:spChg chg="mod">
          <ac:chgData name="Kevin O'Connor" userId="532d7119-e279-4bd5-960a-dac3bc2c857f" providerId="ADAL" clId="{65FABA1F-EE39-4723-8B91-AFCDAF86D0DC}" dt="2026-01-15T11:25:32.695" v="1781" actId="207"/>
          <ac:spMkLst>
            <pc:docMk/>
            <pc:sldMk cId="2876594249" sldId="2145705674"/>
            <ac:spMk id="16" creationId="{CB65315E-953D-C58C-027C-8E700CC4FA93}"/>
          </ac:spMkLst>
        </pc:spChg>
        <pc:picChg chg="ord">
          <ac:chgData name="Kevin O'Connor" userId="532d7119-e279-4bd5-960a-dac3bc2c857f" providerId="ADAL" clId="{65FABA1F-EE39-4723-8B91-AFCDAF86D0DC}" dt="2026-01-19T15:24:54.330" v="1938" actId="13244"/>
          <ac:picMkLst>
            <pc:docMk/>
            <pc:sldMk cId="2876594249" sldId="2145705674"/>
            <ac:picMk id="19" creationId="{FB96E186-3A1C-4BDB-3E2E-CB2B9D61D935}"/>
          </ac:picMkLst>
        </pc:picChg>
        <pc:picChg chg="mod">
          <ac:chgData name="Kevin O'Connor" userId="532d7119-e279-4bd5-960a-dac3bc2c857f" providerId="ADAL" clId="{65FABA1F-EE39-4723-8B91-AFCDAF86D0DC}" dt="2026-01-19T15:23:08.456" v="1937" actId="962"/>
          <ac:picMkLst>
            <pc:docMk/>
            <pc:sldMk cId="2876594249" sldId="2145705674"/>
            <ac:picMk id="20" creationId="{1F59EF85-848B-DFF2-FB57-BEB6A326B6B3}"/>
          </ac:picMkLst>
        </pc:picChg>
      </pc:sldChg>
      <pc:sldChg chg="modSp mod">
        <pc:chgData name="Kevin O'Connor" userId="532d7119-e279-4bd5-960a-dac3bc2c857f" providerId="ADAL" clId="{65FABA1F-EE39-4723-8B91-AFCDAF86D0DC}" dt="2026-01-15T10:16:13.504" v="843" actId="13244"/>
        <pc:sldMkLst>
          <pc:docMk/>
          <pc:sldMk cId="3862719638" sldId="2145705677"/>
        </pc:sldMkLst>
        <pc:spChg chg="mod">
          <ac:chgData name="Kevin O'Connor" userId="532d7119-e279-4bd5-960a-dac3bc2c857f" providerId="ADAL" clId="{65FABA1F-EE39-4723-8B91-AFCDAF86D0DC}" dt="2026-01-15T09:46:25.544" v="0" actId="1076"/>
          <ac:spMkLst>
            <pc:docMk/>
            <pc:sldMk cId="3862719638" sldId="2145705677"/>
            <ac:spMk id="5" creationId="{B8B0F4EF-75D3-643E-3041-5D8E3AA5D5B0}"/>
          </ac:spMkLst>
        </pc:spChg>
        <pc:spChg chg="mod">
          <ac:chgData name="Kevin O'Connor" userId="532d7119-e279-4bd5-960a-dac3bc2c857f" providerId="ADAL" clId="{65FABA1F-EE39-4723-8B91-AFCDAF86D0DC}" dt="2026-01-15T10:16:11.624" v="842" actId="13244"/>
          <ac:spMkLst>
            <pc:docMk/>
            <pc:sldMk cId="3862719638" sldId="2145705677"/>
            <ac:spMk id="8" creationId="{32F30714-8273-7CFC-A871-25E01FD8E79E}"/>
          </ac:spMkLst>
        </pc:spChg>
        <pc:graphicFrameChg chg="mod">
          <ac:chgData name="Kevin O'Connor" userId="532d7119-e279-4bd5-960a-dac3bc2c857f" providerId="ADAL" clId="{65FABA1F-EE39-4723-8B91-AFCDAF86D0DC}" dt="2026-01-15T10:16:13.504" v="843" actId="13244"/>
          <ac:graphicFrameMkLst>
            <pc:docMk/>
            <pc:sldMk cId="3862719638" sldId="2145705677"/>
            <ac:graphicFrameMk id="6" creationId="{F14B47AF-7A9C-8CCD-4790-F7736498D21F}"/>
          </ac:graphicFrameMkLst>
        </pc:graphicFrameChg>
      </pc:sldChg>
      <pc:sldChg chg="delSp modSp mod">
        <pc:chgData name="Kevin O'Connor" userId="532d7119-e279-4bd5-960a-dac3bc2c857f" providerId="ADAL" clId="{65FABA1F-EE39-4723-8B91-AFCDAF86D0DC}" dt="2026-01-15T11:37:31.660" v="1922" actId="14100"/>
        <pc:sldMkLst>
          <pc:docMk/>
          <pc:sldMk cId="1939334077" sldId="2145705679"/>
        </pc:sldMkLst>
        <pc:spChg chg="mod">
          <ac:chgData name="Kevin O'Connor" userId="532d7119-e279-4bd5-960a-dac3bc2c857f" providerId="ADAL" clId="{65FABA1F-EE39-4723-8B91-AFCDAF86D0DC}" dt="2026-01-15T10:16:24.593" v="844" actId="13244"/>
          <ac:spMkLst>
            <pc:docMk/>
            <pc:sldMk cId="1939334077" sldId="2145705679"/>
            <ac:spMk id="6" creationId="{8CA333E5-4DDE-27E1-DEB2-0246063E226F}"/>
          </ac:spMkLst>
        </pc:spChg>
        <pc:spChg chg="mod">
          <ac:chgData name="Kevin O'Connor" userId="532d7119-e279-4bd5-960a-dac3bc2c857f" providerId="ADAL" clId="{65FABA1F-EE39-4723-8B91-AFCDAF86D0DC}" dt="2026-01-15T11:37:31.660" v="1922" actId="14100"/>
          <ac:spMkLst>
            <pc:docMk/>
            <pc:sldMk cId="1939334077" sldId="2145705679"/>
            <ac:spMk id="7" creationId="{538162D0-ED98-0EFD-F435-2771AABEF148}"/>
          </ac:spMkLst>
        </pc:spChg>
      </pc:sldChg>
      <pc:sldChg chg="modSp mod">
        <pc:chgData name="Kevin O'Connor" userId="532d7119-e279-4bd5-960a-dac3bc2c857f" providerId="ADAL" clId="{65FABA1F-EE39-4723-8B91-AFCDAF86D0DC}" dt="2026-01-15T11:37:42.124" v="1924" actId="1076"/>
        <pc:sldMkLst>
          <pc:docMk/>
          <pc:sldMk cId="3954871167" sldId="2145705680"/>
        </pc:sldMkLst>
        <pc:spChg chg="mod">
          <ac:chgData name="Kevin O'Connor" userId="532d7119-e279-4bd5-960a-dac3bc2c857f" providerId="ADAL" clId="{65FABA1F-EE39-4723-8B91-AFCDAF86D0DC}" dt="2026-01-15T10:17:23.983" v="853" actId="13244"/>
          <ac:spMkLst>
            <pc:docMk/>
            <pc:sldMk cId="3954871167" sldId="2145705680"/>
            <ac:spMk id="4" creationId="{0CEE26F1-9E27-B4F6-5DBF-807D54E86D83}"/>
          </ac:spMkLst>
        </pc:spChg>
        <pc:spChg chg="mod">
          <ac:chgData name="Kevin O'Connor" userId="532d7119-e279-4bd5-960a-dac3bc2c857f" providerId="ADAL" clId="{65FABA1F-EE39-4723-8B91-AFCDAF86D0DC}" dt="2026-01-15T11:37:42.124" v="1924" actId="1076"/>
          <ac:spMkLst>
            <pc:docMk/>
            <pc:sldMk cId="3954871167" sldId="2145705680"/>
            <ac:spMk id="5" creationId="{927083A1-7CE3-6CB7-ED85-B343A03066C3}"/>
          </ac:spMkLst>
        </pc:spChg>
        <pc:spChg chg="mod">
          <ac:chgData name="Kevin O'Connor" userId="532d7119-e279-4bd5-960a-dac3bc2c857f" providerId="ADAL" clId="{65FABA1F-EE39-4723-8B91-AFCDAF86D0DC}" dt="2026-01-15T10:17:31.833" v="855" actId="13244"/>
          <ac:spMkLst>
            <pc:docMk/>
            <pc:sldMk cId="3954871167" sldId="2145705680"/>
            <ac:spMk id="6" creationId="{B9DF5B20-1B12-9244-33E5-BEA557AC818F}"/>
          </ac:spMkLst>
        </pc:spChg>
        <pc:spChg chg="mod">
          <ac:chgData name="Kevin O'Connor" userId="532d7119-e279-4bd5-960a-dac3bc2c857f" providerId="ADAL" clId="{65FABA1F-EE39-4723-8B91-AFCDAF86D0DC}" dt="2026-01-15T10:17:30.015" v="854" actId="13244"/>
          <ac:spMkLst>
            <pc:docMk/>
            <pc:sldMk cId="3954871167" sldId="2145705680"/>
            <ac:spMk id="7" creationId="{FA51A691-2BC6-AF62-BD8E-B11A9454B41F}"/>
          </ac:spMkLst>
        </pc:spChg>
      </pc:sldChg>
      <pc:sldChg chg="addSp delSp modSp mod chgLayout">
        <pc:chgData name="Kevin O'Connor" userId="532d7119-e279-4bd5-960a-dac3bc2c857f" providerId="ADAL" clId="{65FABA1F-EE39-4723-8B91-AFCDAF86D0DC}" dt="2026-01-15T10:17:13.356" v="851" actId="13244"/>
        <pc:sldMkLst>
          <pc:docMk/>
          <pc:sldMk cId="2433644549" sldId="2145705681"/>
        </pc:sldMkLst>
        <pc:spChg chg="mod ord">
          <ac:chgData name="Kevin O'Connor" userId="532d7119-e279-4bd5-960a-dac3bc2c857f" providerId="ADAL" clId="{65FABA1F-EE39-4723-8B91-AFCDAF86D0DC}" dt="2026-01-15T10:17:05.737" v="850" actId="13244"/>
          <ac:spMkLst>
            <pc:docMk/>
            <pc:sldMk cId="2433644549" sldId="2145705681"/>
            <ac:spMk id="4" creationId="{A74EBEFA-8D3D-056E-EF4D-C572241B4D80}"/>
          </ac:spMkLst>
        </pc:spChg>
        <pc:spChg chg="mod">
          <ac:chgData name="Kevin O'Connor" userId="532d7119-e279-4bd5-960a-dac3bc2c857f" providerId="ADAL" clId="{65FABA1F-EE39-4723-8B91-AFCDAF86D0DC}" dt="2026-01-15T10:13:50.086" v="734" actId="1076"/>
          <ac:spMkLst>
            <pc:docMk/>
            <pc:sldMk cId="2433644549" sldId="2145705681"/>
            <ac:spMk id="6" creationId="{C4C6229D-A2B9-B90A-5107-503968DEF030}"/>
          </ac:spMkLst>
        </pc:spChg>
        <pc:spChg chg="mod ord">
          <ac:chgData name="Kevin O'Connor" userId="532d7119-e279-4bd5-960a-dac3bc2c857f" providerId="ADAL" clId="{65FABA1F-EE39-4723-8B91-AFCDAF86D0DC}" dt="2026-01-15T10:11:42.187" v="713"/>
          <ac:spMkLst>
            <pc:docMk/>
            <pc:sldMk cId="2433644549" sldId="2145705681"/>
            <ac:spMk id="7" creationId="{313C261B-301E-49DF-90D5-B55995355C2A}"/>
          </ac:spMkLst>
        </pc:spChg>
        <pc:spChg chg="add mod">
          <ac:chgData name="Kevin O'Connor" userId="532d7119-e279-4bd5-960a-dac3bc2c857f" providerId="ADAL" clId="{65FABA1F-EE39-4723-8B91-AFCDAF86D0DC}" dt="2026-01-15T10:17:13.356" v="851" actId="13244"/>
          <ac:spMkLst>
            <pc:docMk/>
            <pc:sldMk cId="2433644549" sldId="2145705681"/>
            <ac:spMk id="10" creationId="{284B9FE1-3EA5-1CE6-4171-005A8746F747}"/>
          </ac:spMkLst>
        </pc:spChg>
        <pc:spChg chg="add mod">
          <ac:chgData name="Kevin O'Connor" userId="532d7119-e279-4bd5-960a-dac3bc2c857f" providerId="ADAL" clId="{65FABA1F-EE39-4723-8B91-AFCDAF86D0DC}" dt="2026-01-15T10:16:34.953" v="845" actId="13244"/>
          <ac:spMkLst>
            <pc:docMk/>
            <pc:sldMk cId="2433644549" sldId="2145705681"/>
            <ac:spMk id="11" creationId="{2CD44E9F-C7C1-E9FD-2C2F-7626133444CA}"/>
          </ac:spMkLst>
        </pc:spChg>
      </pc:sldChg>
      <pc:sldChg chg="modSp mod">
        <pc:chgData name="Kevin O'Connor" userId="532d7119-e279-4bd5-960a-dac3bc2c857f" providerId="ADAL" clId="{65FABA1F-EE39-4723-8B91-AFCDAF86D0DC}" dt="2026-01-15T10:19:47.332" v="866" actId="13244"/>
        <pc:sldMkLst>
          <pc:docMk/>
          <pc:sldMk cId="2486956540" sldId="2145705682"/>
        </pc:sldMkLst>
        <pc:spChg chg="mod">
          <ac:chgData name="Kevin O'Connor" userId="532d7119-e279-4bd5-960a-dac3bc2c857f" providerId="ADAL" clId="{65FABA1F-EE39-4723-8B91-AFCDAF86D0DC}" dt="2026-01-15T10:19:43.562" v="865" actId="13244"/>
          <ac:spMkLst>
            <pc:docMk/>
            <pc:sldMk cId="2486956540" sldId="2145705682"/>
            <ac:spMk id="7" creationId="{0866127F-FE0D-E806-0274-C26F1F27A775}"/>
          </ac:spMkLst>
        </pc:spChg>
        <pc:picChg chg="mod">
          <ac:chgData name="Kevin O'Connor" userId="532d7119-e279-4bd5-960a-dac3bc2c857f" providerId="ADAL" clId="{65FABA1F-EE39-4723-8B91-AFCDAF86D0DC}" dt="2026-01-15T10:19:47.332" v="866" actId="13244"/>
          <ac:picMkLst>
            <pc:docMk/>
            <pc:sldMk cId="2486956540" sldId="2145705682"/>
            <ac:picMk id="6" creationId="{2AD66364-E0FD-D2BD-0BC5-6F2683C0FAA9}"/>
          </ac:picMkLst>
        </pc:picChg>
        <pc:picChg chg="mod">
          <ac:chgData name="Kevin O'Connor" userId="532d7119-e279-4bd5-960a-dac3bc2c857f" providerId="ADAL" clId="{65FABA1F-EE39-4723-8B91-AFCDAF86D0DC}" dt="2026-01-15T10:02:11.249" v="172" actId="962"/>
          <ac:picMkLst>
            <pc:docMk/>
            <pc:sldMk cId="2486956540" sldId="2145705682"/>
            <ac:picMk id="9" creationId="{A2417247-AE6C-D94E-8F71-7FD7208BBC8F}"/>
          </ac:picMkLst>
        </pc:picChg>
        <pc:picChg chg="mod">
          <ac:chgData name="Kevin O'Connor" userId="532d7119-e279-4bd5-960a-dac3bc2c857f" providerId="ADAL" clId="{65FABA1F-EE39-4723-8B91-AFCDAF86D0DC}" dt="2026-01-15T10:02:57.493" v="178" actId="962"/>
          <ac:picMkLst>
            <pc:docMk/>
            <pc:sldMk cId="2486956540" sldId="2145705682"/>
            <ac:picMk id="11" creationId="{0C986154-7A96-2BA1-137D-C61C6E9808B2}"/>
          </ac:picMkLst>
        </pc:picChg>
      </pc:sldChg>
      <pc:sldChg chg="modSp mod">
        <pc:chgData name="Kevin O'Connor" userId="532d7119-e279-4bd5-960a-dac3bc2c857f" providerId="ADAL" clId="{65FABA1F-EE39-4723-8B91-AFCDAF86D0DC}" dt="2026-01-15T10:18:46.863" v="862" actId="13244"/>
        <pc:sldMkLst>
          <pc:docMk/>
          <pc:sldMk cId="2722770445" sldId="2145705684"/>
        </pc:sldMkLst>
        <pc:spChg chg="mod">
          <ac:chgData name="Kevin O'Connor" userId="532d7119-e279-4bd5-960a-dac3bc2c857f" providerId="ADAL" clId="{65FABA1F-EE39-4723-8B91-AFCDAF86D0DC}" dt="2026-01-15T10:18:43.763" v="861" actId="13244"/>
          <ac:spMkLst>
            <pc:docMk/>
            <pc:sldMk cId="2722770445" sldId="2145705684"/>
            <ac:spMk id="7" creationId="{EA38A94B-2C51-3144-DD6B-485360977CCC}"/>
          </ac:spMkLst>
        </pc:spChg>
        <pc:picChg chg="mod">
          <ac:chgData name="Kevin O'Connor" userId="532d7119-e279-4bd5-960a-dac3bc2c857f" providerId="ADAL" clId="{65FABA1F-EE39-4723-8B91-AFCDAF86D0DC}" dt="2026-01-15T10:18:46.863" v="862" actId="13244"/>
          <ac:picMkLst>
            <pc:docMk/>
            <pc:sldMk cId="2722770445" sldId="2145705684"/>
            <ac:picMk id="6" creationId="{9FD9D2F1-A330-A585-ABC9-2A18F7B99CBE}"/>
          </ac:picMkLst>
        </pc:picChg>
        <pc:picChg chg="mod">
          <ac:chgData name="Kevin O'Connor" userId="532d7119-e279-4bd5-960a-dac3bc2c857f" providerId="ADAL" clId="{65FABA1F-EE39-4723-8B91-AFCDAF86D0DC}" dt="2026-01-15T10:01:20.793" v="170" actId="962"/>
          <ac:picMkLst>
            <pc:docMk/>
            <pc:sldMk cId="2722770445" sldId="2145705684"/>
            <ac:picMk id="9" creationId="{1C91558E-4E50-E8A6-B074-53353F91941E}"/>
          </ac:picMkLst>
        </pc:picChg>
      </pc:sldChg>
      <pc:sldChg chg="addSp delSp modSp mod">
        <pc:chgData name="Kevin O'Connor" userId="532d7119-e279-4bd5-960a-dac3bc2c857f" providerId="ADAL" clId="{65FABA1F-EE39-4723-8B91-AFCDAF86D0DC}" dt="2026-01-19T15:26:19.179" v="1943"/>
        <pc:sldMkLst>
          <pc:docMk/>
          <pc:sldMk cId="3612526186" sldId="2145705686"/>
        </pc:sldMkLst>
        <pc:spChg chg="add mod">
          <ac:chgData name="Kevin O'Connor" userId="532d7119-e279-4bd5-960a-dac3bc2c857f" providerId="ADAL" clId="{65FABA1F-EE39-4723-8B91-AFCDAF86D0DC}" dt="2026-01-15T10:17:59.413" v="859" actId="13244"/>
          <ac:spMkLst>
            <pc:docMk/>
            <pc:sldMk cId="3612526186" sldId="2145705686"/>
            <ac:spMk id="3" creationId="{656F8A7E-4C78-E81D-5B1E-CA4929F92488}"/>
          </ac:spMkLst>
        </pc:spChg>
        <pc:spChg chg="mod">
          <ac:chgData name="Kevin O'Connor" userId="532d7119-e279-4bd5-960a-dac3bc2c857f" providerId="ADAL" clId="{65FABA1F-EE39-4723-8B91-AFCDAF86D0DC}" dt="2026-01-15T10:18:35.286" v="860" actId="13244"/>
          <ac:spMkLst>
            <pc:docMk/>
            <pc:sldMk cId="3612526186" sldId="2145705686"/>
            <ac:spMk id="4" creationId="{5DB63D0B-B6DE-31BC-6E65-3EBCD7903073}"/>
          </ac:spMkLst>
        </pc:spChg>
        <pc:spChg chg="add mod">
          <ac:chgData name="Kevin O'Connor" userId="532d7119-e279-4bd5-960a-dac3bc2c857f" providerId="ADAL" clId="{65FABA1F-EE39-4723-8B91-AFCDAF86D0DC}" dt="2026-01-19T15:26:19.179" v="1943"/>
          <ac:spMkLst>
            <pc:docMk/>
            <pc:sldMk cId="3612526186" sldId="2145705686"/>
            <ac:spMk id="10" creationId="{7B3CEEB3-0718-0639-6C19-408081315379}"/>
          </ac:spMkLst>
        </pc:spChg>
      </pc:sldChg>
      <pc:sldChg chg="modSp mod">
        <pc:chgData name="Kevin O'Connor" userId="532d7119-e279-4bd5-960a-dac3bc2c857f" providerId="ADAL" clId="{65FABA1F-EE39-4723-8B91-AFCDAF86D0DC}" dt="2026-01-15T10:23:00.152" v="1239" actId="13244"/>
        <pc:sldMkLst>
          <pc:docMk/>
          <pc:sldMk cId="2227856027" sldId="2145705687"/>
        </pc:sldMkLst>
        <pc:spChg chg="mod">
          <ac:chgData name="Kevin O'Connor" userId="532d7119-e279-4bd5-960a-dac3bc2c857f" providerId="ADAL" clId="{65FABA1F-EE39-4723-8B91-AFCDAF86D0DC}" dt="2026-01-15T10:22:56.792" v="1238" actId="13244"/>
          <ac:spMkLst>
            <pc:docMk/>
            <pc:sldMk cId="2227856027" sldId="2145705687"/>
            <ac:spMk id="4" creationId="{26BADE07-5E6F-7C8F-5D94-B408B3798957}"/>
          </ac:spMkLst>
        </pc:spChg>
        <pc:spChg chg="mod">
          <ac:chgData name="Kevin O'Connor" userId="532d7119-e279-4bd5-960a-dac3bc2c857f" providerId="ADAL" clId="{65FABA1F-EE39-4723-8B91-AFCDAF86D0DC}" dt="2026-01-15T10:23:00.152" v="1239" actId="13244"/>
          <ac:spMkLst>
            <pc:docMk/>
            <pc:sldMk cId="2227856027" sldId="2145705687"/>
            <ac:spMk id="7" creationId="{8B352DEA-3193-4739-1A50-D26EAD73368A}"/>
          </ac:spMkLst>
        </pc:spChg>
      </pc:sldChg>
      <pc:sldChg chg="addSp modSp mod">
        <pc:chgData name="Kevin O'Connor" userId="532d7119-e279-4bd5-960a-dac3bc2c857f" providerId="ADAL" clId="{65FABA1F-EE39-4723-8B91-AFCDAF86D0DC}" dt="2026-01-15T10:22:14.982" v="1233" actId="13244"/>
        <pc:sldMkLst>
          <pc:docMk/>
          <pc:sldMk cId="1559759310" sldId="2145705688"/>
        </pc:sldMkLst>
        <pc:spChg chg="add mod">
          <ac:chgData name="Kevin O'Connor" userId="532d7119-e279-4bd5-960a-dac3bc2c857f" providerId="ADAL" clId="{65FABA1F-EE39-4723-8B91-AFCDAF86D0DC}" dt="2026-01-15T10:22:14.982" v="1233" actId="13244"/>
          <ac:spMkLst>
            <pc:docMk/>
            <pc:sldMk cId="1559759310" sldId="2145705688"/>
            <ac:spMk id="2" creationId="{576D0283-9F37-0063-0EDD-DF2EEF6215E7}"/>
          </ac:spMkLst>
        </pc:spChg>
        <pc:picChg chg="mod">
          <ac:chgData name="Kevin O'Connor" userId="532d7119-e279-4bd5-960a-dac3bc2c857f" providerId="ADAL" clId="{65FABA1F-EE39-4723-8B91-AFCDAF86D0DC}" dt="2026-01-15T10:08:43.136" v="642" actId="962"/>
          <ac:picMkLst>
            <pc:docMk/>
            <pc:sldMk cId="1559759310" sldId="2145705688"/>
            <ac:picMk id="18" creationId="{5749CAEC-7066-37CB-DBBD-6D906F965C28}"/>
          </ac:picMkLst>
        </pc:picChg>
      </pc:sldChg>
      <pc:sldChg chg="addSp modSp">
        <pc:chgData name="Kevin O'Connor" userId="532d7119-e279-4bd5-960a-dac3bc2c857f" providerId="ADAL" clId="{65FABA1F-EE39-4723-8B91-AFCDAF86D0DC}" dt="2026-01-15T09:51:50.346" v="47"/>
        <pc:sldMkLst>
          <pc:docMk/>
          <pc:sldMk cId="2794065565" sldId="2145705689"/>
        </pc:sldMkLst>
        <pc:spChg chg="add mod">
          <ac:chgData name="Kevin O'Connor" userId="532d7119-e279-4bd5-960a-dac3bc2c857f" providerId="ADAL" clId="{65FABA1F-EE39-4723-8B91-AFCDAF86D0DC}" dt="2026-01-15T09:51:50.346" v="47"/>
          <ac:spMkLst>
            <pc:docMk/>
            <pc:sldMk cId="2794065565" sldId="2145705689"/>
            <ac:spMk id="3" creationId="{3D5118A5-F645-3335-BF71-5180E4BDBA1A}"/>
          </ac:spMkLst>
        </pc:spChg>
      </pc:sldChg>
      <pc:sldChg chg="modSp mod">
        <pc:chgData name="Kevin O'Connor" userId="532d7119-e279-4bd5-960a-dac3bc2c857f" providerId="ADAL" clId="{65FABA1F-EE39-4723-8B91-AFCDAF86D0DC}" dt="2026-01-15T10:20:00.266" v="869" actId="962"/>
        <pc:sldMkLst>
          <pc:docMk/>
          <pc:sldMk cId="1159228941" sldId="2145705691"/>
        </pc:sldMkLst>
        <pc:spChg chg="mod">
          <ac:chgData name="Kevin O'Connor" userId="532d7119-e279-4bd5-960a-dac3bc2c857f" providerId="ADAL" clId="{65FABA1F-EE39-4723-8B91-AFCDAF86D0DC}" dt="2026-01-15T10:19:55.240" v="867" actId="13244"/>
          <ac:spMkLst>
            <pc:docMk/>
            <pc:sldMk cId="1159228941" sldId="2145705691"/>
            <ac:spMk id="7" creationId="{A3EA9196-59D6-B8DA-EBB8-9C023E5B5C3D}"/>
          </ac:spMkLst>
        </pc:spChg>
        <pc:picChg chg="mod">
          <ac:chgData name="Kevin O'Connor" userId="532d7119-e279-4bd5-960a-dac3bc2c857f" providerId="ADAL" clId="{65FABA1F-EE39-4723-8B91-AFCDAF86D0DC}" dt="2026-01-15T10:04:02.757" v="180" actId="962"/>
          <ac:picMkLst>
            <pc:docMk/>
            <pc:sldMk cId="1159228941" sldId="2145705691"/>
            <ac:picMk id="4" creationId="{E6577586-E379-F932-F477-1D2EB32C10AB}"/>
          </ac:picMkLst>
        </pc:picChg>
        <pc:picChg chg="mod">
          <ac:chgData name="Kevin O'Connor" userId="532d7119-e279-4bd5-960a-dac3bc2c857f" providerId="ADAL" clId="{65FABA1F-EE39-4723-8B91-AFCDAF86D0DC}" dt="2026-01-15T10:19:58.005" v="868" actId="13244"/>
          <ac:picMkLst>
            <pc:docMk/>
            <pc:sldMk cId="1159228941" sldId="2145705691"/>
            <ac:picMk id="6" creationId="{FB4847B5-130B-EEB2-77A6-B38C47967B6A}"/>
          </ac:picMkLst>
        </pc:picChg>
        <pc:picChg chg="mod">
          <ac:chgData name="Kevin O'Connor" userId="532d7119-e279-4bd5-960a-dac3bc2c857f" providerId="ADAL" clId="{65FABA1F-EE39-4723-8B91-AFCDAF86D0DC}" dt="2026-01-15T10:20:00.266" v="869" actId="962"/>
          <ac:picMkLst>
            <pc:docMk/>
            <pc:sldMk cId="1159228941" sldId="2145705691"/>
            <ac:picMk id="12" creationId="{32682C1B-FB4E-29A3-921D-4133AAC1AD5E}"/>
          </ac:picMkLst>
        </pc:picChg>
      </pc:sldChg>
      <pc:sldMasterChg chg="modSldLayout">
        <pc:chgData name="Kevin O'Connor" userId="532d7119-e279-4bd5-960a-dac3bc2c857f" providerId="ADAL" clId="{65FABA1F-EE39-4723-8B91-AFCDAF86D0DC}" dt="2026-01-15T09:52:57.689" v="59" actId="1038"/>
        <pc:sldMasterMkLst>
          <pc:docMk/>
          <pc:sldMasterMk cId="1071066575" sldId="2147483648"/>
        </pc:sldMasterMkLst>
        <pc:sldLayoutChg chg="delSp modSp mod">
          <pc:chgData name="Kevin O'Connor" userId="532d7119-e279-4bd5-960a-dac3bc2c857f" providerId="ADAL" clId="{65FABA1F-EE39-4723-8B91-AFCDAF86D0DC}" dt="2026-01-15T09:52:57.689" v="59" actId="1038"/>
          <pc:sldLayoutMkLst>
            <pc:docMk/>
            <pc:sldMasterMk cId="1071066575" sldId="2147483648"/>
            <pc:sldLayoutMk cId="138031807" sldId="2147483664"/>
          </pc:sldLayoutMkLst>
          <pc:spChg chg="mod">
            <ac:chgData name="Kevin O'Connor" userId="532d7119-e279-4bd5-960a-dac3bc2c857f" providerId="ADAL" clId="{65FABA1F-EE39-4723-8B91-AFCDAF86D0DC}" dt="2026-01-15T09:52:31.656" v="52" actId="14100"/>
            <ac:spMkLst>
              <pc:docMk/>
              <pc:sldMasterMk cId="1071066575" sldId="2147483648"/>
              <pc:sldLayoutMk cId="138031807" sldId="2147483664"/>
              <ac:spMk id="53" creationId="{00000000-0000-0000-0000-000000000000}"/>
            </ac:spMkLst>
          </pc:spChg>
          <pc:spChg chg="mod">
            <ac:chgData name="Kevin O'Connor" userId="532d7119-e279-4bd5-960a-dac3bc2c857f" providerId="ADAL" clId="{65FABA1F-EE39-4723-8B91-AFCDAF86D0DC}" dt="2026-01-15T09:52:57.689" v="59" actId="1038"/>
            <ac:spMkLst>
              <pc:docMk/>
              <pc:sldMasterMk cId="1071066575" sldId="2147483648"/>
              <pc:sldLayoutMk cId="138031807" sldId="2147483664"/>
              <ac:spMk id="5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nfccc.int/topics/introduction-to-mitig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ametsoc.org/ams/assets/File/Climate_Policy_Study_final.pdf" TargetMode="External"/><Relationship Id="rId4" Type="http://schemas.openxmlformats.org/officeDocument/2006/relationships/hyperlink" Target="https://www.tcd.ie/media/tcd/provost/pdfs/sustainability/Trinity-Sustainability-Strategy-2023-2030.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unfccc.int/files/press/backgrounders/application/pdf/press_factsh_adaptation.pdf" TargetMode="External"/><Relationship Id="rId7" Type="http://schemas.openxmlformats.org/officeDocument/2006/relationships/hyperlink" Target="https://www.ametsoc.org/ams/assets/File/Climate_Policy_Study_final.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tcd.ie/media/tcd/provost/pdfs/sustainability/Trinity-Sustainability-Strategy-2023-2030.pdf" TargetMode="External"/><Relationship Id="rId5" Type="http://schemas.openxmlformats.org/officeDocument/2006/relationships/hyperlink" Target="https://unfccc.int/topics/adaptation-and-resilience/the-big-picture/introduction" TargetMode="External"/><Relationship Id="rId4" Type="http://schemas.openxmlformats.org/officeDocument/2006/relationships/hyperlink" Target="https://www4.unfccc.int/sites/NAPC/Pages/glossary.asp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 </a:t>
            </a:r>
          </a:p>
          <a:p>
            <a:r>
              <a:rPr lang="en-IE" dirty="0"/>
              <a:t>These example workshop slides are part of a library of</a:t>
            </a:r>
            <a:r>
              <a:rPr lang="en-IE" sz="1200" b="0" i="0" kern="1200" dirty="0">
                <a:solidFill>
                  <a:schemeClr val="tx1"/>
                </a:solidFill>
                <a:effectLst/>
                <a:latin typeface="+mn-lt"/>
                <a:ea typeface="+mn-ea"/>
                <a:cs typeface="Arial" panose="020B0604020202020204" pitchFamily="34" charset="0"/>
              </a:rPr>
              <a:t> open educational resources developed by Trinity College Dublin (please see last slide for full acknowledgements) that serves as a digital repository where educators can freely access, share, and adapt high-quality teaching and learning materials focused on education for sustainable development. Comprising lesson plans, multimedia resources and a variety of digital content these resources are designed to help learners understand and address complex sustainability challenges across environmental, social, and economic dimensions. For more information on the context for these slides, please visit: https://www.tcd.ie/academicpractice/resources/education-for-sustainable-development/teaching-materials-for-esd/</a:t>
            </a:r>
          </a:p>
          <a:p>
            <a:endParaRPr lang="en-IE" sz="1200" b="0" i="0" kern="1200" dirty="0">
              <a:solidFill>
                <a:schemeClr val="tx1"/>
              </a:solidFill>
              <a:effectLst/>
              <a:latin typeface="+mn-lt"/>
              <a:ea typeface="+mn-ea"/>
              <a:cs typeface="Arial" panose="020B0604020202020204" pitchFamily="34" charset="0"/>
            </a:endParaRPr>
          </a:p>
          <a:p>
            <a:r>
              <a:rPr lang="en-IE" sz="1200" b="0" i="0" kern="1200" dirty="0">
                <a:solidFill>
                  <a:schemeClr val="tx1"/>
                </a:solidFill>
                <a:effectLst/>
                <a:latin typeface="+mn-lt"/>
                <a:ea typeface="+mn-ea"/>
                <a:cs typeface="Arial" panose="020B0604020202020204" pitchFamily="34" charset="0"/>
              </a:rPr>
              <a:t>The material in these slides is designed to align with the Teaching Guide and Workshop Pack for ‘the Problem Framing in Sustainability: prevention, Mitigation and Adaptation’ theme available via https://www.tcd.ie/academicpractice/resources/education-for-sustainable-development/teaching-materials-for-esd/</a:t>
            </a:r>
          </a:p>
        </p:txBody>
      </p:sp>
      <p:sp>
        <p:nvSpPr>
          <p:cNvPr id="4" name="Slide Number Placeholder 3"/>
          <p:cNvSpPr>
            <a:spLocks noGrp="1"/>
          </p:cNvSpPr>
          <p:nvPr>
            <p:ph type="sldNum" sz="quarter" idx="5"/>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243837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a:t>
            </a:r>
          </a:p>
          <a:p>
            <a:endParaRPr lang="en-IE" b="1" dirty="0"/>
          </a:p>
          <a:p>
            <a:r>
              <a:rPr lang="en-IE" b="0" dirty="0"/>
              <a:t>Emphasise that Country B is the country to which climate migrants from Kiribati are emigrating – clarify to all three perspectives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Arial" panose="020B0604020202020204" pitchFamily="34" charset="0"/>
              </a:rPr>
              <a:t>Kiribati’ details have been adapted for the purpose of this teaching activity</a:t>
            </a:r>
            <a:r>
              <a:rPr lang="en-GB" sz="1200" dirty="0">
                <a:effectLst/>
                <a:latin typeface="Arial" panose="020B0604020202020204" pitchFamily="34" charset="0"/>
                <a:ea typeface="Arial" panose="020B0604020202020204" pitchFamily="34" charset="0"/>
              </a:rPr>
              <a:t>. Many people in Kiribati do not want to leave and are actively fighting to save their islands while preparing for worst-case scenarios where they may have to relocate. This scenario does not intend to misrepresent the agency and resilience of the citizens of Kiribati in their efforts to address climate challenges.</a:t>
            </a:r>
            <a:endParaRPr lang="en-IE" sz="1200" dirty="0">
              <a:effectLst/>
              <a:latin typeface="Arial" panose="020B0604020202020204" pitchFamily="34" charset="0"/>
              <a:ea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81256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 </a:t>
            </a:r>
          </a:p>
          <a:p>
            <a:endParaRPr lang="en-IE" b="1" dirty="0"/>
          </a:p>
          <a:p>
            <a:pPr>
              <a:buFont typeface="Arial" panose="020B0604020202020204" pitchFamily="34" charset="0"/>
              <a:buChar char="•"/>
            </a:pPr>
            <a:r>
              <a:rPr lang="en-IE" dirty="0"/>
              <a:t>Emphasise to students that in this workshop the role-play for the three perspectives relates to the Chief Government spokesperson trying to balance the arguments/proposals put forward by three different problem frames on the same issue.  </a:t>
            </a:r>
          </a:p>
          <a:p>
            <a:pPr>
              <a:buFont typeface="Arial" panose="020B0604020202020204" pitchFamily="34" charset="0"/>
              <a:buChar char="•"/>
            </a:pPr>
            <a:endParaRPr lang="en-IE" dirty="0"/>
          </a:p>
          <a:p>
            <a:pPr>
              <a:buFont typeface="Arial" panose="020B0604020202020204" pitchFamily="34" charset="0"/>
              <a:buChar char="•"/>
            </a:pPr>
            <a:r>
              <a:rPr lang="en-IE" dirty="0"/>
              <a:t>Groups are therefore role-playing the frame during the workshop, but asked to consider their final ‘advice’ as a coherent piece of the challenges faced by country B.</a:t>
            </a:r>
          </a:p>
          <a:p>
            <a:pPr>
              <a:buFont typeface="Arial" panose="020B0604020202020204" pitchFamily="34" charset="0"/>
              <a:buChar char="•"/>
            </a:pPr>
            <a:endParaRPr lang="en-IE" dirty="0"/>
          </a:p>
          <a:p>
            <a:pPr>
              <a:buFont typeface="Arial" panose="020B0604020202020204" pitchFamily="34" charset="0"/>
              <a:buChar char="•"/>
            </a:pPr>
            <a:r>
              <a:rPr lang="en-IE" dirty="0"/>
              <a:t>Highlight to students that any proposed solutions, i.e. their risk management strategies, will have to be realistic.</a:t>
            </a: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226641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Emphasise that its role-play, and they should aim to engage as a freshman/first year student would.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These scenarios/cases are included in the slide Deck for information purposes only – </a:t>
            </a:r>
            <a:r>
              <a:rPr lang="en-IE" b="1" dirty="0"/>
              <a:t>the facilitator does </a:t>
            </a:r>
            <a:r>
              <a:rPr lang="en-IE" b="1" u="sng" dirty="0"/>
              <a:t>not </a:t>
            </a:r>
            <a:r>
              <a:rPr lang="en-IE" b="1" dirty="0"/>
              <a:t>need to read out in its entirety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1). </a:t>
            </a:r>
            <a:r>
              <a:rPr lang="en-IE" b="0" dirty="0"/>
              <a:t>Emphasise that </a:t>
            </a:r>
            <a:r>
              <a:rPr lang="en-IE" sz="1200" b="0" dirty="0">
                <a:latin typeface="Calibri" panose="020F0502020204030204" pitchFamily="34" charset="0"/>
                <a:cs typeface="Calibri" panose="020F0502020204030204" pitchFamily="34" charset="0"/>
              </a:rPr>
              <a:t>Task #1 is to </a:t>
            </a:r>
            <a:r>
              <a:rPr lang="en-GB" sz="1200" dirty="0">
                <a:latin typeface="Calibri" panose="020F0502020204030204" pitchFamily="34" charset="0"/>
                <a:cs typeface="Calibri" panose="020F0502020204030204" pitchFamily="34" charset="0"/>
              </a:rPr>
              <a:t>c</a:t>
            </a:r>
            <a:r>
              <a:rPr lang="en-GB" sz="1200" dirty="0">
                <a:latin typeface="Calibri" panose="020F0502020204030204" pitchFamily="34" charset="0"/>
                <a:ea typeface="Helvetica Neue" panose="020B0604020202020204" charset="0"/>
                <a:cs typeface="Calibri" panose="020F0502020204030204" pitchFamily="34" charset="0"/>
              </a:rPr>
              <a:t>ollaboratively undertake a process of problem framing in order to formulate a problem statement which encompasses the challenges identified. </a:t>
            </a:r>
            <a:r>
              <a:rPr lang="en-IE" sz="1200" dirty="0">
                <a:latin typeface="Calibri" panose="020F0502020204030204" pitchFamily="34" charset="0"/>
                <a:ea typeface="Helvetica Neue" panose="020B0604020202020204" charset="0"/>
              </a:rPr>
              <a:t>[</a:t>
            </a:r>
            <a:r>
              <a:rPr lang="en-GB" sz="1200" b="1" dirty="0">
                <a:latin typeface="Calibri" panose="020F0502020204030204" pitchFamily="34" charset="0"/>
                <a:ea typeface="Helvetica Neue" panose="020B0604020202020204" charset="0"/>
              </a:rPr>
              <a:t>‘You’/your group must define the core problem/statement in 50-100 words.]</a:t>
            </a:r>
            <a:r>
              <a:rPr lang="en-GB" sz="1200" dirty="0">
                <a:latin typeface="Calibri" panose="020F0502020204030204" pitchFamily="34" charset="0"/>
                <a:ea typeface="Helvetica Neue" panose="020B0604020202020204" charset="0"/>
                <a:cs typeface="Calibri" panose="020F0502020204030204" pitchFamily="34" charset="0"/>
              </a:rPr>
              <a:t> </a:t>
            </a:r>
            <a:r>
              <a:rPr lang="en-IE" dirty="0"/>
              <a:t> Complete this process in the context of the information provided regarding Country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2). Emphasise that, regardless of the perspective assigned to the group, </a:t>
            </a:r>
            <a:r>
              <a:rPr lang="en-GB" sz="1100" b="1" i="0" u="none" strike="noStrike" cap="none" dirty="0">
                <a:solidFill>
                  <a:schemeClr val="dk1"/>
                </a:solidFill>
                <a:effectLst/>
                <a:latin typeface="+mn-lt"/>
                <a:ea typeface="Calibri"/>
                <a:cs typeface="Calibri"/>
                <a:sym typeface="Arial"/>
              </a:rPr>
              <a:t>Problem Framing is a process that can help community members evaluate the benefits and drawbacks of a potential course of action on an issue. </a:t>
            </a:r>
            <a:endParaRPr lang="en-IE" sz="1100" b="0" i="0" u="none" strike="noStrike" cap="none" dirty="0">
              <a:solidFill>
                <a:schemeClr val="dk1"/>
              </a:solidFill>
              <a:effectLst/>
              <a:latin typeface="+mn-lt"/>
              <a:ea typeface="Calibri"/>
              <a:cs typeface="Calibri"/>
              <a:sym typeface="Arial"/>
            </a:endParaRPr>
          </a:p>
          <a:p>
            <a:pPr marL="285750" lvl="0" indent="-285750">
              <a:buFont typeface="Arial" panose="020B0604020202020204" pitchFamily="34" charset="0"/>
              <a:buChar char="•"/>
            </a:pPr>
            <a:r>
              <a:rPr lang="en-GB" sz="1200" b="0" i="0" u="none" strike="noStrike" cap="none" dirty="0">
                <a:solidFill>
                  <a:schemeClr val="dk1"/>
                </a:solidFill>
                <a:effectLst/>
                <a:latin typeface="+mn-lt"/>
                <a:ea typeface="Calibri"/>
                <a:cs typeface="Calibri"/>
                <a:sym typeface="Arial"/>
              </a:rPr>
              <a:t>‘You’ must remember that how an issue is framed influences what gets prioritised. </a:t>
            </a:r>
            <a:endParaRPr lang="en-IE" sz="1200" b="0" i="0" u="none" strike="noStrike" cap="none" dirty="0">
              <a:solidFill>
                <a:schemeClr val="dk1"/>
              </a:solidFill>
              <a:effectLst/>
              <a:latin typeface="+mn-lt"/>
              <a:ea typeface="Calibri"/>
              <a:cs typeface="Calibri"/>
              <a:sym typeface="Arial"/>
            </a:endParaRPr>
          </a:p>
          <a:p>
            <a:pPr marL="285750" lvl="0" indent="-285750">
              <a:buFont typeface="Arial" panose="020B0604020202020204" pitchFamily="34" charset="0"/>
              <a:buChar char="•"/>
            </a:pPr>
            <a:r>
              <a:rPr lang="en-GB" sz="1200" b="0" i="0" u="none" strike="noStrike" cap="none" dirty="0">
                <a:solidFill>
                  <a:schemeClr val="dk1"/>
                </a:solidFill>
                <a:effectLst/>
                <a:latin typeface="+mn-lt"/>
                <a:ea typeface="Calibri"/>
                <a:cs typeface="Calibri"/>
                <a:sym typeface="Arial"/>
              </a:rPr>
              <a:t>Framing is a complex process that benefits from multiple perspectives, and generally requires collaboration to address the overall problem.</a:t>
            </a:r>
            <a:endParaRPr lang="en-IE" sz="1200" b="0" i="0" u="none" strike="noStrike" cap="none" dirty="0">
              <a:solidFill>
                <a:schemeClr val="dk1"/>
              </a:solidFill>
              <a:effectLst/>
              <a:latin typeface="+mn-lt"/>
              <a:ea typeface="Calibri"/>
              <a:cs typeface="Calibri"/>
              <a:sym typeface="Arial"/>
            </a:endParaRPr>
          </a:p>
          <a:p>
            <a:pPr marL="285750" lvl="0" indent="-285750">
              <a:buFont typeface="Arial" panose="020B0604020202020204" pitchFamily="34" charset="0"/>
              <a:buChar char="•"/>
            </a:pPr>
            <a:r>
              <a:rPr lang="en-GB" sz="1200" b="0" i="0" u="none" strike="noStrike" cap="none" dirty="0">
                <a:solidFill>
                  <a:schemeClr val="dk1"/>
                </a:solidFill>
                <a:effectLst/>
                <a:latin typeface="+mn-lt"/>
                <a:ea typeface="Calibri"/>
                <a:cs typeface="Calibri"/>
                <a:sym typeface="Arial"/>
              </a:rPr>
              <a:t>A structured approach to framing helps clarifies risks and a cogent series of actions. </a:t>
            </a:r>
            <a:endParaRPr lang="en-IE" sz="1200" b="0" i="0" u="none" strike="noStrike" cap="none" dirty="0">
              <a:solidFill>
                <a:schemeClr val="dk1"/>
              </a:solidFill>
              <a:effectLst/>
              <a:latin typeface="+mn-lt"/>
              <a:ea typeface="Calibri"/>
              <a:cs typeface="Calibri"/>
              <a:sym typeface="Arial"/>
            </a:endParaRPr>
          </a:p>
          <a:p>
            <a:pPr marL="0" indent="0">
              <a:buFont typeface="Arial" panose="020B0604020202020204" pitchFamily="34" charset="0"/>
              <a:buNone/>
            </a:pPr>
            <a:endParaRPr lang="en-IE" dirty="0"/>
          </a:p>
          <a:p>
            <a:pPr marL="0" indent="0">
              <a:buFont typeface="Arial" panose="020B0604020202020204" pitchFamily="34" charset="0"/>
              <a:buNone/>
            </a:pPr>
            <a:r>
              <a:rPr lang="en-IE" dirty="0"/>
              <a:t>3). Attention to the focus for your group’s assigned perspective, within the allocated frame [ Infrastructure, Social tensions or environmental degradation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173853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endParaRPr lang="en-GB" dirty="0"/>
          </a:p>
          <a:p>
            <a:r>
              <a:rPr lang="en-GB" strike="noStrike" dirty="0"/>
              <a:t>Holding slide which can be used while the groups work through activities related to task #1</a:t>
            </a:r>
          </a:p>
          <a:p>
            <a:endParaRPr lang="en-GB"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dirty="0"/>
              <a:t>Screenshot of templates they will use.</a:t>
            </a:r>
          </a:p>
          <a:p>
            <a:endParaRPr lang="en-GB" dirty="0"/>
          </a:p>
          <a:p>
            <a:r>
              <a:rPr lang="en-GB" dirty="0"/>
              <a:t>(Icon is a stock PowerPoint image; remove/change if needed)</a:t>
            </a:r>
          </a:p>
        </p:txBody>
      </p:sp>
      <p:sp>
        <p:nvSpPr>
          <p:cNvPr id="4" name="Slide Number Placeholder 3"/>
          <p:cNvSpPr>
            <a:spLocks noGrp="1"/>
          </p:cNvSpPr>
          <p:nvPr>
            <p:ph type="sldNum" sz="quarter" idx="5"/>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278083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BD2A-8964-80D3-FD5C-C6454267F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93131-B5F6-2263-277A-9CEC4025A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25839-65E7-914C-7D20-02E2D4912522}"/>
              </a:ext>
            </a:extLst>
          </p:cNvPr>
          <p:cNvSpPr>
            <a:spLocks noGrp="1"/>
          </p:cNvSpPr>
          <p:nvPr>
            <p:ph type="body" idx="1"/>
          </p:nvPr>
        </p:nvSpPr>
        <p:spPr/>
        <p:txBody>
          <a:bodyPr/>
          <a:lstStyle/>
          <a:p>
            <a:r>
              <a:rPr lang="en-IE" b="1" dirty="0"/>
              <a:t>Facilitator notes </a:t>
            </a:r>
          </a:p>
          <a:p>
            <a:endParaRPr lang="en-IE" b="1" dirty="0"/>
          </a:p>
          <a:p>
            <a:pPr>
              <a:buFont typeface="Arial" panose="020B0604020202020204" pitchFamily="34" charset="0"/>
              <a:buChar char="•"/>
            </a:pPr>
            <a:r>
              <a:rPr lang="en-IE" dirty="0"/>
              <a:t>Emphasise to students that in this workshop the role-play for the three perspectives relates to the Chief Government spokesperson trying to balance the arguments/proposals put forward by three different problem frames on the same issue.  </a:t>
            </a:r>
          </a:p>
          <a:p>
            <a:pPr>
              <a:buFont typeface="Arial" panose="020B0604020202020204" pitchFamily="34" charset="0"/>
              <a:buChar char="•"/>
            </a:pPr>
            <a:endParaRPr lang="en-IE" dirty="0"/>
          </a:p>
          <a:p>
            <a:pPr>
              <a:buFont typeface="Arial" panose="020B0604020202020204" pitchFamily="34" charset="0"/>
              <a:buChar char="•"/>
            </a:pPr>
            <a:r>
              <a:rPr lang="en-IE" dirty="0"/>
              <a:t>Groups are therefore role-playing the frame during the workshop, but asked to consider their final ‘advice’ as a coherent piece of the challenges faced by country B.</a:t>
            </a:r>
          </a:p>
          <a:p>
            <a:pPr>
              <a:buFont typeface="Arial" panose="020B0604020202020204" pitchFamily="34" charset="0"/>
              <a:buChar char="•"/>
            </a:pPr>
            <a:endParaRPr lang="en-IE" dirty="0"/>
          </a:p>
          <a:p>
            <a:pPr>
              <a:buFont typeface="Arial" panose="020B0604020202020204" pitchFamily="34" charset="0"/>
              <a:buChar char="•"/>
            </a:pPr>
            <a:r>
              <a:rPr lang="en-IE" dirty="0"/>
              <a:t>Highlight to students that any proposed solutions, i.e. their risk management strategies, will have to be realistic.</a:t>
            </a:r>
          </a:p>
          <a:p>
            <a:endParaRPr lang="en-IE" dirty="0"/>
          </a:p>
        </p:txBody>
      </p:sp>
      <p:sp>
        <p:nvSpPr>
          <p:cNvPr id="4" name="Slide Number Placeholder 3">
            <a:extLst>
              <a:ext uri="{FF2B5EF4-FFF2-40B4-BE49-F238E27FC236}">
                <a16:creationId xmlns:a16="http://schemas.microsoft.com/office/drawing/2014/main" id="{9085F9AB-C10B-CF74-D5A3-C6D62D229678}"/>
              </a:ext>
            </a:extLst>
          </p:cNvPr>
          <p:cNvSpPr>
            <a:spLocks noGrp="1"/>
          </p:cNvSpPr>
          <p:nvPr>
            <p:ph type="sldNum" sz="quarter" idx="5"/>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386111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B86F-A422-B94C-3F17-7A576B33D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6F68B-3B07-D625-3683-92C5CB6B4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13567-C68C-FFAC-71A3-DBAEC3CA27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endParaRPr lang="en-GB" dirty="0"/>
          </a:p>
          <a:p>
            <a:r>
              <a:rPr lang="en-GB" strike="noStrike" dirty="0"/>
              <a:t>Holding slide which can be used while the groups work through activities related to task #2</a:t>
            </a:r>
          </a:p>
          <a:p>
            <a:endParaRPr lang="en-GB"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dirty="0"/>
              <a:t>Screenshot of templates they will use.</a:t>
            </a:r>
          </a:p>
          <a:p>
            <a:endParaRPr lang="en-GB" dirty="0"/>
          </a:p>
          <a:p>
            <a:r>
              <a:rPr lang="en-GB" dirty="0"/>
              <a:t>(Icon is a stock PowerPoint image; remove/change if needed)</a:t>
            </a:r>
          </a:p>
        </p:txBody>
      </p:sp>
      <p:sp>
        <p:nvSpPr>
          <p:cNvPr id="4" name="Slide Number Placeholder 3">
            <a:extLst>
              <a:ext uri="{FF2B5EF4-FFF2-40B4-BE49-F238E27FC236}">
                <a16:creationId xmlns:a16="http://schemas.microsoft.com/office/drawing/2014/main" id="{0AA1B472-2B4A-10A6-BD2A-9FB736723C20}"/>
              </a:ext>
            </a:extLst>
          </p:cNvPr>
          <p:cNvSpPr>
            <a:spLocks noGrp="1"/>
          </p:cNvSpPr>
          <p:nvPr>
            <p:ph type="sldNum" sz="quarter" idx="5"/>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1184527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9f6627e2f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9f6627e2f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b="1" dirty="0"/>
              <a:t>Facilitator notes:</a:t>
            </a:r>
          </a:p>
          <a:p>
            <a:pPr marL="0" lvl="0" indent="0" algn="l" rtl="0">
              <a:spcBef>
                <a:spcPts val="0"/>
              </a:spcBef>
              <a:spcAft>
                <a:spcPts val="0"/>
              </a:spcAft>
              <a:buNone/>
            </a:pPr>
            <a:endParaRPr lang="en-IE" dirty="0"/>
          </a:p>
          <a:p>
            <a:pPr marL="0" lvl="0" indent="0" algn="l" rtl="0">
              <a:spcBef>
                <a:spcPts val="0"/>
              </a:spcBef>
              <a:spcAft>
                <a:spcPts val="0"/>
              </a:spcAft>
              <a:buNone/>
            </a:pPr>
            <a:r>
              <a:rPr lang="en-IE" dirty="0"/>
              <a:t>Emphasise that there must be 4 presenters, total max is 3 minutes and that others in the group need to identify as handling Q&amp;A/other tasks</a:t>
            </a:r>
          </a:p>
          <a:p>
            <a:pPr marL="0" lvl="0" indent="0" algn="l" rtl="0">
              <a:spcBef>
                <a:spcPts val="0"/>
              </a:spcBef>
              <a:spcAft>
                <a:spcPts val="0"/>
              </a:spcAft>
              <a:buNone/>
            </a:pPr>
            <a:endParaRPr lang="en-IE" dirty="0"/>
          </a:p>
          <a:p>
            <a:pPr marL="0" lvl="0" indent="0" algn="l" rtl="0">
              <a:spcBef>
                <a:spcPts val="0"/>
              </a:spcBef>
              <a:spcAft>
                <a:spcPts val="0"/>
              </a:spcAft>
              <a:buNone/>
            </a:pPr>
            <a:r>
              <a:rPr lang="en-IE" dirty="0"/>
              <a:t>Steps 1 to 4 are from handout #3 in the workshop pack – on this slide for the facilitator’s convenience</a:t>
            </a:r>
            <a:endParaRPr dirty="0"/>
          </a:p>
        </p:txBody>
      </p:sp>
    </p:spTree>
    <p:extLst>
      <p:ext uri="{BB962C8B-B14F-4D97-AF65-F5344CB8AC3E}">
        <p14:creationId xmlns:p14="http://schemas.microsoft.com/office/powerpoint/2010/main" val="75625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03416dcc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b03416dcc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b="1" dirty="0"/>
              <a:t>Facilitator notes:</a:t>
            </a:r>
          </a:p>
          <a:p>
            <a:pPr marL="0" lvl="0" indent="0" algn="l" rtl="0">
              <a:spcBef>
                <a:spcPts val="0"/>
              </a:spcBef>
              <a:spcAft>
                <a:spcPts val="0"/>
              </a:spcAft>
              <a:buNone/>
            </a:pPr>
            <a:endParaRPr lang="en-IE" b="1" dirty="0"/>
          </a:p>
          <a:p>
            <a:pPr marL="0" lvl="0" indent="0" algn="l" rtl="0">
              <a:spcBef>
                <a:spcPts val="0"/>
              </a:spcBef>
              <a:spcAft>
                <a:spcPts val="0"/>
              </a:spcAft>
              <a:buNone/>
            </a:pPr>
            <a:r>
              <a:rPr lang="en-IE" dirty="0"/>
              <a:t>Reminder that the concepts of mitigation and/or adaptation will feature on most  risk management strategies – so please do review your notes from previous sessions and/or access the resources available to you on Blackboard. </a:t>
            </a:r>
          </a:p>
          <a:p>
            <a:pPr marL="0" lvl="0" indent="0" algn="l" rtl="0">
              <a:spcBef>
                <a:spcPts val="0"/>
              </a:spcBef>
              <a:spcAft>
                <a:spcPts val="0"/>
              </a:spcAft>
              <a:buNone/>
            </a:pPr>
            <a:endParaRPr lang="en-IE" dirty="0"/>
          </a:p>
          <a:p>
            <a:pPr marL="0" lvl="0" indent="0" algn="l" rtl="0">
              <a:spcBef>
                <a:spcPts val="0"/>
              </a:spcBef>
              <a:spcAft>
                <a:spcPts val="0"/>
              </a:spcAft>
              <a:buNone/>
            </a:pPr>
            <a:r>
              <a:rPr lang="en-IE" dirty="0"/>
              <a:t>Now that you understand framing, you will recognise that depending on the source of resources, their ‘frame’ may differ – even when describing these commonly used terms. E.g. TCD sustainability strategy, United Nations (UNFCCC = </a:t>
            </a:r>
            <a:r>
              <a:rPr lang="en-IE" b="0" i="0" dirty="0">
                <a:solidFill>
                  <a:srgbClr val="202124"/>
                </a:solidFill>
                <a:effectLst/>
                <a:latin typeface="Google Sans"/>
              </a:rPr>
              <a:t>United Nations Framework Convention on Climate Change) </a:t>
            </a:r>
            <a:r>
              <a:rPr lang="en-IE" dirty="0"/>
              <a:t>and the world meteorological association… to name but a few.</a:t>
            </a:r>
          </a:p>
          <a:p>
            <a:pPr marL="0" lvl="0" indent="0" algn="l" rtl="0">
              <a:spcBef>
                <a:spcPts val="0"/>
              </a:spcBef>
              <a:spcAft>
                <a:spcPts val="0"/>
              </a:spcAft>
              <a:buNone/>
            </a:pPr>
            <a:r>
              <a:rPr lang="en-IE" dirty="0"/>
              <a:t>Even amongst your own groups, it is likely that students will identify with different ‘definitions and descriptions of these, and other, terms.</a:t>
            </a:r>
          </a:p>
          <a:p>
            <a:pPr marL="0" lvl="0" indent="0" algn="l" rtl="0">
              <a:spcBef>
                <a:spcPts val="0"/>
              </a:spcBef>
              <a:spcAft>
                <a:spcPts val="0"/>
              </a:spcAft>
              <a:buNone/>
            </a:pPr>
            <a:endParaRPr lang="en-IE" dirty="0"/>
          </a:p>
          <a:p>
            <a:pPr marL="0" lvl="0" indent="0" algn="l" rtl="0">
              <a:spcBef>
                <a:spcPts val="0"/>
              </a:spcBef>
              <a:spcAft>
                <a:spcPts val="0"/>
              </a:spcAft>
              <a:buNone/>
            </a:pPr>
            <a:r>
              <a:rPr lang="en-IE" dirty="0"/>
              <a:t>********************************</a:t>
            </a:r>
          </a:p>
          <a:p>
            <a:pPr marL="0" lvl="0" indent="0" algn="l" rtl="0">
              <a:spcBef>
                <a:spcPts val="0"/>
              </a:spcBef>
              <a:spcAft>
                <a:spcPts val="0"/>
              </a:spcAft>
              <a:buNone/>
            </a:pPr>
            <a:r>
              <a:rPr lang="en-IE" dirty="0"/>
              <a:t>Additional background for speakers …. You may choose to spotlight some of the content e.g.</a:t>
            </a:r>
          </a:p>
          <a:p>
            <a:pPr marL="0" lvl="0" indent="0" algn="l" rtl="0">
              <a:spcBef>
                <a:spcPts val="0"/>
              </a:spcBef>
              <a:spcAft>
                <a:spcPts val="0"/>
              </a:spcAft>
              <a:buNone/>
            </a:pPr>
            <a:r>
              <a:rPr lang="en-IE" dirty="0"/>
              <a:t> </a:t>
            </a:r>
          </a:p>
          <a:p>
            <a:pPr marL="0" lvl="0" indent="0" algn="l" rtl="0">
              <a:spcBef>
                <a:spcPts val="0"/>
              </a:spcBef>
              <a:spcAft>
                <a:spcPts val="0"/>
              </a:spcAft>
              <a:buNone/>
            </a:pPr>
            <a:r>
              <a:rPr lang="en-IE" b="1" dirty="0"/>
              <a:t>Resilience in the context of climate change </a:t>
            </a:r>
            <a:r>
              <a:rPr lang="en-IE" dirty="0"/>
              <a:t>refers to the ability of a social or ecological system to absorb disturbances while retaining the same basic structure and ways of functioning, the capacity for self-organisation, and the capacity to adapt to stress and change. (UNFCCC glossary)</a:t>
            </a:r>
          </a:p>
          <a:p>
            <a:pPr marL="0" lvl="0" indent="0" algn="l" rtl="0">
              <a:spcBef>
                <a:spcPts val="0"/>
              </a:spcBef>
              <a:spcAft>
                <a:spcPts val="0"/>
              </a:spcAft>
              <a:buNone/>
            </a:pPr>
            <a:endParaRPr lang="en-IE" dirty="0"/>
          </a:p>
          <a:p>
            <a:pPr marL="0" lvl="0" indent="0" algn="l" rtl="0">
              <a:spcBef>
                <a:spcPts val="0"/>
              </a:spcBef>
              <a:spcAft>
                <a:spcPts val="0"/>
              </a:spcAft>
              <a:buNone/>
            </a:pPr>
            <a:r>
              <a:rPr lang="en-IE" dirty="0"/>
              <a:t>UN carbon ‘offset’ calculator: https://offset.climateneutralnow.org/footprintcalc </a:t>
            </a:r>
            <a:endParaRPr dirty="0"/>
          </a:p>
        </p:txBody>
      </p:sp>
      <p:sp>
        <p:nvSpPr>
          <p:cNvPr id="305" name="Google Shape;305;g2b03416dcc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65644-ECB4-3D9B-5252-47230386D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081C0-CC16-513F-0019-374CB75DF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7306F-534C-8055-679A-09815D8391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trike="noStrike" dirty="0"/>
              <a:t>Holding slide which can be used while the groups work through activities related to task #3 – preparation of presentation… 15 minutes.</a:t>
            </a:r>
          </a:p>
          <a:p>
            <a:endParaRPr lang="en-GB" strike="noStrike" dirty="0"/>
          </a:p>
          <a:p>
            <a:r>
              <a:rPr lang="en-GB" strike="noStrike" dirty="0"/>
              <a:t>Screenshots of templates they will use.</a:t>
            </a:r>
          </a:p>
          <a:p>
            <a:endParaRPr lang="en-GB" strike="noStrike" dirty="0"/>
          </a:p>
          <a:p>
            <a:r>
              <a:rPr lang="en-GB" strike="noStrike" dirty="0"/>
              <a:t>A total of 25minutes is allocated for presentations by all three groups – 3 minutes for 4x presenters.</a:t>
            </a:r>
          </a:p>
          <a:p>
            <a:endParaRPr lang="en-GB" dirty="0"/>
          </a:p>
          <a:p>
            <a:r>
              <a:rPr lang="en-GB" dirty="0"/>
              <a:t>(Icon is a stock PowerPoint image; remove/change if needed)</a:t>
            </a:r>
          </a:p>
        </p:txBody>
      </p:sp>
      <p:sp>
        <p:nvSpPr>
          <p:cNvPr id="4" name="Slide Number Placeholder 3">
            <a:extLst>
              <a:ext uri="{FF2B5EF4-FFF2-40B4-BE49-F238E27FC236}">
                <a16:creationId xmlns:a16="http://schemas.microsoft.com/office/drawing/2014/main" id="{301A7AA0-D1A9-B31E-1472-9558E2427660}"/>
              </a:ext>
            </a:extLst>
          </p:cNvPr>
          <p:cNvSpPr>
            <a:spLocks noGrp="1"/>
          </p:cNvSpPr>
          <p:nvPr>
            <p:ph type="sldNum" sz="quarter" idx="5"/>
          </p:nvPr>
        </p:nvSpPr>
        <p:spPr/>
        <p:txBody>
          <a:bodyPr/>
          <a:lstStyle/>
          <a:p>
            <a:fld id="{49DD4D23-C98A-435E-AE88-9061F8349B02}" type="slidenum">
              <a:rPr lang="en-GB" smtClean="0"/>
              <a:pPr/>
              <a:t>18</a:t>
            </a:fld>
            <a:endParaRPr lang="en-GB" dirty="0"/>
          </a:p>
        </p:txBody>
      </p:sp>
    </p:spTree>
    <p:extLst>
      <p:ext uri="{BB962C8B-B14F-4D97-AF65-F5344CB8AC3E}">
        <p14:creationId xmlns:p14="http://schemas.microsoft.com/office/powerpoint/2010/main" val="148966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D703-ADBD-BC32-F3E0-9D53DD4DB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9024B-212C-A083-0175-9A5D88FAB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FA2AA-F3A1-3486-24B2-2C0AABA2B6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trike="noStrike" dirty="0"/>
              <a:t>Holding slide which can be used while the presentations are completed.</a:t>
            </a:r>
          </a:p>
          <a:p>
            <a:endParaRPr lang="en-GB" strike="noStrike" dirty="0"/>
          </a:p>
          <a:p>
            <a:r>
              <a:rPr lang="en-GB" strike="noStrike" dirty="0"/>
              <a:t>A total of 25minutes is allocated for presentations by all three groups</a:t>
            </a:r>
          </a:p>
          <a:p>
            <a:endParaRPr lang="en-GB"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Emphasise that there must be 4 presenters, total max is 3 minutes and that others in the group need to identify as handling Q&amp;A/other tasks, </a:t>
            </a:r>
            <a:r>
              <a:rPr lang="en-GB" dirty="0"/>
              <a:t>otherwise some behaviours not likely to have been demonstrated by individual learners for relevant part(s) of the facilitator checklist.</a:t>
            </a:r>
          </a:p>
          <a:p>
            <a:pPr marL="171450" lvl="0" indent="-171450" algn="l" rtl="0">
              <a:spcBef>
                <a:spcPts val="0"/>
              </a:spcBef>
              <a:spcAft>
                <a:spcPts val="0"/>
              </a:spcAft>
              <a:buFont typeface="Arial" panose="020B0604020202020204" pitchFamily="34" charset="0"/>
              <a:buChar char="•"/>
            </a:pPr>
            <a:endParaRPr lang="en-GB" dirty="0"/>
          </a:p>
          <a:p>
            <a:pPr marL="171450" lvl="0" indent="-171450" algn="l" rtl="0">
              <a:spcBef>
                <a:spcPts val="0"/>
              </a:spcBef>
              <a:spcAft>
                <a:spcPts val="0"/>
              </a:spcAft>
              <a:buFont typeface="Arial" panose="020B0604020202020204" pitchFamily="34" charset="0"/>
              <a:buChar char="•"/>
            </a:pPr>
            <a:r>
              <a:rPr lang="en-GB" dirty="0"/>
              <a:t>The groups learn much from having to identify an agreed question and its answer – the collaborative nature of workshop design drives groups to ask a question that spotlights gaps and/or repetition across the collective three perspectives/management plans.  </a:t>
            </a:r>
          </a:p>
          <a:p>
            <a:pPr marL="171450" lvl="0" indent="-171450" algn="l" rtl="0">
              <a:spcBef>
                <a:spcPts val="0"/>
              </a:spcBef>
              <a:spcAft>
                <a:spcPts val="0"/>
              </a:spcAft>
              <a:buFont typeface="Arial" panose="020B0604020202020204" pitchFamily="34" charset="0"/>
              <a:buChar char="•"/>
            </a:pPr>
            <a:endParaRPr lang="en-GB" dirty="0"/>
          </a:p>
          <a:p>
            <a:pPr marL="171450" lvl="0" indent="-171450" algn="l" rtl="0">
              <a:spcBef>
                <a:spcPts val="0"/>
              </a:spcBef>
              <a:spcAft>
                <a:spcPts val="0"/>
              </a:spcAft>
              <a:buFont typeface="Arial" panose="020B0604020202020204" pitchFamily="34" charset="0"/>
              <a:buChar char="•"/>
            </a:pPr>
            <a:r>
              <a:rPr lang="en-GB" dirty="0"/>
              <a:t>If the workshop runs short of time, groups can ask their questions so the Government official and other groups can hear them, even if time does not permit presenting groups to answer at that time.  In such cases facilitators/curriculum might require that the group includes the response they would have made in the group submission after the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trike="noStrike" dirty="0"/>
          </a:p>
          <a:p>
            <a:endParaRPr lang="en-GB" dirty="0"/>
          </a:p>
          <a:p>
            <a:r>
              <a:rPr lang="en-GB" dirty="0"/>
              <a:t>(Icon is a stock PowerPoint image; remove/change if needed)</a:t>
            </a:r>
          </a:p>
        </p:txBody>
      </p:sp>
      <p:sp>
        <p:nvSpPr>
          <p:cNvPr id="4" name="Slide Number Placeholder 3">
            <a:extLst>
              <a:ext uri="{FF2B5EF4-FFF2-40B4-BE49-F238E27FC236}">
                <a16:creationId xmlns:a16="http://schemas.microsoft.com/office/drawing/2014/main" id="{45C3B111-3230-BCF7-2A76-9697FEF88AA3}"/>
              </a:ext>
            </a:extLst>
          </p:cNvPr>
          <p:cNvSpPr>
            <a:spLocks noGrp="1"/>
          </p:cNvSpPr>
          <p:nvPr>
            <p:ph type="sldNum" sz="quarter" idx="5"/>
          </p:nvPr>
        </p:nvSpPr>
        <p:spPr/>
        <p:txBody>
          <a:bodyPr/>
          <a:lstStyle/>
          <a:p>
            <a:fld id="{49DD4D23-C98A-435E-AE88-9061F8349B02}" type="slidenum">
              <a:rPr lang="en-GB" smtClean="0"/>
              <a:pPr/>
              <a:t>19</a:t>
            </a:fld>
            <a:endParaRPr lang="en-GB" dirty="0"/>
          </a:p>
        </p:txBody>
      </p:sp>
    </p:spTree>
    <p:extLst>
      <p:ext uri="{BB962C8B-B14F-4D97-AF65-F5344CB8AC3E}">
        <p14:creationId xmlns:p14="http://schemas.microsoft.com/office/powerpoint/2010/main" val="302317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61AF9-B5CF-5122-5DD9-0579972B2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6BB6C-0927-4E14-63C8-C55927F17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661B1-FA63-EE82-3782-950F251270E8}"/>
              </a:ext>
            </a:extLst>
          </p:cNvPr>
          <p:cNvSpPr>
            <a:spLocks noGrp="1"/>
          </p:cNvSpPr>
          <p:nvPr>
            <p:ph type="body" idx="1"/>
          </p:nvPr>
        </p:nvSpPr>
        <p:spPr/>
        <p:txBody>
          <a:bodyPr/>
          <a:lstStyle/>
          <a:p>
            <a:r>
              <a:rPr lang="en-IE" b="1" dirty="0"/>
              <a:t>Facilitator notes:</a:t>
            </a:r>
          </a:p>
          <a:p>
            <a:pPr marL="171450" indent="-171450">
              <a:buFont typeface="Arial" panose="020B0604020202020204" pitchFamily="34" charset="0"/>
              <a:buChar char="•"/>
            </a:pPr>
            <a:r>
              <a:rPr lang="en-IE" b="0" dirty="0"/>
              <a:t>To accommodate a range of terminology identified amongst colleagues involved in teaching, the slide includes reference to LMS (Learning Management System) and VLE (Virtual Learning Environment) – of which Blackboard Learn is one such system.</a:t>
            </a:r>
          </a:p>
          <a:p>
            <a:pPr marL="171450" indent="-171450">
              <a:buFont typeface="Arial" panose="020B0604020202020204" pitchFamily="34" charset="0"/>
              <a:buChar char="•"/>
            </a:pPr>
            <a:r>
              <a:rPr lang="en-IE" b="0" dirty="0"/>
              <a:t>It is an advantage to learners that they be familiar with all three perspectives (versions of the case) for the workshop.  [… including that some subliminal reflection on the case will inevitably happen between completion and attendance at the workshop!]</a:t>
            </a:r>
          </a:p>
          <a:p>
            <a:pPr marL="171450" indent="-171450">
              <a:buFont typeface="Arial" panose="020B0604020202020204" pitchFamily="34" charset="0"/>
              <a:buChar char="•"/>
            </a:pPr>
            <a:r>
              <a:rPr lang="en-IE" b="0" dirty="0"/>
              <a:t>Completion of activities related to review of scenarios within a three-hour workshop can be accommodated – provided the facilitator insists that there is no discussion/ each learner completes independently…  before workshop group activities begin. However deeper engagement with the materials, and related learning, is likely to be achieved if scenario review is completed prior to learner attendance at the workshop </a:t>
            </a:r>
          </a:p>
          <a:p>
            <a:pPr marL="171450" indent="-171450">
              <a:buFont typeface="Arial" panose="020B0604020202020204" pitchFamily="34" charset="0"/>
              <a:buChar char="•"/>
            </a:pPr>
            <a:endParaRPr lang="en-IE" b="0" dirty="0"/>
          </a:p>
          <a:p>
            <a:pPr marL="0" indent="0">
              <a:buFont typeface="Arial" panose="020B0604020202020204" pitchFamily="34" charset="0"/>
              <a:buNone/>
            </a:pPr>
            <a:r>
              <a:rPr lang="en-IE" b="1" u="sng" dirty="0"/>
              <a:t>Reminder in advance of the workshop e.g. announcement, instructions on prework activities or similar:</a:t>
            </a:r>
          </a:p>
          <a:p>
            <a:pPr marL="171450" indent="-171450">
              <a:buFont typeface="Arial" panose="020B0604020202020204" pitchFamily="34" charset="0"/>
              <a:buChar char="•"/>
            </a:pPr>
            <a:r>
              <a:rPr lang="en-IE" dirty="0"/>
              <a:t>In order to get the best from the workshop, you should reflect on the Learning outcomes and case scenarios in advance – and be prepared to engage with your group from the beginning.</a:t>
            </a:r>
          </a:p>
          <a:p>
            <a:pPr marL="171450" indent="-171450">
              <a:buFont typeface="Arial" panose="020B0604020202020204" pitchFamily="34" charset="0"/>
              <a:buChar char="•"/>
            </a:pPr>
            <a:r>
              <a:rPr lang="en-IE" dirty="0"/>
              <a:t>When you get to the workshop, your group will be assigned one of the three ‘Problem Frames’ (in this case your ‘team’ is assigned one of the three folders held by the Government official) on the case.</a:t>
            </a:r>
          </a:p>
          <a:p>
            <a:pPr marL="171450" indent="-171450">
              <a:buFont typeface="Arial" panose="020B0604020202020204" pitchFamily="34" charset="0"/>
              <a:buChar char="•"/>
            </a:pPr>
            <a:r>
              <a:rPr lang="en-IE" dirty="0"/>
              <a:t>The group members will share their individual preparatory work– </a:t>
            </a:r>
            <a:r>
              <a:rPr lang="en-IE" u="sng" dirty="0"/>
              <a:t>reminder that delays with sharing group member’s individual reflections will impact negatively on the group’s ability to progress in a timely fashion</a:t>
            </a:r>
            <a:r>
              <a:rPr lang="en-IE" dirty="0"/>
              <a:t>. </a:t>
            </a:r>
          </a:p>
          <a:p>
            <a:pPr marL="0" indent="0">
              <a:buFont typeface="Arial" panose="020B0604020202020204" pitchFamily="34" charset="0"/>
              <a:buNone/>
            </a:pPr>
            <a:endParaRPr lang="en-IE" b="0" dirty="0"/>
          </a:p>
          <a:p>
            <a:endParaRPr lang="en-IE" b="1" dirty="0"/>
          </a:p>
          <a:p>
            <a:endParaRPr lang="en-IE" dirty="0"/>
          </a:p>
        </p:txBody>
      </p:sp>
      <p:sp>
        <p:nvSpPr>
          <p:cNvPr id="4" name="Slide Number Placeholder 3">
            <a:extLst>
              <a:ext uri="{FF2B5EF4-FFF2-40B4-BE49-F238E27FC236}">
                <a16:creationId xmlns:a16="http://schemas.microsoft.com/office/drawing/2014/main" id="{CC001CD8-3EA2-8719-2783-64B37AEA1456}"/>
              </a:ext>
            </a:extLst>
          </p:cNvPr>
          <p:cNvSpPr>
            <a:spLocks noGrp="1"/>
          </p:cNvSpPr>
          <p:nvPr>
            <p:ph type="sldNum" sz="quarter" idx="5"/>
          </p:nvPr>
        </p:nvSpPr>
        <p:spPr/>
        <p:txBody>
          <a:bodyPr/>
          <a:lstStyle/>
          <a:p>
            <a:fld id="{440967E6-5858-4A69-81D9-87D77AABE159}" type="slidenum">
              <a:rPr lang="en-IE" smtClean="0"/>
              <a:t>2</a:t>
            </a:fld>
            <a:endParaRPr lang="en-IE"/>
          </a:p>
        </p:txBody>
      </p:sp>
    </p:spTree>
    <p:extLst>
      <p:ext uri="{BB962C8B-B14F-4D97-AF65-F5344CB8AC3E}">
        <p14:creationId xmlns:p14="http://schemas.microsoft.com/office/powerpoint/2010/main" val="1466663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endParaRPr lang="en-IE" dirty="0"/>
          </a:p>
          <a:p>
            <a:endParaRPr lang="en-GB" dirty="0"/>
          </a:p>
          <a:p>
            <a:r>
              <a:rPr lang="en-GB" dirty="0"/>
              <a:t>This slide is to remind facilitator that extracts/summaries from the workshop pack/videos are included on the following slides as follows:</a:t>
            </a:r>
          </a:p>
          <a:p>
            <a:endParaRPr lang="en-GB" dirty="0"/>
          </a:p>
          <a:p>
            <a:pPr marL="171450" indent="-171450">
              <a:buFont typeface="Arial" panose="020B0604020202020204" pitchFamily="34" charset="0"/>
              <a:buChar char="•"/>
            </a:pPr>
            <a:r>
              <a:rPr lang="en-IE" dirty="0"/>
              <a:t>Guidance notes </a:t>
            </a:r>
            <a:r>
              <a:rPr lang="en-GB" sz="1200" dirty="0">
                <a:effectLst/>
              </a:rPr>
              <a:t>for learners – aligned with specific inclusions on Videos by Dr John Gallagher, 2024.</a:t>
            </a:r>
          </a:p>
          <a:p>
            <a:pPr marL="171450" indent="-171450">
              <a:buFont typeface="Arial" panose="020B0604020202020204" pitchFamily="34" charset="0"/>
              <a:buChar char="•"/>
            </a:pPr>
            <a:r>
              <a:rPr lang="en-GB" sz="1200" dirty="0">
                <a:effectLst/>
              </a:rPr>
              <a:t>Mitigation and adaptation</a:t>
            </a:r>
          </a:p>
          <a:p>
            <a:pPr marL="171450" indent="-171450">
              <a:buFont typeface="Arial" panose="020B0604020202020204" pitchFamily="34" charset="0"/>
              <a:buChar char="•"/>
            </a:pPr>
            <a:r>
              <a:rPr lang="en-IE" dirty="0"/>
              <a:t>Facilitator checklist (Assessment process)</a:t>
            </a:r>
          </a:p>
          <a:p>
            <a:pPr marL="171450" indent="-171450">
              <a:buFont typeface="Arial" panose="020B0604020202020204" pitchFamily="34" charset="0"/>
              <a:buChar char="•"/>
            </a:pPr>
            <a:r>
              <a:rPr lang="en-IE" dirty="0"/>
              <a:t>Wrap-up and prompts for reflection – end of workshop if time enabled.  </a:t>
            </a:r>
          </a:p>
          <a:p>
            <a:pPr marL="171450" indent="-171450">
              <a:buFont typeface="Arial" panose="020B0604020202020204" pitchFamily="34" charset="0"/>
              <a:buChar char="•"/>
            </a:pPr>
            <a:r>
              <a:rPr lang="en-IE" dirty="0"/>
              <a:t>Tangier Island also has potential as prework and/or post-workshop activity. </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20</a:t>
            </a:fld>
            <a:endParaRPr lang="en-GB" dirty="0"/>
          </a:p>
        </p:txBody>
      </p:sp>
    </p:spTree>
    <p:extLst>
      <p:ext uri="{BB962C8B-B14F-4D97-AF65-F5344CB8AC3E}">
        <p14:creationId xmlns:p14="http://schemas.microsoft.com/office/powerpoint/2010/main" val="420852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p>
          <a:p>
            <a:endParaRPr lang="en-IE" dirty="0"/>
          </a:p>
          <a:p>
            <a:r>
              <a:rPr lang="en-IE" dirty="0"/>
              <a:t>Concepts that have been introduced in lectures/videos and activities –reproduced here as reminders when preparing for the workshop.  Links to discussions and references are provided as supports to those who are interested in further background.</a:t>
            </a:r>
          </a:p>
          <a:p>
            <a:endParaRPr lang="en-IE" b="1" dirty="0"/>
          </a:p>
          <a:p>
            <a:pPr marL="171450" indent="-171450">
              <a:buFont typeface="Arial" panose="020B0604020202020204" pitchFamily="34" charset="0"/>
              <a:buChar char="•"/>
            </a:pPr>
            <a:r>
              <a:rPr lang="en-IE" dirty="0"/>
              <a:t>These are included in the slide Deck for information purposes only – </a:t>
            </a:r>
            <a:r>
              <a:rPr lang="en-IE" b="1" dirty="0"/>
              <a:t>the facilitator does </a:t>
            </a:r>
            <a:r>
              <a:rPr lang="en-IE" b="1" u="sng" dirty="0"/>
              <a:t>not </a:t>
            </a:r>
            <a:r>
              <a:rPr lang="en-IE" b="1" dirty="0"/>
              <a:t>need to read these out in their entirety etc.</a:t>
            </a:r>
          </a:p>
          <a:p>
            <a:endParaRPr lang="en-IE" dirty="0"/>
          </a:p>
          <a:p>
            <a:endParaRPr lang="en-IE" dirty="0"/>
          </a:p>
        </p:txBody>
      </p:sp>
      <p:sp>
        <p:nvSpPr>
          <p:cNvPr id="4" name="Slide Number Placeholder 3"/>
          <p:cNvSpPr>
            <a:spLocks noGrp="1"/>
          </p:cNvSpPr>
          <p:nvPr>
            <p:ph type="sldNum" sz="quarter" idx="5"/>
          </p:nvPr>
        </p:nvSpPr>
        <p:spPr/>
        <p:txBody>
          <a:bodyPr/>
          <a:lstStyle/>
          <a:p>
            <a:fld id="{440967E6-5858-4A69-81D9-87D77AABE159}" type="slidenum">
              <a:rPr lang="en-IE" smtClean="0"/>
              <a:t>21</a:t>
            </a:fld>
            <a:endParaRPr lang="en-IE"/>
          </a:p>
        </p:txBody>
      </p:sp>
    </p:spTree>
    <p:extLst>
      <p:ext uri="{BB962C8B-B14F-4D97-AF65-F5344CB8AC3E}">
        <p14:creationId xmlns:p14="http://schemas.microsoft.com/office/powerpoint/2010/main" val="1886110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u="sng" dirty="0"/>
              <a:t>Alert learners to the variation i.e. multiple versions, from reputable sources, can lead to additional debate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r>
              <a:rPr lang="en-IE" dirty="0"/>
              <a:t>For background information only Not intended to be read out in its entirety. </a:t>
            </a:r>
          </a:p>
          <a:p>
            <a:endParaRPr lang="en-IE" dirty="0"/>
          </a:p>
          <a:p>
            <a:r>
              <a:rPr lang="en-IE" dirty="0"/>
              <a:t>Facilitator’s may choose to have a printed copy for each group… i.e. if the workshop policy is in-person/not using devices. See page 2, Handout #2, in the workshop pack.</a:t>
            </a:r>
          </a:p>
          <a:p>
            <a:endParaRPr lang="en-IE" dirty="0"/>
          </a:p>
          <a:p>
            <a:r>
              <a:rPr lang="en-IE" dirty="0"/>
              <a:t>UNFCCC truncated – see below for extended text:</a:t>
            </a:r>
          </a:p>
          <a:p>
            <a:endParaRPr lang="en-IE" dirty="0"/>
          </a:p>
          <a:p>
            <a:r>
              <a:rPr lang="en-IE" dirty="0"/>
              <a:t>******************** </a:t>
            </a:r>
          </a:p>
          <a:p>
            <a:pPr marL="85725" indent="0">
              <a:lnSpc>
                <a:spcPct val="120000"/>
              </a:lnSpc>
              <a:buNone/>
            </a:pPr>
            <a:r>
              <a:rPr lang="en-GB" sz="1200" b="0" dirty="0">
                <a:solidFill>
                  <a:srgbClr val="666666"/>
                </a:solidFill>
                <a:effectLst/>
              </a:rPr>
              <a:t>Mitigation – United Nations Framework Convention on Climate Change (UNFCCC )</a:t>
            </a:r>
            <a:endParaRPr lang="en-IE" sz="1200" b="0" dirty="0">
              <a:solidFill>
                <a:srgbClr val="666666"/>
              </a:solidFill>
              <a:effectLst/>
            </a:endParaRPr>
          </a:p>
          <a:p>
            <a:pPr marL="85725" indent="0">
              <a:lnSpc>
                <a:spcPct val="120000"/>
              </a:lnSpc>
              <a:buNone/>
            </a:pPr>
            <a:r>
              <a:rPr lang="en-GB" sz="1200" b="0" dirty="0">
                <a:effectLst/>
                <a:ea typeface="Arial" panose="020B0604020202020204" pitchFamily="34" charset="0"/>
              </a:rPr>
              <a:t>What is mitigation? As there is a direct relation between global average temperatures and the concentration of greenhouse gases in the atmosphere, the key for the solution to the climate change problem rests in decreasing the amount of emissions released into the atmosphere and in reducing the current concentration of carbon dioxide (CO2) by enhancing sinks (e.g. increasing the area of forests).  Efforts to reduce emissions and enhance sinks are referred to as “mitigation”.</a:t>
            </a:r>
            <a:endParaRPr lang="en-IE" sz="1200" b="0" dirty="0">
              <a:effectLst/>
              <a:ea typeface="Arial" panose="020B0604020202020204" pitchFamily="34" charset="0"/>
            </a:endParaRPr>
          </a:p>
          <a:p>
            <a:pPr marL="85725" indent="0">
              <a:lnSpc>
                <a:spcPct val="120000"/>
              </a:lnSpc>
              <a:buNone/>
            </a:pPr>
            <a:r>
              <a:rPr lang="en-GB" sz="1200" b="0" dirty="0">
                <a:effectLst/>
                <a:ea typeface="Arial" panose="020B0604020202020204" pitchFamily="34" charset="0"/>
              </a:rPr>
              <a:t>The Convention requires all Parties, keeping in mind their responsibilities and capabilities, to formulate and implement programmes containing measures to mitigate climate change.  Such programmes target economic activity with an aim to incentivize actions that are cleaner or disincentive those that result in large amounts of GHGs.  They include policies, incentives schemes and investment programmes which address all sectors, including energy generation and use, transport, buildings, industry, agriculture, forestry and other land use, and waste management. </a:t>
            </a:r>
            <a:endParaRPr lang="en-IE" sz="1200" b="0" dirty="0">
              <a:effectLst/>
              <a:ea typeface="Arial" panose="020B0604020202020204" pitchFamily="34" charset="0"/>
            </a:endParaRPr>
          </a:p>
          <a:p>
            <a:pPr marL="85725" indent="0">
              <a:lnSpc>
                <a:spcPct val="120000"/>
              </a:lnSpc>
              <a:buNone/>
            </a:pPr>
            <a:r>
              <a:rPr lang="en-GB" sz="1200" b="0" dirty="0">
                <a:effectLst/>
                <a:ea typeface="Arial" panose="020B0604020202020204" pitchFamily="34" charset="0"/>
              </a:rPr>
              <a:t>Mitigation measures are translated in, for example, an increased use of renewable energy, the application of new technologies such as electric cars, or changes in practices or behaviours, such as driving less or changing one’s diet.  Further, they include expanding forests and other sinks to remove greater amounts of CO2 from the atmosphere, or simply making improvements to a cookstove design.</a:t>
            </a:r>
            <a:endParaRPr lang="en-IE" sz="1200" b="0" dirty="0">
              <a:effectLst/>
              <a:ea typeface="Arial" panose="020B0604020202020204" pitchFamily="34" charset="0"/>
            </a:endParaRPr>
          </a:p>
          <a:p>
            <a:pPr marL="85725" indent="0">
              <a:lnSpc>
                <a:spcPct val="120000"/>
              </a:lnSpc>
              <a:buNone/>
            </a:pPr>
            <a:r>
              <a:rPr lang="en-GB" sz="1200" b="0" dirty="0">
                <a:solidFill>
                  <a:srgbClr val="666666"/>
                </a:solidFill>
                <a:effectLst/>
              </a:rPr>
              <a:t>Mitigation - Trinity Sustainability Strategy, 2023-2030 (page 18).</a:t>
            </a:r>
            <a:endParaRPr lang="en-IE" sz="1200" b="0" dirty="0">
              <a:solidFill>
                <a:srgbClr val="666666"/>
              </a:solidFill>
              <a:effectLst/>
            </a:endParaRPr>
          </a:p>
          <a:p>
            <a:pPr marL="85725" indent="0">
              <a:lnSpc>
                <a:spcPct val="120000"/>
              </a:lnSpc>
              <a:buNone/>
            </a:pPr>
            <a:r>
              <a:rPr lang="en-GB" sz="1200" b="0" dirty="0">
                <a:effectLst/>
                <a:ea typeface="Arial" panose="020B0604020202020204" pitchFamily="34" charset="0"/>
                <a:cs typeface="Times New Roman" panose="02020603050405020304" pitchFamily="18" charset="0"/>
              </a:rPr>
              <a:t>Reducing climate change – this involves reducing the flow of heat-trapping greenhouse gases into the atmosphere, either by reducing sources of these gases (for example, the burning of fossil fuels for electricity, heat, or transport) or enhancing the sinks that accumulate and store these gases (such as the oceans, forests, and soil).  The goal of mitigation is to avoid significant human interference with Earth’s climate, stabilise GHG levels and allow ecosystems to adapt naturally to climate change, whist ensuring a sustainable food supply and economic development. Achieving net-zero emissions and biodiversity net gain are mitigation strategies.</a:t>
            </a:r>
            <a:endParaRPr lang="en-IE" sz="1200" b="0" dirty="0">
              <a:effectLst/>
              <a:ea typeface="Arial" panose="020B0604020202020204" pitchFamily="34" charset="0"/>
            </a:endParaRPr>
          </a:p>
          <a:p>
            <a:pPr marL="85725" indent="0">
              <a:lnSpc>
                <a:spcPct val="120000"/>
              </a:lnSpc>
              <a:buNone/>
            </a:pPr>
            <a:r>
              <a:rPr lang="en-GB" sz="1200" b="0" dirty="0">
                <a:solidFill>
                  <a:srgbClr val="666666"/>
                </a:solidFill>
                <a:effectLst/>
              </a:rPr>
              <a:t>Mitigation - American Meteorological Society (Climate Change Risk management, 2014) (p.vi) </a:t>
            </a:r>
            <a:endParaRPr lang="en-IE" sz="1200" b="0" dirty="0">
              <a:solidFill>
                <a:srgbClr val="666666"/>
              </a:solidFill>
              <a:effectLst/>
            </a:endParaRPr>
          </a:p>
          <a:p>
            <a:pPr marL="85725" indent="0">
              <a:lnSpc>
                <a:spcPct val="120000"/>
              </a:lnSpc>
              <a:buNone/>
            </a:pPr>
            <a:r>
              <a:rPr lang="en-GB" sz="1200" b="0" dirty="0">
                <a:effectLst/>
                <a:ea typeface="Helvetica Neue"/>
                <a:cs typeface="Times New Roman" panose="02020603050405020304" pitchFamily="18" charset="0"/>
              </a:rPr>
              <a:t>By reducing emissions, mitigation reduces society’s future contributions to greenhouse gas concentrations in the atmosphere. Ultimately, this can help reduce the amount that climate will change and thereby increase the potential that societal impacts will remain manageable. Approaches to reducing emissions fall into several categories. These include 1) regulation; 2) research, development, and deployment of new technologies; 3) conservation; 4) efforts to increase public awareness; 5) positive incentives to encourage choices that lower emissions; and 6) adding a price to greenhouse gas emissions, which creates incentives to reduce emissions broadly.</a:t>
            </a:r>
            <a:endParaRPr lang="en-IE" sz="1200" b="0" dirty="0">
              <a:effectLst/>
              <a:ea typeface="Arial" panose="020B0604020202020204" pitchFamily="34" charset="0"/>
            </a:endParaRPr>
          </a:p>
          <a:p>
            <a:pPr marL="85725" indent="0">
              <a:lnSpc>
                <a:spcPct val="120000"/>
              </a:lnSpc>
              <a:buNone/>
            </a:pPr>
            <a:r>
              <a:rPr lang="en-GB" sz="1200" b="0" dirty="0">
                <a:effectLst/>
                <a:ea typeface="Arial" panose="020B0604020202020204" pitchFamily="34" charset="0"/>
              </a:rPr>
              <a:t>Available at: </a:t>
            </a:r>
            <a:r>
              <a:rPr lang="en-GB" sz="1200" b="0" u="sng" dirty="0">
                <a:solidFill>
                  <a:srgbClr val="0000FF"/>
                </a:solidFill>
                <a:effectLst/>
                <a:ea typeface="Arial" panose="020B0604020202020204" pitchFamily="34" charset="0"/>
                <a:hlinkClick r:id="rId3"/>
              </a:rPr>
              <a:t>https://unfccc.int/topics/introduction-to-mitigation</a:t>
            </a:r>
            <a:r>
              <a:rPr lang="en-GB" sz="1200" b="0" dirty="0">
                <a:effectLst/>
                <a:ea typeface="Arial" panose="020B0604020202020204" pitchFamily="34" charset="0"/>
              </a:rPr>
              <a:t> </a:t>
            </a:r>
            <a:endParaRPr lang="en-IE" sz="1200" b="0" dirty="0">
              <a:effectLst/>
              <a:ea typeface="Arial" panose="020B0604020202020204" pitchFamily="34" charset="0"/>
            </a:endParaRPr>
          </a:p>
          <a:p>
            <a:pPr marL="85725" indent="0">
              <a:lnSpc>
                <a:spcPct val="120000"/>
              </a:lnSpc>
              <a:buNone/>
            </a:pPr>
            <a:r>
              <a:rPr lang="en-GB" sz="1200" b="0" dirty="0">
                <a:effectLst/>
                <a:ea typeface="Arial" panose="020B0604020202020204" pitchFamily="34" charset="0"/>
              </a:rPr>
              <a:t>Available at: </a:t>
            </a:r>
            <a:r>
              <a:rPr lang="en-GB" sz="1200" b="0" u="sng" dirty="0">
                <a:solidFill>
                  <a:srgbClr val="0000FF"/>
                </a:solidFill>
                <a:effectLst/>
                <a:ea typeface="Arial" panose="020B0604020202020204" pitchFamily="34" charset="0"/>
                <a:hlinkClick r:id="rId4"/>
              </a:rPr>
              <a:t>https://www.tcd.ie/media/tcd/provost/pdfs/sustainability/Trinity-Sustainability-Strategy-2023-2030.pdf</a:t>
            </a:r>
            <a:r>
              <a:rPr lang="en-GB" sz="1200" b="0" dirty="0">
                <a:effectLst/>
                <a:ea typeface="Arial" panose="020B0604020202020204" pitchFamily="34" charset="0"/>
              </a:rPr>
              <a:t> </a:t>
            </a:r>
            <a:endParaRPr lang="en-IE" sz="1200" b="0" dirty="0">
              <a:effectLst/>
              <a:ea typeface="Arial" panose="020B0604020202020204" pitchFamily="34" charset="0"/>
            </a:endParaRPr>
          </a:p>
          <a:p>
            <a:pPr marL="85725" indent="0">
              <a:lnSpc>
                <a:spcPct val="120000"/>
              </a:lnSpc>
              <a:buNone/>
            </a:pPr>
            <a:r>
              <a:rPr lang="en-GB" sz="1200" b="0" dirty="0">
                <a:effectLst/>
                <a:ea typeface="Arial" panose="020B0604020202020204" pitchFamily="34" charset="0"/>
              </a:rPr>
              <a:t>Available at: </a:t>
            </a:r>
            <a:r>
              <a:rPr lang="en-GB" sz="1200" b="0" u="sng" dirty="0">
                <a:solidFill>
                  <a:srgbClr val="0000FF"/>
                </a:solidFill>
                <a:effectLst/>
                <a:ea typeface="Arial" panose="020B0604020202020204" pitchFamily="34" charset="0"/>
                <a:hlinkClick r:id="rId5"/>
              </a:rPr>
              <a:t>https://www.ametsoc.org/ams/assets/File/Climate_Policy_Study_final.pdf</a:t>
            </a:r>
            <a:r>
              <a:rPr lang="en-GB" sz="1200" b="0" dirty="0">
                <a:effectLst/>
                <a:ea typeface="Arial" panose="020B0604020202020204" pitchFamily="34" charset="0"/>
              </a:rPr>
              <a:t> </a:t>
            </a:r>
            <a:endParaRPr lang="en-IE" sz="1200" b="0" dirty="0">
              <a:effectLst/>
              <a:ea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22</a:t>
            </a:fld>
            <a:endParaRPr lang="en-GB" dirty="0"/>
          </a:p>
        </p:txBody>
      </p:sp>
    </p:spTree>
    <p:extLst>
      <p:ext uri="{BB962C8B-B14F-4D97-AF65-F5344CB8AC3E}">
        <p14:creationId xmlns:p14="http://schemas.microsoft.com/office/powerpoint/2010/main" val="105848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u="sng" dirty="0"/>
              <a:t>Alert learners to the variation i.e. multiple versions, from reputable sources, can lead to additional debate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r>
              <a:rPr lang="en-IE" dirty="0"/>
              <a:t>For background information only Not intended to be read out in its entirety. </a:t>
            </a:r>
          </a:p>
          <a:p>
            <a:endParaRPr lang="en-IE" dirty="0"/>
          </a:p>
          <a:p>
            <a:r>
              <a:rPr lang="en-IE" dirty="0"/>
              <a:t>Facilitator’s may choose to have a printed copy for each group… i.e. if the workshop policy is in-person/not using devices. See page 2, Handout #2, in the workshop pack.</a:t>
            </a:r>
          </a:p>
          <a:p>
            <a:endParaRPr lang="en-IE" dirty="0"/>
          </a:p>
          <a:p>
            <a:r>
              <a:rPr lang="en-IE" dirty="0"/>
              <a:t>UNFCCC truncated – see below also includes definitions for </a:t>
            </a:r>
            <a:r>
              <a:rPr lang="en-IE" sz="1200" b="1" dirty="0">
                <a:effectLst/>
                <a:latin typeface="Calibri" panose="020F0502020204030204" pitchFamily="34" charset="0"/>
                <a:ea typeface="Arial" panose="020B0604020202020204" pitchFamily="34" charset="0"/>
              </a:rPr>
              <a:t>Adaptation benefits,</a:t>
            </a:r>
            <a:r>
              <a:rPr lang="en-IE" sz="1200" b="0" dirty="0">
                <a:effectLst/>
                <a:latin typeface="Arial" panose="020B0604020202020204" pitchFamily="34" charset="0"/>
                <a:ea typeface="Arial" panose="020B0604020202020204" pitchFamily="34" charset="0"/>
              </a:rPr>
              <a:t> </a:t>
            </a:r>
            <a:r>
              <a:rPr lang="en-IE" sz="1200" b="1" dirty="0">
                <a:effectLst/>
                <a:latin typeface="Calibri" panose="020F0502020204030204" pitchFamily="34" charset="0"/>
                <a:ea typeface="Arial" panose="020B0604020202020204" pitchFamily="34" charset="0"/>
              </a:rPr>
              <a:t>Adaptation costs, Adaptive capacity, Maladaptation </a:t>
            </a:r>
            <a:r>
              <a:rPr lang="en-IE" sz="1200" b="0" dirty="0">
                <a:effectLst/>
                <a:latin typeface="Calibri" panose="020F0502020204030204" pitchFamily="34" charset="0"/>
                <a:ea typeface="Arial" panose="020B0604020202020204" pitchFamily="34" charset="0"/>
              </a:rPr>
              <a:t>and</a:t>
            </a:r>
            <a:r>
              <a:rPr lang="en-IE" sz="1200" b="0" dirty="0">
                <a:effectLst/>
                <a:latin typeface="Arial" panose="020B0604020202020204" pitchFamily="34" charset="0"/>
                <a:ea typeface="Arial" panose="020B0604020202020204" pitchFamily="34" charset="0"/>
              </a:rPr>
              <a:t> </a:t>
            </a:r>
            <a:r>
              <a:rPr lang="en-IE" sz="1200" b="1" dirty="0">
                <a:effectLst/>
                <a:latin typeface="Calibri" panose="020F0502020204030204" pitchFamily="34" charset="0"/>
                <a:ea typeface="Arial" panose="020B0604020202020204" pitchFamily="34" charset="0"/>
              </a:rPr>
              <a:t>Resilience.</a:t>
            </a:r>
            <a:endParaRPr lang="en-IE" dirty="0"/>
          </a:p>
          <a:p>
            <a:endParaRPr lang="en-IE" dirty="0"/>
          </a:p>
          <a:p>
            <a:r>
              <a:rPr lang="en-IE" dirty="0"/>
              <a:t>******************** </a:t>
            </a:r>
          </a:p>
          <a:p>
            <a:pPr>
              <a:lnSpc>
                <a:spcPct val="115000"/>
              </a:lnSpc>
              <a:spcBef>
                <a:spcPts val="1400"/>
              </a:spcBef>
              <a:spcAft>
                <a:spcPts val="400"/>
              </a:spcAft>
            </a:pPr>
            <a:r>
              <a:rPr lang="en-GB" sz="1800" b="1" u="sng" dirty="0">
                <a:solidFill>
                  <a:srgbClr val="666666"/>
                </a:solidFill>
                <a:effectLst/>
                <a:latin typeface="Calibri" panose="020F0502020204030204" pitchFamily="34" charset="0"/>
              </a:rPr>
              <a:t>Adaptation – United Nations Framework Convention on Climate Change</a:t>
            </a:r>
            <a:r>
              <a:rPr lang="en-GB" sz="1800" b="1" dirty="0">
                <a:solidFill>
                  <a:srgbClr val="666666"/>
                </a:solidFill>
                <a:effectLst/>
                <a:latin typeface="Calibri" panose="020F0502020204030204" pitchFamily="34" charset="0"/>
              </a:rPr>
              <a:t> ( unfccc.int )</a:t>
            </a:r>
            <a:endParaRPr lang="en-IE" sz="1800" b="1" dirty="0">
              <a:solidFill>
                <a:srgbClr val="666666"/>
              </a:solidFill>
              <a:effectLst/>
              <a:latin typeface="Arial" panose="020B0604020202020204" pitchFamily="34" charset="0"/>
            </a:endParaRPr>
          </a:p>
          <a:p>
            <a:pPr marL="342900" lvl="0" indent="-342900">
              <a:lnSpc>
                <a:spcPct val="115000"/>
              </a:lnSpc>
              <a:buFont typeface="Symbol" panose="05050102010706020507" pitchFamily="18" charset="2"/>
              <a:buChar char=""/>
            </a:pPr>
            <a:r>
              <a:rPr lang="en-IE" sz="1800" b="1" dirty="0">
                <a:effectLst/>
                <a:latin typeface="Calibri" panose="020F0502020204030204" pitchFamily="34" charset="0"/>
                <a:ea typeface="Arial" panose="020B0604020202020204" pitchFamily="34" charset="0"/>
              </a:rPr>
              <a:t>Adaptation</a:t>
            </a:r>
            <a:r>
              <a:rPr lang="en-IE" sz="1800" dirty="0">
                <a:effectLst/>
                <a:latin typeface="Calibri" panose="020F0502020204030204" pitchFamily="34" charset="0"/>
                <a:ea typeface="Arial" panose="020B0604020202020204" pitchFamily="34" charset="0"/>
              </a:rPr>
              <a:t>: Human-driven adjustments in ecological, social or economic systems or policy processes, in response to actual or expected climate stimuli and their effects or impacts (LEG, 2011). Various types of adaptation can be distinguished, including anticipatory and reactive adaptation, private and public adaptation, and autonomous and planned adaptation (IPCC Fourth Assessment Report (AR4), 2007).  </a:t>
            </a:r>
            <a:endParaRPr lang="en-IE" sz="1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IE" sz="1800" b="1" dirty="0">
                <a:effectLst/>
                <a:latin typeface="Calibri" panose="020F0502020204030204" pitchFamily="34" charset="0"/>
                <a:ea typeface="Arial" panose="020B0604020202020204" pitchFamily="34" charset="0"/>
              </a:rPr>
              <a:t>Adaptation benefits</a:t>
            </a:r>
            <a:r>
              <a:rPr lang="en-IE" sz="1800" dirty="0">
                <a:effectLst/>
                <a:latin typeface="Calibri" panose="020F0502020204030204" pitchFamily="34" charset="0"/>
                <a:ea typeface="Arial" panose="020B0604020202020204" pitchFamily="34" charset="0"/>
              </a:rPr>
              <a:t> The avoided damage costs or the accrued benefits following the adoption and implementation of adaptation measures (IPCC AR4, 2007). [</a:t>
            </a:r>
            <a:r>
              <a:rPr lang="en-GB" sz="1800" dirty="0">
                <a:effectLst/>
                <a:latin typeface="Calibri" panose="020F0502020204030204" pitchFamily="34" charset="0"/>
                <a:ea typeface="Arial" panose="020B0604020202020204" pitchFamily="34" charset="0"/>
              </a:rPr>
              <a:t>Fact sheet on adaptation at </a:t>
            </a:r>
            <a:r>
              <a:rPr lang="en-GB" sz="1800" u="sng" dirty="0">
                <a:solidFill>
                  <a:srgbClr val="0000FF"/>
                </a:solidFill>
                <a:effectLst/>
                <a:latin typeface="Calibri" panose="020F0502020204030204" pitchFamily="34" charset="0"/>
                <a:ea typeface="Arial" panose="020B0604020202020204" pitchFamily="34" charset="0"/>
                <a:hlinkClick r:id="rId3"/>
              </a:rPr>
              <a:t>https://unfccc.int/files/press/backgrounders/application/pdf/press_factsh_adaptation.pdf</a:t>
            </a:r>
            <a:r>
              <a:rPr lang="en-GB" sz="1800" dirty="0">
                <a:effectLst/>
                <a:latin typeface="Calibri" panose="020F0502020204030204" pitchFamily="34" charset="0"/>
                <a:ea typeface="Arial" panose="020B0604020202020204" pitchFamily="34" charset="0"/>
              </a:rPr>
              <a:t> ].</a:t>
            </a:r>
            <a:endParaRPr lang="en-IE" sz="1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IE" sz="1800" b="1" dirty="0">
                <a:effectLst/>
                <a:latin typeface="Calibri" panose="020F0502020204030204" pitchFamily="34" charset="0"/>
                <a:ea typeface="Arial" panose="020B0604020202020204" pitchFamily="34" charset="0"/>
              </a:rPr>
              <a:t>Adaptation costs</a:t>
            </a:r>
            <a:r>
              <a:rPr lang="en-IE" sz="1800" dirty="0">
                <a:effectLst/>
                <a:latin typeface="Calibri" panose="020F0502020204030204" pitchFamily="34" charset="0"/>
                <a:ea typeface="Arial" panose="020B0604020202020204" pitchFamily="34" charset="0"/>
              </a:rPr>
              <a:t> </a:t>
            </a:r>
            <a:r>
              <a:rPr lang="en-IE" sz="1800" dirty="0" err="1">
                <a:effectLst/>
                <a:latin typeface="Calibri" panose="020F0502020204030204" pitchFamily="34" charset="0"/>
                <a:ea typeface="Arial" panose="020B0604020202020204" pitchFamily="34" charset="0"/>
              </a:rPr>
              <a:t>Costs</a:t>
            </a:r>
            <a:r>
              <a:rPr lang="en-IE" sz="1800" dirty="0">
                <a:effectLst/>
                <a:latin typeface="Calibri" panose="020F0502020204030204" pitchFamily="34" charset="0"/>
                <a:ea typeface="Arial" panose="020B0604020202020204" pitchFamily="34" charset="0"/>
              </a:rPr>
              <a:t> of planning, preparing for, facilitating and implementing adaptation measures (IPCC AR4, 2007).  </a:t>
            </a:r>
            <a:endParaRPr lang="en-IE" sz="1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IE" sz="1800" b="1" dirty="0">
                <a:effectLst/>
                <a:latin typeface="Calibri" panose="020F0502020204030204" pitchFamily="34" charset="0"/>
                <a:ea typeface="Arial" panose="020B0604020202020204" pitchFamily="34" charset="0"/>
              </a:rPr>
              <a:t>Adaptive capacity</a:t>
            </a:r>
            <a:r>
              <a:rPr lang="en-IE" sz="1800" dirty="0">
                <a:effectLst/>
                <a:latin typeface="Calibri" panose="020F0502020204030204" pitchFamily="34" charset="0"/>
                <a:ea typeface="Arial" panose="020B0604020202020204" pitchFamily="34" charset="0"/>
              </a:rPr>
              <a:t> (in relation to climate change impacts). The ability of a system to adjust to climate change (including climate variability and extremes) in order to moderate potential damages, to take advantage of opportunities or to cope with the consequences (IPCC AR4, 2007).</a:t>
            </a:r>
            <a:r>
              <a:rPr lang="en-IE" sz="1800" dirty="0">
                <a:effectLst/>
                <a:latin typeface="Arial" panose="020B0604020202020204" pitchFamily="34" charset="0"/>
                <a:ea typeface="Arial" panose="020B0604020202020204" pitchFamily="34" charset="0"/>
              </a:rPr>
              <a:t> </a:t>
            </a:r>
          </a:p>
          <a:p>
            <a:pPr marL="342900" lvl="0" indent="-342900">
              <a:lnSpc>
                <a:spcPct val="115000"/>
              </a:lnSpc>
              <a:buFont typeface="Symbol" panose="05050102010706020507" pitchFamily="18" charset="2"/>
              <a:buChar char=""/>
            </a:pPr>
            <a:r>
              <a:rPr lang="en-IE" sz="1800" b="1" dirty="0">
                <a:effectLst/>
                <a:latin typeface="Calibri" panose="020F0502020204030204" pitchFamily="34" charset="0"/>
                <a:ea typeface="Arial" panose="020B0604020202020204" pitchFamily="34" charset="0"/>
              </a:rPr>
              <a:t>Maladaptation </a:t>
            </a:r>
            <a:r>
              <a:rPr lang="en-IE" sz="1800" dirty="0">
                <a:effectLst/>
                <a:latin typeface="Calibri" panose="020F0502020204030204" pitchFamily="34" charset="0"/>
                <a:ea typeface="Arial" panose="020B0604020202020204" pitchFamily="34" charset="0"/>
              </a:rPr>
              <a:t>Any changes in natural or human systems that inadvertently increase vulnerability to climatic stimuli; an adaptation that does not succeed in reducing vulnerability but increases it instead (IPCC Third Assessment Report, 2001).</a:t>
            </a:r>
            <a:r>
              <a:rPr lang="en-IE" sz="1800" dirty="0">
                <a:effectLst/>
                <a:latin typeface="Arial" panose="020B0604020202020204" pitchFamily="34" charset="0"/>
                <a:ea typeface="Arial" panose="020B0604020202020204" pitchFamily="34" charset="0"/>
              </a:rPr>
              <a:t> </a:t>
            </a:r>
          </a:p>
          <a:p>
            <a:pPr marL="342900" lvl="0" indent="-342900">
              <a:lnSpc>
                <a:spcPct val="115000"/>
              </a:lnSpc>
              <a:buFont typeface="Symbol" panose="05050102010706020507" pitchFamily="18" charset="2"/>
              <a:buChar char=""/>
            </a:pPr>
            <a:r>
              <a:rPr lang="en-IE" sz="1800" b="1" dirty="0">
                <a:effectLst/>
                <a:latin typeface="Calibri" panose="020F0502020204030204" pitchFamily="34" charset="0"/>
                <a:ea typeface="Arial" panose="020B0604020202020204" pitchFamily="34" charset="0"/>
              </a:rPr>
              <a:t>Resilience</a:t>
            </a:r>
            <a:r>
              <a:rPr lang="en-IE" sz="1800" dirty="0">
                <a:effectLst/>
                <a:latin typeface="Calibri" panose="020F0502020204030204" pitchFamily="34" charset="0"/>
                <a:ea typeface="Arial" panose="020B0604020202020204" pitchFamily="34" charset="0"/>
              </a:rPr>
              <a:t> The ability of a social or ecological system to absorb disturbances while retaining the same basic structure and ways of functioning, the capacity for self-organization and the capacity to adapt to stress and change (IPCC AR4, 2007).</a:t>
            </a:r>
            <a:endParaRPr lang="en-IE" sz="1800" dirty="0">
              <a:effectLst/>
              <a:latin typeface="Arial" panose="020B0604020202020204" pitchFamily="34" charset="0"/>
              <a:ea typeface="Arial" panose="020B0604020202020204" pitchFamily="34" charset="0"/>
            </a:endParaRPr>
          </a:p>
          <a:p>
            <a:pPr>
              <a:lnSpc>
                <a:spcPct val="115000"/>
              </a:lnSpc>
              <a:spcBef>
                <a:spcPts val="1400"/>
              </a:spcBef>
              <a:spcAft>
                <a:spcPts val="400"/>
              </a:spcAft>
            </a:pPr>
            <a:r>
              <a:rPr lang="en-GB" sz="1800" b="1" dirty="0">
                <a:solidFill>
                  <a:srgbClr val="666666"/>
                </a:solidFill>
                <a:effectLst/>
                <a:latin typeface="Calibri" panose="020F0502020204030204" pitchFamily="34" charset="0"/>
              </a:rPr>
              <a:t>Adaptation -Trinity Sustainability Strategy, 2023-2030 (page 18). </a:t>
            </a:r>
            <a:endParaRPr lang="en-IE" sz="1800" b="1" dirty="0">
              <a:solidFill>
                <a:srgbClr val="666666"/>
              </a:solidFill>
              <a:effectLst/>
              <a:latin typeface="Arial" panose="020B0604020202020204" pitchFamily="34" charset="0"/>
            </a:endParaRPr>
          </a:p>
          <a:p>
            <a:pPr>
              <a:lnSpc>
                <a:spcPct val="115000"/>
              </a:lnSpc>
            </a:pPr>
            <a:r>
              <a:rPr lang="en-IE" sz="1800" dirty="0">
                <a:effectLst/>
                <a:latin typeface="Calibri" panose="020F0502020204030204" pitchFamily="34" charset="0"/>
                <a:ea typeface="Arial" panose="020B0604020202020204" pitchFamily="34" charset="0"/>
              </a:rPr>
              <a:t>Adapting to life in a changing climate – this involves adjusting to actual or expected future climate. The goal is to reduce risks from the harmful effects of climate change (like sea-level rise, more intense extreme-weather events, or food insecurity). It also includes making the most of any potential beneficial opportunities associated with climate change (for example, increased diversity of Irish-produced food, or increased ability to attract students). </a:t>
            </a:r>
            <a:endParaRPr lang="en-IE" sz="1800" dirty="0">
              <a:effectLst/>
              <a:latin typeface="Arial" panose="020B0604020202020204" pitchFamily="34" charset="0"/>
              <a:ea typeface="Arial" panose="020B0604020202020204" pitchFamily="34" charset="0"/>
            </a:endParaRPr>
          </a:p>
          <a:p>
            <a:pPr>
              <a:lnSpc>
                <a:spcPct val="115000"/>
              </a:lnSpc>
              <a:spcBef>
                <a:spcPts val="1400"/>
              </a:spcBef>
              <a:spcAft>
                <a:spcPts val="400"/>
              </a:spcAft>
            </a:pPr>
            <a:r>
              <a:rPr lang="en-GB" sz="1800" b="1" dirty="0">
                <a:solidFill>
                  <a:srgbClr val="666666"/>
                </a:solidFill>
                <a:effectLst/>
                <a:latin typeface="Calibri" panose="020F0502020204030204" pitchFamily="34" charset="0"/>
                <a:cs typeface="Times New Roman" panose="02020603050405020304" pitchFamily="18" charset="0"/>
              </a:rPr>
              <a:t>Adaptation - American Meteorological Society (2014) (</a:t>
            </a:r>
            <a:r>
              <a:rPr lang="en-GB" sz="1800" b="1" dirty="0" err="1">
                <a:solidFill>
                  <a:srgbClr val="666666"/>
                </a:solidFill>
                <a:effectLst/>
                <a:latin typeface="Calibri" panose="020F0502020204030204" pitchFamily="34" charset="0"/>
                <a:cs typeface="Times New Roman" panose="02020603050405020304" pitchFamily="18" charset="0"/>
              </a:rPr>
              <a:t>p.iv</a:t>
            </a:r>
            <a:r>
              <a:rPr lang="en-GB" sz="1800" b="1" dirty="0">
                <a:solidFill>
                  <a:srgbClr val="666666"/>
                </a:solidFill>
                <a:effectLst/>
                <a:latin typeface="Calibri" panose="020F0502020204030204" pitchFamily="34" charset="0"/>
                <a:cs typeface="Times New Roman" panose="02020603050405020304" pitchFamily="18" charset="0"/>
              </a:rPr>
              <a:t>) </a:t>
            </a:r>
            <a:endParaRPr lang="en-IE" sz="1800" b="1" dirty="0">
              <a:solidFill>
                <a:srgbClr val="666666"/>
              </a:solidFill>
              <a:effectLst/>
              <a:latin typeface="Arial" panose="020B0604020202020204" pitchFamily="34" charset="0"/>
            </a:endParaRPr>
          </a:p>
          <a:p>
            <a:pPr>
              <a:lnSpc>
                <a:spcPct val="115000"/>
              </a:lnSpc>
            </a:pPr>
            <a:r>
              <a:rPr lang="en-GB" sz="1800" dirty="0">
                <a:effectLst/>
                <a:latin typeface="Calibri" panose="020F0502020204030204" pitchFamily="34" charset="0"/>
                <a:ea typeface="Arial" panose="020B0604020202020204" pitchFamily="34" charset="0"/>
              </a:rPr>
              <a:t>Adaptation involves planning for climate impacts, building resilience to those impacts, and improving society’s capacity to respond and recover. This can help reduce damages and disruptions associated with climate change. Adaptation policy can include regulation to decrease vulnerability (e.g., through land-use planning and building codes); response planning; disaster recovery; impact assessment for critical systems and resources (e.g., water, health, biological systems, agriculture, and infrastructure); observations and monitoring; and efforts to minimize compounding stresses such as traditional air pollution, habitat loss and degradation, invasive species, and nitrogen deposition.</a:t>
            </a:r>
            <a:endParaRPr lang="en-IE" sz="1800" dirty="0">
              <a:effectLst/>
              <a:latin typeface="Arial" panose="020B0604020202020204" pitchFamily="34" charset="0"/>
              <a:ea typeface="Arial" panose="020B0604020202020204" pitchFamily="34" charset="0"/>
            </a:endParaRPr>
          </a:p>
          <a:p>
            <a:pPr>
              <a:lnSpc>
                <a:spcPct val="115000"/>
              </a:lnSpc>
            </a:pPr>
            <a:br>
              <a:rPr lang="en-GB" sz="1800" dirty="0">
                <a:solidFill>
                  <a:srgbClr val="FF0000"/>
                </a:solidFill>
                <a:effectLst/>
                <a:highlight>
                  <a:srgbClr val="00FF00"/>
                </a:highlight>
                <a:latin typeface="Arial" panose="020B0604020202020204" pitchFamily="34" charset="0"/>
                <a:ea typeface="Arial" panose="020B0604020202020204" pitchFamily="34" charset="0"/>
              </a:rPr>
            </a:br>
            <a:r>
              <a:rPr lang="en-GB" sz="1800" dirty="0">
                <a:solidFill>
                  <a:srgbClr val="666666"/>
                </a:solidFill>
                <a:effectLst/>
                <a:latin typeface="Calibri" panose="020F0502020204030204" pitchFamily="34" charset="0"/>
                <a:ea typeface="Arial" panose="020B0604020202020204" pitchFamily="34" charset="0"/>
              </a:rPr>
              <a:t> </a:t>
            </a:r>
            <a:endParaRPr lang="en-IE" sz="1800" dirty="0">
              <a:effectLst/>
              <a:latin typeface="Arial" panose="020B0604020202020204" pitchFamily="34" charset="0"/>
              <a:ea typeface="Arial" panose="020B0604020202020204" pitchFamily="34" charset="0"/>
            </a:endParaRPr>
          </a:p>
          <a:p>
            <a:pPr marL="457200" indent="-457200"/>
            <a:r>
              <a:rPr lang="en-IE" sz="1800" dirty="0">
                <a:effectLst/>
                <a:latin typeface="Calibri" panose="020F0502020204030204" pitchFamily="34" charset="0"/>
                <a:ea typeface="Arial" panose="020B0604020202020204" pitchFamily="34" charset="0"/>
              </a:rPr>
              <a:t>Available at: </a:t>
            </a:r>
            <a:r>
              <a:rPr lang="en-IE" sz="1800" u="sng" dirty="0">
                <a:solidFill>
                  <a:srgbClr val="0000FF"/>
                </a:solidFill>
                <a:effectLst/>
                <a:latin typeface="Calibri" panose="020F0502020204030204" pitchFamily="34" charset="0"/>
                <a:ea typeface="Arial" panose="020B0604020202020204" pitchFamily="34" charset="0"/>
                <a:hlinkClick r:id="rId4"/>
              </a:rPr>
              <a:t>https://www4.unfccc.int/sites/NAPC/Pages/glossary.aspx</a:t>
            </a:r>
            <a:r>
              <a:rPr lang="en-IE" sz="1800" dirty="0">
                <a:effectLst/>
                <a:latin typeface="Calibri" panose="020F0502020204030204" pitchFamily="34" charset="0"/>
                <a:ea typeface="Arial" panose="020B0604020202020204" pitchFamily="34" charset="0"/>
              </a:rPr>
              <a:t> </a:t>
            </a:r>
            <a:endParaRPr lang="en-IE" sz="1800" dirty="0">
              <a:effectLst/>
              <a:latin typeface="Arial" panose="020B0604020202020204" pitchFamily="34" charset="0"/>
              <a:ea typeface="Arial" panose="020B0604020202020204" pitchFamily="34" charset="0"/>
            </a:endParaRPr>
          </a:p>
          <a:p>
            <a:r>
              <a:rPr lang="en-IE" sz="1800" dirty="0">
                <a:effectLst/>
                <a:latin typeface="Calibri" panose="020F0502020204030204" pitchFamily="34" charset="0"/>
                <a:ea typeface="Arial" panose="020B0604020202020204" pitchFamily="34" charset="0"/>
              </a:rPr>
              <a:t>UNFCC links Adaptation and Resilience: </a:t>
            </a:r>
            <a:r>
              <a:rPr lang="en-GB" sz="1800" u="sng" dirty="0">
                <a:solidFill>
                  <a:srgbClr val="0000FF"/>
                </a:solidFill>
                <a:effectLst/>
                <a:latin typeface="Calibri" panose="020F0502020204030204" pitchFamily="34" charset="0"/>
                <a:ea typeface="Arial" panose="020B0604020202020204" pitchFamily="34" charset="0"/>
                <a:hlinkClick r:id="rId5"/>
              </a:rPr>
              <a:t>https://unfccc.int/topics/adaptation-and-resilience/the-big-picture/introduction</a:t>
            </a:r>
            <a:endParaRPr lang="en-IE" sz="1800" dirty="0">
              <a:effectLst/>
              <a:latin typeface="Arial" panose="020B0604020202020204" pitchFamily="34" charset="0"/>
              <a:ea typeface="Arial" panose="020B0604020202020204" pitchFamily="34" charset="0"/>
            </a:endParaRPr>
          </a:p>
          <a:p>
            <a:r>
              <a:rPr lang="en-GB" sz="1800" dirty="0">
                <a:effectLst/>
                <a:latin typeface="Calibri" panose="020F0502020204030204" pitchFamily="34" charset="0"/>
                <a:ea typeface="Arial" panose="020B0604020202020204" pitchFamily="34" charset="0"/>
              </a:rPr>
              <a:t>Available at: </a:t>
            </a:r>
            <a:r>
              <a:rPr lang="en-IE" sz="1800" u="sng" dirty="0">
                <a:solidFill>
                  <a:srgbClr val="0000FF"/>
                </a:solidFill>
                <a:effectLst/>
                <a:latin typeface="Calibri" panose="020F0502020204030204" pitchFamily="34" charset="0"/>
                <a:ea typeface="Arial" panose="020B0604020202020204" pitchFamily="34" charset="0"/>
                <a:hlinkClick r:id="rId6"/>
              </a:rPr>
              <a:t>https://www.tcd.ie/media/tcd/provost/pdfs/sustainability/Trinity-Sustainability-Strategy-2023-2030.pdf</a:t>
            </a:r>
            <a:endParaRPr lang="en-IE"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alibri" panose="020F0502020204030204" pitchFamily="34" charset="0"/>
                <a:ea typeface="Arial" panose="020B0604020202020204" pitchFamily="34" charset="0"/>
              </a:rPr>
              <a:t>Available at: </a:t>
            </a:r>
            <a:r>
              <a:rPr lang="en-GB" sz="1800" u="sng" dirty="0">
                <a:solidFill>
                  <a:srgbClr val="0000FF"/>
                </a:solidFill>
                <a:effectLst/>
                <a:latin typeface="Calibri" panose="020F0502020204030204" pitchFamily="34" charset="0"/>
                <a:ea typeface="Arial" panose="020B0604020202020204" pitchFamily="34" charset="0"/>
                <a:hlinkClick r:id="rId7"/>
              </a:rPr>
              <a:t>https://www.ametsoc.org/ams/assets/File/Climate_Policy_Study_final.pdf</a:t>
            </a:r>
            <a:r>
              <a:rPr lang="en-GB" sz="1800" dirty="0">
                <a:effectLst/>
                <a:latin typeface="Calibri" panose="020F0502020204030204" pitchFamily="34" charset="0"/>
                <a:ea typeface="Arial" panose="020B0604020202020204" pitchFamily="34" charset="0"/>
              </a:rPr>
              <a:t> )</a:t>
            </a:r>
            <a:endParaRPr lang="en-IE" sz="1800" dirty="0">
              <a:effectLst/>
              <a:latin typeface="Arial" panose="020B0604020202020204" pitchFamily="34" charset="0"/>
              <a:ea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23</a:t>
            </a:fld>
            <a:endParaRPr lang="en-GB" dirty="0"/>
          </a:p>
        </p:txBody>
      </p:sp>
    </p:spTree>
    <p:extLst>
      <p:ext uri="{BB962C8B-B14F-4D97-AF65-F5344CB8AC3E}">
        <p14:creationId xmlns:p14="http://schemas.microsoft.com/office/powerpoint/2010/main" val="233026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Speaker/facilitator notes: </a:t>
            </a:r>
          </a:p>
          <a:p>
            <a:r>
              <a:rPr lang="en-IE" dirty="0"/>
              <a:t>As we find that students appreciate being able to prepare for activities at workshops, this slide give you an indication of the format of group assignment templates that will be provided at the workshop.</a:t>
            </a:r>
          </a:p>
          <a:p>
            <a:endParaRPr lang="en-IE" dirty="0"/>
          </a:p>
          <a:p>
            <a:r>
              <a:rPr lang="en-IE" dirty="0"/>
              <a:t>As in previous workshops in this module, the template include a means for students to evidence their engagement, even where students are together only for this module … remember to ensure you get a photo of the completed template so that you have evidence of your work, and you can upload to Blackboard or as your module co-ordinator/school etc directs.  </a:t>
            </a:r>
          </a:p>
          <a:p>
            <a:endParaRPr lang="en-IE" dirty="0"/>
          </a:p>
          <a:p>
            <a:r>
              <a:rPr lang="en-IE" dirty="0"/>
              <a:t>Your workshop facilitator will, of course, guide you through activities, and provide these templates at the workshop.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24</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957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E3EE-D855-FE72-B764-72BAD0B11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F02DB-5917-66C5-A6EE-A75CC9A17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E43BC-01BC-0016-9403-A7ABABD549C3}"/>
              </a:ext>
            </a:extLst>
          </p:cNvPr>
          <p:cNvSpPr>
            <a:spLocks noGrp="1"/>
          </p:cNvSpPr>
          <p:nvPr>
            <p:ph type="body" idx="1"/>
          </p:nvPr>
        </p:nvSpPr>
        <p:spPr/>
        <p:txBody>
          <a:bodyPr/>
          <a:lstStyle/>
          <a:p>
            <a:r>
              <a:rPr lang="en-IE" b="1" dirty="0"/>
              <a:t>Facilitator notes:</a:t>
            </a:r>
          </a:p>
          <a:p>
            <a:endParaRPr lang="en-IE" dirty="0"/>
          </a:p>
          <a:p>
            <a:r>
              <a:rPr lang="en-IE" dirty="0"/>
              <a:t>This template </a:t>
            </a:r>
          </a:p>
          <a:p>
            <a:pPr marL="228600" indent="-228600">
              <a:buAutoNum type="alphaLcParenR"/>
            </a:pPr>
            <a:r>
              <a:rPr lang="en-IE" dirty="0"/>
              <a:t>Aims to provide support/a process where each individual learners must be evidenced as having demonstrated behaviours relevant to the learning outcome(s) targeted – notably behaviours relevant to the targeted attributes, at the level of novice (freshman/first year).</a:t>
            </a:r>
          </a:p>
          <a:p>
            <a:pPr marL="228600" indent="-228600">
              <a:buAutoNum type="alphaLcParenR"/>
            </a:pPr>
            <a:r>
              <a:rPr lang="en-IE" dirty="0"/>
              <a:t>Adapted for Institution-specific graduate attributes as relevant.</a:t>
            </a:r>
          </a:p>
        </p:txBody>
      </p:sp>
      <p:sp>
        <p:nvSpPr>
          <p:cNvPr id="4" name="Slide Number Placeholder 3">
            <a:extLst>
              <a:ext uri="{FF2B5EF4-FFF2-40B4-BE49-F238E27FC236}">
                <a16:creationId xmlns:a16="http://schemas.microsoft.com/office/drawing/2014/main" id="{746C745E-2EEE-CEC8-4AAE-59A8D6E15E7E}"/>
              </a:ext>
            </a:extLst>
          </p:cNvPr>
          <p:cNvSpPr>
            <a:spLocks noGrp="1"/>
          </p:cNvSpPr>
          <p:nvPr>
            <p:ph type="sldNum" sz="quarter" idx="5"/>
          </p:nvPr>
        </p:nvSpPr>
        <p:spPr/>
        <p:txBody>
          <a:bodyPr/>
          <a:lstStyle/>
          <a:p>
            <a:fld id="{49DD4D23-C98A-435E-AE88-9061F8349B02}" type="slidenum">
              <a:rPr lang="en-GB" smtClean="0"/>
              <a:pPr/>
              <a:t>25</a:t>
            </a:fld>
            <a:endParaRPr lang="en-GB" dirty="0"/>
          </a:p>
        </p:txBody>
      </p:sp>
    </p:spTree>
    <p:extLst>
      <p:ext uri="{BB962C8B-B14F-4D97-AF65-F5344CB8AC3E}">
        <p14:creationId xmlns:p14="http://schemas.microsoft.com/office/powerpoint/2010/main" val="2008754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a:t>
            </a:r>
          </a:p>
          <a:p>
            <a:endParaRPr lang="en-I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(Icon is a stock PowerPoint image; remove/change if needed)</a:t>
            </a:r>
          </a:p>
        </p:txBody>
      </p:sp>
      <p:sp>
        <p:nvSpPr>
          <p:cNvPr id="4" name="Slide Number Placeholder 3"/>
          <p:cNvSpPr>
            <a:spLocks noGrp="1"/>
          </p:cNvSpPr>
          <p:nvPr>
            <p:ph type="sldNum" sz="quarter" idx="5"/>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317009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ae47c10c3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ae47c10c32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IE" b="1" dirty="0"/>
              <a:t>Facilitator notes:</a:t>
            </a:r>
          </a:p>
          <a:p>
            <a:pPr marL="0" lvl="0" indent="0" algn="l" rtl="0">
              <a:spcBef>
                <a:spcPts val="0"/>
              </a:spcBef>
              <a:spcAft>
                <a:spcPts val="0"/>
              </a:spcAft>
              <a:buClr>
                <a:schemeClr val="dk1"/>
              </a:buClr>
              <a:buSzPts val="1100"/>
              <a:buFont typeface="Arial"/>
              <a:buNone/>
            </a:pPr>
            <a:endParaRPr lang="en-IE" b="1" dirty="0"/>
          </a:p>
          <a:p>
            <a:pPr marL="0" lvl="0" indent="0" algn="l" rtl="0">
              <a:spcBef>
                <a:spcPts val="0"/>
              </a:spcBef>
              <a:spcAft>
                <a:spcPts val="0"/>
              </a:spcAft>
              <a:buClr>
                <a:schemeClr val="dk1"/>
              </a:buClr>
              <a:buSzPts val="1100"/>
              <a:buFont typeface="Arial"/>
              <a:buNone/>
            </a:pPr>
            <a:r>
              <a:rPr lang="en-IE" b="1" dirty="0"/>
              <a:t>Background information for facilitators – not intended to be read out in its entirety to workshop attendees </a:t>
            </a:r>
          </a:p>
          <a:p>
            <a:pPr indent="-330192">
              <a:spcAft>
                <a:spcPts val="900"/>
              </a:spcAft>
              <a:buSzPts val="1600"/>
              <a:buFont typeface="Arial" panose="020B0604020202020204" pitchFamily="34" charset="0"/>
              <a:buChar char="•"/>
            </a:pPr>
            <a:r>
              <a:rPr lang="en-IE" sz="1200" b="0" dirty="0"/>
              <a:t>The situation in Island communities such as Kiribati challenges </a:t>
            </a:r>
            <a:r>
              <a:rPr lang="en-IE" sz="1200" b="0" u="sng" dirty="0"/>
              <a:t>numerous </a:t>
            </a:r>
            <a:r>
              <a:rPr lang="en-IE" sz="1200" b="0" dirty="0"/>
              <a:t>issues arising from sea-level rise and the likelihood of climate migration being forced on populations.</a:t>
            </a:r>
          </a:p>
          <a:p>
            <a:pPr indent="-330192">
              <a:spcAft>
                <a:spcPts val="900"/>
              </a:spcAft>
              <a:buSzPts val="1600"/>
              <a:buFont typeface="Arial" panose="020B0604020202020204" pitchFamily="34" charset="0"/>
              <a:buChar char="•"/>
            </a:pPr>
            <a:r>
              <a:rPr lang="en-IE" sz="1200" b="0" dirty="0"/>
              <a:t>The workshop scenario ‘forces’ you to ‘problem frame’ and collaborate with colleagues to develop appropriate risk management strategies/plans to address a range of challenges related to (1) Infrastructure, (2) Social Tensions and (3) Environmental degradation.</a:t>
            </a:r>
          </a:p>
          <a:p>
            <a:pPr indent="-330192">
              <a:spcAft>
                <a:spcPts val="900"/>
              </a:spcAft>
              <a:buSzPts val="1600"/>
              <a:buFont typeface="Arial" panose="020B0604020202020204" pitchFamily="34" charset="0"/>
              <a:buChar char="•"/>
            </a:pPr>
            <a:r>
              <a:rPr lang="en-IE" sz="1200" b="0" dirty="0"/>
              <a:t>You will continue to also consider Doughnut dimensions related to </a:t>
            </a:r>
            <a:r>
              <a:rPr lang="en-IE" sz="1200" b="0" u="sng" dirty="0"/>
              <a:t>Housing, and Income &amp; Work.</a:t>
            </a:r>
            <a:endParaRPr lang="en-IE" sz="1200" b="0" dirty="0"/>
          </a:p>
          <a:p>
            <a:pPr indent="-330192">
              <a:spcAft>
                <a:spcPts val="900"/>
              </a:spcAft>
              <a:buSzPts val="1600"/>
              <a:buFont typeface="Arial" panose="020B0604020202020204" pitchFamily="34" charset="0"/>
              <a:buChar char="•"/>
            </a:pPr>
            <a:r>
              <a:rPr lang="en-IE" sz="1200" b="0" dirty="0"/>
              <a:t>The scenario reflects the real-world implications of unsustainable practices, again highlighting the interconnectedness of local and global issues and the importance of addressing them in a cogent, coherent and integrated manner.</a:t>
            </a:r>
            <a:endParaRPr lang="en-IE" sz="1200" b="0" dirty="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lang="en-IE" b="1" dirty="0"/>
          </a:p>
          <a:p>
            <a:pPr marL="0" lvl="0" indent="0" algn="l" rtl="0">
              <a:spcBef>
                <a:spcPts val="0"/>
              </a:spcBef>
              <a:spcAft>
                <a:spcPts val="0"/>
              </a:spcAft>
              <a:buClr>
                <a:schemeClr val="dk1"/>
              </a:buClr>
              <a:buSzPts val="1100"/>
              <a:buFont typeface="Arial"/>
              <a:buNone/>
            </a:pPr>
            <a:endParaRPr lang="en-IE" b="1" dirty="0"/>
          </a:p>
          <a:p>
            <a:pPr marL="0" lvl="0" indent="0" algn="l" rtl="0">
              <a:spcBef>
                <a:spcPts val="0"/>
              </a:spcBef>
              <a:spcAft>
                <a:spcPts val="0"/>
              </a:spcAft>
              <a:buClr>
                <a:schemeClr val="dk1"/>
              </a:buClr>
              <a:buSzPts val="1100"/>
              <a:buFont typeface="Arial"/>
              <a:buNone/>
            </a:pPr>
            <a:r>
              <a:rPr lang="en-IE" b="1" dirty="0"/>
              <a:t>Kiribati is a named example in the scenario that is used for the workshop– but the resources on climate migration include a range of examples</a:t>
            </a:r>
          </a:p>
          <a:p>
            <a:pPr marL="0" lvl="0" indent="0" algn="l" rtl="0">
              <a:spcBef>
                <a:spcPts val="0"/>
              </a:spcBef>
              <a:spcAft>
                <a:spcPts val="0"/>
              </a:spcAft>
              <a:buClr>
                <a:schemeClr val="dk1"/>
              </a:buClr>
              <a:buSzPts val="1100"/>
              <a:buFont typeface="Arial"/>
              <a:buNone/>
            </a:pPr>
            <a:endParaRPr lang="en-IE" dirty="0"/>
          </a:p>
          <a:p>
            <a:pPr marL="0" lvl="0" indent="0" algn="l" rtl="0">
              <a:spcBef>
                <a:spcPts val="0"/>
              </a:spcBef>
              <a:spcAft>
                <a:spcPts val="0"/>
              </a:spcAft>
              <a:buClr>
                <a:schemeClr val="dk1"/>
              </a:buClr>
              <a:buSzPts val="1100"/>
              <a:buFont typeface="Arial"/>
              <a:buNone/>
            </a:pPr>
            <a:r>
              <a:rPr lang="en-IE" dirty="0"/>
              <a:t>**************</a:t>
            </a: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latin typeface="Roboto"/>
                <a:ea typeface="Roboto"/>
                <a:cs typeface="Roboto"/>
                <a:sym typeface="Roboto"/>
              </a:rPr>
              <a:t>Additional information for speaker: </a:t>
            </a:r>
            <a:r>
              <a:rPr lang="en-IE" b="1" dirty="0"/>
              <a:t>gives facilitator some further context – optional as to use.</a:t>
            </a:r>
          </a:p>
          <a:p>
            <a:pPr marL="0" lvl="0" indent="0" algn="l" rtl="0">
              <a:spcBef>
                <a:spcPts val="0"/>
              </a:spcBef>
              <a:spcAft>
                <a:spcPts val="0"/>
              </a:spcAft>
              <a:buNone/>
            </a:pPr>
            <a:endParaRPr lang="en-IE" b="1" dirty="0">
              <a:latin typeface="Roboto"/>
              <a:ea typeface="Roboto"/>
              <a:cs typeface="Roboto"/>
              <a:sym typeface="Roboto"/>
            </a:endParaRPr>
          </a:p>
          <a:p>
            <a:pPr marL="0" lvl="0" indent="0" algn="l" rtl="0">
              <a:spcBef>
                <a:spcPts val="0"/>
              </a:spcBef>
              <a:spcAft>
                <a:spcPts val="0"/>
              </a:spcAft>
              <a:buNone/>
            </a:pPr>
            <a:r>
              <a:rPr lang="en-IE" dirty="0">
                <a:latin typeface="Roboto"/>
                <a:ea typeface="Roboto"/>
                <a:cs typeface="Roboto"/>
                <a:sym typeface="Roboto"/>
              </a:rPr>
              <a:t>An impending example of climate-induced migration is unfolding in Kiribati. The nation, comprising 102,000 citizens spread across numerous remote Pacific islands, faces an existential threat from rising sea levels attributed to climate change. </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r>
              <a:rPr lang="en-IE" dirty="0">
                <a:latin typeface="Roboto"/>
                <a:ea typeface="Roboto"/>
                <a:cs typeface="Roboto"/>
                <a:sym typeface="Roboto"/>
              </a:rPr>
              <a:t>Tarawa, the capital housing half of the nation's population, is particularly vulnerable, with most of the island resting at less than 2 meters (6 feet) above sea level. Within the next three decades, it, along with the rest of the nation, may become uninhabitable. In anticipation, the Kiribati government has secured several thousand acres of land in Fiji, approximately 1,600 </a:t>
            </a:r>
            <a:r>
              <a:rPr lang="en-IE" dirty="0" err="1">
                <a:latin typeface="Roboto"/>
                <a:ea typeface="Roboto"/>
                <a:cs typeface="Roboto"/>
                <a:sym typeface="Roboto"/>
              </a:rPr>
              <a:t>kilometers</a:t>
            </a:r>
            <a:r>
              <a:rPr lang="en-IE" dirty="0">
                <a:latin typeface="Roboto"/>
                <a:ea typeface="Roboto"/>
                <a:cs typeface="Roboto"/>
                <a:sym typeface="Roboto"/>
              </a:rPr>
              <a:t> (994 miles) away, as a potential resettlement site.</a:t>
            </a:r>
          </a:p>
          <a:p>
            <a:pPr marL="0" lvl="0" indent="0" algn="l" rtl="0">
              <a:spcBef>
                <a:spcPts val="0"/>
              </a:spcBef>
              <a:spcAft>
                <a:spcPts val="0"/>
              </a:spcAft>
              <a:buNone/>
            </a:pPr>
            <a:endParaRPr lang="en-IE" dirty="0">
              <a:latin typeface="Roboto"/>
              <a:ea typeface="Roboto"/>
              <a:cs typeface="Roboto"/>
              <a:sym typeface="Roboto"/>
            </a:endParaRPr>
          </a:p>
          <a:p>
            <a:r>
              <a:rPr lang="en-IE" dirty="0"/>
              <a:t>For those unfamiliar with climate migration, these resources (as provided in advance of the workshop) will have provide some background – more generally for climate migration due to heat, water and conflict, and also more specifically within each of the three.</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link is available in the </a:t>
            </a:r>
            <a:r>
              <a:rPr lang="en-IE" b="1" dirty="0"/>
              <a:t>in the prework folder on Blackboard etc. … also add to the resources folder</a:t>
            </a:r>
            <a:endParaRPr lang="en-IE" dirty="0"/>
          </a:p>
          <a:p>
            <a:endParaRPr lang="en-IE" dirty="0"/>
          </a:p>
          <a:p>
            <a:endParaRPr lang="en-IE" dirty="0"/>
          </a:p>
          <a:p>
            <a:r>
              <a:rPr lang="en-IE" dirty="0"/>
              <a:t>****** </a:t>
            </a:r>
          </a:p>
          <a:p>
            <a:pPr marL="0" lvl="0" indent="0" algn="l" rtl="0">
              <a:spcBef>
                <a:spcPts val="0"/>
              </a:spcBef>
              <a:spcAft>
                <a:spcPts val="0"/>
              </a:spcAft>
              <a:buClr>
                <a:schemeClr val="dk1"/>
              </a:buClr>
              <a:buSzPts val="1200"/>
              <a:buFont typeface="Calibri"/>
              <a:buNone/>
            </a:pPr>
            <a:endParaRPr lang="en-IE" sz="1200" dirty="0">
              <a:latin typeface="Roboto"/>
              <a:ea typeface="Roboto"/>
              <a:cs typeface="Roboto"/>
              <a:sym typeface="Roboto"/>
            </a:endParaRPr>
          </a:p>
          <a:p>
            <a:pPr marL="0" lvl="0" indent="0" algn="l" rtl="0">
              <a:spcBef>
                <a:spcPts val="0"/>
              </a:spcBef>
              <a:spcAft>
                <a:spcPts val="0"/>
              </a:spcAft>
              <a:buClr>
                <a:schemeClr val="dk1"/>
              </a:buClr>
              <a:buSzPts val="1200"/>
              <a:buFont typeface="Calibri"/>
              <a:buNone/>
            </a:pPr>
            <a:r>
              <a:rPr lang="en-IE" sz="1200" dirty="0">
                <a:latin typeface="Roboto"/>
                <a:ea typeface="Roboto"/>
                <a:cs typeface="Roboto"/>
                <a:sym typeface="Roboto"/>
              </a:rPr>
              <a:t>There are many  contributing  factors to climate migration.</a:t>
            </a:r>
          </a:p>
          <a:p>
            <a:pPr marL="0" lvl="0" indent="0" algn="l" rtl="0">
              <a:spcBef>
                <a:spcPts val="0"/>
              </a:spcBef>
              <a:spcAft>
                <a:spcPts val="0"/>
              </a:spcAft>
              <a:buClr>
                <a:schemeClr val="dk1"/>
              </a:buClr>
              <a:buSzPts val="1200"/>
              <a:buFont typeface="Calibri"/>
              <a:buNone/>
            </a:pPr>
            <a:r>
              <a:rPr lang="en-IE" sz="1200" dirty="0">
                <a:latin typeface="Roboto"/>
                <a:ea typeface="Roboto"/>
                <a:cs typeface="Roboto"/>
                <a:sym typeface="Roboto"/>
              </a:rPr>
              <a:t>One of them is when a </a:t>
            </a:r>
            <a:r>
              <a:rPr lang="en-IE" sz="1200" b="1" dirty="0">
                <a:latin typeface="Roboto"/>
                <a:ea typeface="Roboto"/>
                <a:cs typeface="Roboto"/>
                <a:sym typeface="Roboto"/>
              </a:rPr>
              <a:t>loss of livelihood occurs</a:t>
            </a:r>
            <a:r>
              <a:rPr lang="en-IE" sz="1200" dirty="0">
                <a:latin typeface="Roboto"/>
                <a:ea typeface="Roboto"/>
                <a:cs typeface="Roboto"/>
                <a:sym typeface="Roboto"/>
              </a:rPr>
              <a:t>. Changes in climate patterns often disrupt traditional livelihoods, especially in agriculture-dependent regions. Crop failures, water scarcity, and altered ecosystems contribute to economic instability, pushing communities to seek new opportunities elsewhere. </a:t>
            </a:r>
          </a:p>
          <a:p>
            <a:pPr marL="0" lvl="0" indent="0" algn="l" rtl="0">
              <a:spcBef>
                <a:spcPts val="0"/>
              </a:spcBef>
              <a:spcAft>
                <a:spcPts val="0"/>
              </a:spcAft>
              <a:buClr>
                <a:schemeClr val="dk1"/>
              </a:buClr>
              <a:buSzPts val="1200"/>
              <a:buFont typeface="Calibri"/>
              <a:buNone/>
            </a:pPr>
            <a:endParaRPr lang="en-IE" sz="1200" dirty="0">
              <a:latin typeface="Roboto"/>
              <a:ea typeface="Roboto"/>
              <a:cs typeface="Roboto"/>
              <a:sym typeface="Roboto"/>
            </a:endParaRPr>
          </a:p>
          <a:p>
            <a:pPr marL="0" lvl="0" indent="0" algn="l" rtl="0">
              <a:spcBef>
                <a:spcPts val="0"/>
              </a:spcBef>
              <a:spcAft>
                <a:spcPts val="0"/>
              </a:spcAft>
              <a:buClr>
                <a:schemeClr val="dk1"/>
              </a:buClr>
              <a:buSzPts val="1200"/>
              <a:buFont typeface="Calibri"/>
              <a:buNone/>
            </a:pPr>
            <a:r>
              <a:rPr lang="en-IE" sz="1200" dirty="0">
                <a:latin typeface="Roboto"/>
                <a:ea typeface="Roboto"/>
                <a:cs typeface="Roboto"/>
                <a:sym typeface="Roboto"/>
              </a:rPr>
              <a:t>Another one is the increase in extreme weather events. Climate change leads to more intense storms, floods, and droughts, making it difficult for communities to recover. These disasters can destroy homes, infrastructure, and even entire economies, forcing people to move to safer areas.</a:t>
            </a:r>
          </a:p>
          <a:p>
            <a:pPr marL="0" lvl="0" indent="0" algn="l" rtl="0">
              <a:spcBef>
                <a:spcPts val="0"/>
              </a:spcBef>
              <a:spcAft>
                <a:spcPts val="0"/>
              </a:spcAft>
              <a:buClr>
                <a:schemeClr val="dk1"/>
              </a:buClr>
              <a:buSzPts val="1200"/>
              <a:buFont typeface="Calibri"/>
              <a:buNone/>
            </a:pPr>
            <a:endParaRPr lang="en-IE" sz="1200" dirty="0">
              <a:latin typeface="Roboto"/>
              <a:ea typeface="Roboto"/>
              <a:cs typeface="Roboto"/>
              <a:sym typeface="Roboto"/>
            </a:endParaRPr>
          </a:p>
          <a:p>
            <a:pPr marL="0" lvl="0" indent="0" algn="l" rtl="0">
              <a:spcBef>
                <a:spcPts val="0"/>
              </a:spcBef>
              <a:spcAft>
                <a:spcPts val="0"/>
              </a:spcAft>
              <a:buClr>
                <a:schemeClr val="dk1"/>
              </a:buClr>
              <a:buSzPts val="1200"/>
              <a:buFont typeface="Calibri"/>
              <a:buNone/>
            </a:pPr>
            <a:r>
              <a:rPr lang="en-IE" sz="1200" dirty="0">
                <a:latin typeface="Roboto"/>
                <a:ea typeface="Roboto"/>
                <a:cs typeface="Roboto"/>
                <a:sym typeface="Roboto"/>
              </a:rPr>
              <a:t>Overall, climate migration can lead to large-scale displacement, creating urgent humanitarian needs for shelter, food, clean water, and healthcare. But climate migrants are sometimes forgotten among the various flows of people seeking asylum, which is one of the reasons why we chose this as a case study.</a:t>
            </a:r>
          </a:p>
          <a:p>
            <a:pPr marL="0" lvl="0" indent="0" algn="l" rtl="0">
              <a:spcBef>
                <a:spcPts val="0"/>
              </a:spcBef>
              <a:spcAft>
                <a:spcPts val="0"/>
              </a:spcAft>
              <a:buNone/>
            </a:pPr>
            <a:endParaRPr dirty="0"/>
          </a:p>
        </p:txBody>
      </p:sp>
      <p:sp>
        <p:nvSpPr>
          <p:cNvPr id="230" name="Google Shape;230;g2ae47c10c32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endParaRPr lang="en-IE" dirty="0"/>
          </a:p>
          <a:p>
            <a:endParaRPr lang="en-IE" dirty="0"/>
          </a:p>
          <a:p>
            <a:r>
              <a:rPr lang="en-IE" dirty="0"/>
              <a:t>Facilitators are reminded to think back on when ‘they’ were students in this workshop / session – key issues include that:</a:t>
            </a:r>
          </a:p>
          <a:p>
            <a:endParaRPr lang="en-IE" dirty="0"/>
          </a:p>
          <a:p>
            <a:pPr marL="228600" indent="-228600">
              <a:buAutoNum type="alphaLcParenR"/>
            </a:pPr>
            <a:r>
              <a:rPr lang="en-IE" dirty="0"/>
              <a:t>Learners/participants (need to) become more comfortable with ambiguity and the notion that there is ‘no ideal ‘answer’ for many of challenges facing ESD/sustainability</a:t>
            </a:r>
          </a:p>
          <a:p>
            <a:pPr marL="228600" indent="-228600">
              <a:buAutoNum type="alphaLcParenR"/>
            </a:pPr>
            <a:r>
              <a:rPr lang="en-IE" dirty="0"/>
              <a:t>Learners/participants (need to) become more comfortable with having to reconsider previously articulated ‘opinions’ in light of alternate perspectives presented – in order to come to group agreed outcomes.</a:t>
            </a:r>
          </a:p>
          <a:p>
            <a:pPr marL="228600" indent="-228600">
              <a:buAutoNum type="alphaLcParenR"/>
            </a:pPr>
            <a:r>
              <a:rPr lang="en-IE" dirty="0"/>
              <a:t>Development of empathy for others’ views and approaches is a critical step in the process of achieving a globally coherent response to challenges of e.g. biodiversity and climate change.</a:t>
            </a:r>
          </a:p>
          <a:p>
            <a:pPr marL="228600" indent="-228600">
              <a:buAutoNum type="alphaLcParenR"/>
            </a:pPr>
            <a:endParaRPr lang="en-IE" dirty="0"/>
          </a:p>
        </p:txBody>
      </p:sp>
      <p:sp>
        <p:nvSpPr>
          <p:cNvPr id="4" name="Slide Number Placeholder 3"/>
          <p:cNvSpPr>
            <a:spLocks noGrp="1"/>
          </p:cNvSpPr>
          <p:nvPr>
            <p:ph type="sldNum" sz="quarter" idx="5"/>
          </p:nvPr>
        </p:nvSpPr>
        <p:spPr/>
        <p:txBody>
          <a:bodyPr/>
          <a:lstStyle/>
          <a:p>
            <a:fld id="{440967E6-5858-4A69-81D9-87D77AABE159}" type="slidenum">
              <a:rPr lang="en-IE" smtClean="0"/>
              <a:t>28</a:t>
            </a:fld>
            <a:endParaRPr lang="en-IE"/>
          </a:p>
        </p:txBody>
      </p:sp>
    </p:spTree>
    <p:extLst>
      <p:ext uri="{BB962C8B-B14F-4D97-AF65-F5344CB8AC3E}">
        <p14:creationId xmlns:p14="http://schemas.microsoft.com/office/powerpoint/2010/main" val="1317980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 </a:t>
            </a:r>
          </a:p>
          <a:p>
            <a:endParaRPr lang="en-IE" b="1" dirty="0"/>
          </a:p>
          <a:p>
            <a:r>
              <a:rPr lang="en-IE" b="0" dirty="0"/>
              <a:t>This case/scenario is an optional additional resource available in </a:t>
            </a:r>
            <a:r>
              <a:rPr lang="en-IE" b="0" dirty="0" err="1"/>
              <a:t>Leichenko</a:t>
            </a:r>
            <a:r>
              <a:rPr lang="en-IE" b="0" dirty="0"/>
              <a:t> &amp; O’Brien’s 2019 book titled: ‘Climate and Society: Transforming the Future (1</a:t>
            </a:r>
            <a:r>
              <a:rPr lang="en-IE" b="0" baseline="30000" dirty="0"/>
              <a:t>st</a:t>
            </a:r>
            <a:r>
              <a:rPr lang="en-IE" b="0" dirty="0"/>
              <a:t> Edition).</a:t>
            </a:r>
          </a:p>
          <a:p>
            <a:endParaRPr lang="en-IE" b="0" dirty="0"/>
          </a:p>
          <a:p>
            <a:r>
              <a:rPr lang="en-IE" b="0" dirty="0"/>
              <a:t>Learners might be prompted to consider this case in advance of the workshop, in which case it could prime them for engagement in the workshop</a:t>
            </a:r>
          </a:p>
          <a:p>
            <a:endParaRPr lang="en-IE" b="0" dirty="0"/>
          </a:p>
          <a:p>
            <a:r>
              <a:rPr lang="en-IE" b="0" dirty="0"/>
              <a:t>OR the case might be presented during synchronous activities (workshop or tutorial), in which case it has the potential to provide additional prompts for peer discussion and reflection.</a:t>
            </a:r>
            <a:endParaRPr lang="en-IE" sz="1200" b="0" i="0" dirty="0">
              <a:solidFill>
                <a:srgbClr val="000000"/>
              </a:solidFill>
              <a:effectLst/>
              <a:latin typeface="Aptos" panose="020B0004020202020204" pitchFamily="34" charset="0"/>
            </a:endParaRP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29</a:t>
            </a:fld>
            <a:endParaRPr lang="en-GB" dirty="0"/>
          </a:p>
        </p:txBody>
      </p:sp>
    </p:spTree>
    <p:extLst>
      <p:ext uri="{BB962C8B-B14F-4D97-AF65-F5344CB8AC3E}">
        <p14:creationId xmlns:p14="http://schemas.microsoft.com/office/powerpoint/2010/main" val="119014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dirty="0"/>
              <a:t>To accommodate a range of terminology identified amongst colleagues involved in teaching, the slide includes reference to the three videos aligned with the ‘</a:t>
            </a:r>
            <a:r>
              <a:rPr lang="en-GB" b="0" dirty="0"/>
              <a:t>Problem Framing in Sustainability: Prevention, Mitigation and Adaptation</a:t>
            </a:r>
            <a:r>
              <a:rPr lang="en-IE" b="0" dirty="0"/>
              <a:t>’ theme, available on </a:t>
            </a:r>
            <a:r>
              <a:rPr lang="en-GB" sz="1200" dirty="0"/>
              <a:t>www.tcd.ie/academicpractice/resources/education-for-sustainable-development/teaching-materials-for-esd/</a:t>
            </a:r>
          </a:p>
          <a:p>
            <a:pPr marL="171450" indent="-171450">
              <a:buFont typeface="Arial" panose="020B0604020202020204" pitchFamily="34" charset="0"/>
              <a:buChar char="•"/>
            </a:pPr>
            <a:endParaRPr lang="en-IE" b="0" dirty="0"/>
          </a:p>
          <a:p>
            <a:pPr marL="171450" indent="-171450">
              <a:buFont typeface="Arial" panose="020B0604020202020204" pitchFamily="34" charset="0"/>
              <a:buChar char="•"/>
            </a:pPr>
            <a:r>
              <a:rPr lang="en-IE" b="0" dirty="0"/>
              <a:t>Learners will be in a better position to actively learn during the workshop if they are familiar with these videos, and the background to Kiribati and ‘Country B’ to which citizens of Kiribati migrate to as their ‘situated learning’ context, prior to the workshop.  [… including that some subliminal reflection on ‘</a:t>
            </a:r>
            <a:r>
              <a:rPr lang="en-GB" b="0" dirty="0"/>
              <a:t>Problem Framing in Sustainability: Prevention, Mitigation and Adaptation’ </a:t>
            </a:r>
            <a:r>
              <a:rPr lang="en-IE" b="0" dirty="0"/>
              <a:t>will inevitably happen between completion and attendance at the workshop!]</a:t>
            </a:r>
          </a:p>
          <a:p>
            <a:pPr marL="171450" indent="-171450">
              <a:buFont typeface="Arial" panose="020B0604020202020204" pitchFamily="34" charset="0"/>
              <a:buChar char="•"/>
            </a:pPr>
            <a:endParaRPr lang="en-IE" b="0" dirty="0"/>
          </a:p>
          <a:p>
            <a:pPr marL="171450" indent="-171450">
              <a:buFont typeface="Arial" panose="020B0604020202020204" pitchFamily="34" charset="0"/>
              <a:buChar char="•"/>
            </a:pPr>
            <a:r>
              <a:rPr lang="en-IE" b="0" dirty="0"/>
              <a:t>While a brief overview of the content in these videos could be accommodated at the start of a three-hour workshop– this approach would not be conducive to maximising the experiential learning approach envisaged for this workshop.</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dirty="0"/>
              <a:t>(Icons are stock PowerPoint image; remove/change if needed)</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2911182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Facilitator notes:</a:t>
            </a:r>
          </a:p>
          <a:p>
            <a:endParaRPr lang="en-GB" dirty="0"/>
          </a:p>
          <a:p>
            <a:r>
              <a:rPr lang="en-GB" dirty="0"/>
              <a:t>Adapt as appropriate to your context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(Icon is a stock PowerPoint image; remove/change if needed)</a:t>
            </a:r>
          </a:p>
        </p:txBody>
      </p:sp>
      <p:sp>
        <p:nvSpPr>
          <p:cNvPr id="4" name="Slide Number Placeholder 3"/>
          <p:cNvSpPr>
            <a:spLocks noGrp="1"/>
          </p:cNvSpPr>
          <p:nvPr>
            <p:ph type="sldNum" sz="quarter" idx="5"/>
          </p:nvPr>
        </p:nvSpPr>
        <p:spPr/>
        <p:txBody>
          <a:bodyPr/>
          <a:lstStyle/>
          <a:p>
            <a:fld id="{49DD4D23-C98A-435E-AE88-9061F8349B02}" type="slidenum">
              <a:rPr lang="en-GB" smtClean="0"/>
              <a:pPr/>
              <a:t>30</a:t>
            </a:fld>
            <a:endParaRPr lang="en-GB" dirty="0"/>
          </a:p>
        </p:txBody>
      </p:sp>
    </p:spTree>
    <p:extLst>
      <p:ext uri="{BB962C8B-B14F-4D97-AF65-F5344CB8AC3E}">
        <p14:creationId xmlns:p14="http://schemas.microsoft.com/office/powerpoint/2010/main" val="2934404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b="1" dirty="0"/>
          </a:p>
          <a:p>
            <a:r>
              <a:rPr lang="en-GB" b="0" dirty="0"/>
              <a:t>Adapt as appropriate to context - acknowledgements should always be included.</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31</a:t>
            </a:fld>
            <a:endParaRPr lang="en-GB" dirty="0"/>
          </a:p>
        </p:txBody>
      </p:sp>
    </p:spTree>
    <p:extLst>
      <p:ext uri="{BB962C8B-B14F-4D97-AF65-F5344CB8AC3E}">
        <p14:creationId xmlns:p14="http://schemas.microsoft.com/office/powerpoint/2010/main" val="147622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b="1" dirty="0"/>
          </a:p>
          <a:p>
            <a:r>
              <a:rPr lang="en-GB" b="0" dirty="0"/>
              <a:t>Adapt as appropriate to context – acknowledgements (see next slide) should always be included</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269715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f6627e2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f6627e2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300" b="1" dirty="0">
                <a:solidFill>
                  <a:schemeClr val="dk1"/>
                </a:solidFill>
                <a:latin typeface="Helvetica Neue"/>
                <a:ea typeface="Helvetica Neue"/>
                <a:cs typeface="Helvetica Neue"/>
                <a:sym typeface="Helvetica Neue"/>
              </a:rPr>
              <a:t>Facilitator notes (for information/suggestions – not intended to be read our verbatim:</a:t>
            </a:r>
          </a:p>
          <a:p>
            <a:pPr marL="0" lvl="0" indent="0" algn="l" rtl="0">
              <a:lnSpc>
                <a:spcPct val="115000"/>
              </a:lnSpc>
              <a:spcBef>
                <a:spcPts val="0"/>
              </a:spcBef>
              <a:spcAft>
                <a:spcPts val="0"/>
              </a:spcAft>
              <a:buNone/>
            </a:pPr>
            <a:endParaRPr lang="en-GB" sz="1200" dirty="0">
              <a:solidFill>
                <a:schemeClr val="dk1"/>
              </a:solidFill>
              <a:latin typeface="+mn-lt"/>
              <a:ea typeface="Helvetica Neue"/>
              <a:cs typeface="Helvetica Neue"/>
              <a:sym typeface="Helvetica Neue"/>
            </a:endParaRPr>
          </a:p>
          <a:p>
            <a:pPr marL="171450" lvl="0" indent="-171450" algn="l" rtl="0">
              <a:lnSpc>
                <a:spcPct val="115000"/>
              </a:lnSpc>
              <a:spcBef>
                <a:spcPts val="0"/>
              </a:spcBef>
              <a:spcAft>
                <a:spcPts val="0"/>
              </a:spcAft>
              <a:buFont typeface="Arial" panose="020B0604020202020204" pitchFamily="34" charset="0"/>
              <a:buChar char="•"/>
            </a:pPr>
            <a:r>
              <a:rPr lang="en-GB" sz="1200" dirty="0">
                <a:solidFill>
                  <a:schemeClr val="dk1"/>
                </a:solidFill>
                <a:latin typeface="+mn-lt"/>
                <a:ea typeface="Helvetica Neue"/>
                <a:cs typeface="Helvetica Neue"/>
                <a:sym typeface="Helvetica Neue"/>
              </a:rPr>
              <a:t>Welcome to the Theme/Block of "Problem framing in sustainability: Prevention, Mitigation and Adaptation. </a:t>
            </a:r>
            <a:endParaRPr sz="1200" dirty="0">
              <a:solidFill>
                <a:schemeClr val="dk1"/>
              </a:solidFill>
              <a:latin typeface="+mn-lt"/>
              <a:ea typeface="Helvetica Neue"/>
              <a:cs typeface="Helvetica Neue"/>
              <a:sym typeface="Helvetica Neue"/>
            </a:endParaRPr>
          </a:p>
          <a:p>
            <a:pPr marL="171450" lvl="0" indent="-171450" algn="l" rtl="0">
              <a:lnSpc>
                <a:spcPct val="115000"/>
              </a:lnSpc>
              <a:spcBef>
                <a:spcPts val="0"/>
              </a:spcBef>
              <a:spcAft>
                <a:spcPts val="0"/>
              </a:spcAft>
              <a:buFont typeface="Arial" panose="020B0604020202020204" pitchFamily="34" charset="0"/>
              <a:buChar char="•"/>
            </a:pPr>
            <a:r>
              <a:rPr lang="en-GB" sz="1200" dirty="0">
                <a:solidFill>
                  <a:schemeClr val="dk1"/>
                </a:solidFill>
                <a:latin typeface="+mn-lt"/>
                <a:ea typeface="Helvetica Neue"/>
                <a:cs typeface="Helvetica Neue"/>
                <a:sym typeface="Helvetica Neue"/>
              </a:rPr>
              <a:t>Outline that the primary aim is to empower you to</a:t>
            </a:r>
            <a:r>
              <a:rPr lang="en-GB" sz="1200" b="0" dirty="0">
                <a:ea typeface="+mn-lt"/>
                <a:cs typeface="+mn-lt"/>
              </a:rPr>
              <a:t> formulate challenges to sustainability as problems, and develop approaches for preventing, mitigating, or adapting to these problems as </a:t>
            </a:r>
            <a:r>
              <a:rPr lang="en-GB" sz="1200" dirty="0">
                <a:solidFill>
                  <a:schemeClr val="dk1"/>
                </a:solidFill>
                <a:latin typeface="+mn-lt"/>
                <a:ea typeface="Helvetica Neue"/>
                <a:cs typeface="Helvetica Neue"/>
                <a:sym typeface="Helvetica Neue"/>
              </a:rPr>
              <a:t>we engage in debates surrounding how to address challenges related to sustainable development. </a:t>
            </a:r>
            <a:endParaRPr sz="1200" dirty="0">
              <a:solidFill>
                <a:schemeClr val="dk1"/>
              </a:solidFill>
              <a:latin typeface="+mn-lt"/>
              <a:ea typeface="Helvetica Neue"/>
              <a:cs typeface="Helvetica Neue"/>
              <a:sym typeface="Helvetica Neue"/>
            </a:endParaRPr>
          </a:p>
          <a:p>
            <a:pPr marL="171450" lvl="0" indent="-171450" algn="l" rtl="0">
              <a:lnSpc>
                <a:spcPct val="115000"/>
              </a:lnSpc>
              <a:spcBef>
                <a:spcPts val="0"/>
              </a:spcBef>
              <a:spcAft>
                <a:spcPts val="0"/>
              </a:spcAft>
              <a:buFont typeface="Arial" panose="020B0604020202020204" pitchFamily="34" charset="0"/>
              <a:buChar char="•"/>
            </a:pPr>
            <a:endParaRPr sz="1200" dirty="0">
              <a:solidFill>
                <a:schemeClr val="dk1"/>
              </a:solidFill>
              <a:latin typeface="+mn-lt"/>
              <a:ea typeface="Helvetica Neue"/>
              <a:cs typeface="Helvetica Neue"/>
              <a:sym typeface="Helvetica Neue"/>
            </a:endParaRPr>
          </a:p>
          <a:p>
            <a:pPr marL="628650" lvl="1" indent="-171450" algn="l" rtl="0">
              <a:lnSpc>
                <a:spcPct val="115000"/>
              </a:lnSpc>
              <a:spcBef>
                <a:spcPts val="0"/>
              </a:spcBef>
              <a:spcAft>
                <a:spcPts val="0"/>
              </a:spcAft>
              <a:buFont typeface="Arial" panose="020B0604020202020204" pitchFamily="34" charset="0"/>
              <a:buChar char="•"/>
            </a:pPr>
            <a:r>
              <a:rPr lang="en-GB" sz="1200" dirty="0">
                <a:solidFill>
                  <a:schemeClr val="dk1"/>
                </a:solidFill>
                <a:latin typeface="+mn-lt"/>
                <a:ea typeface="Helvetica Neue"/>
                <a:cs typeface="Helvetica Neue"/>
                <a:sym typeface="Helvetica Neue"/>
              </a:rPr>
              <a:t>Firstly -  enable and support participants in learning how to </a:t>
            </a:r>
            <a:r>
              <a:rPr lang="en-IE" sz="1200" b="0" dirty="0">
                <a:solidFill>
                  <a:schemeClr val="dk1"/>
                </a:solidFill>
                <a:latin typeface="+mn-lt"/>
                <a:ea typeface="+mn-lt"/>
                <a:cs typeface="+mn-lt"/>
                <a:sym typeface="Helvetica Neue"/>
              </a:rPr>
              <a:t>t</a:t>
            </a:r>
            <a:r>
              <a:rPr lang="en-IE" sz="1200" b="0" dirty="0">
                <a:ea typeface="+mn-lt"/>
                <a:cs typeface="+mn-lt"/>
              </a:rPr>
              <a:t>ransform complex cases into a problem to solve (i.e. write a sustainability challenge as a problem statement).</a:t>
            </a:r>
            <a:endParaRPr lang="en-GB" sz="1200" dirty="0">
              <a:solidFill>
                <a:schemeClr val="dk1"/>
              </a:solidFill>
              <a:latin typeface="+mn-lt"/>
              <a:ea typeface="Helvetica Neue"/>
              <a:cs typeface="Helvetica Neue"/>
              <a:sym typeface="Helvetica Neue"/>
            </a:endParaRPr>
          </a:p>
          <a:p>
            <a:pPr marL="628650" lvl="1" indent="-171450" algn="l" rtl="0">
              <a:lnSpc>
                <a:spcPct val="115000"/>
              </a:lnSpc>
              <a:spcBef>
                <a:spcPts val="0"/>
              </a:spcBef>
              <a:spcAft>
                <a:spcPts val="0"/>
              </a:spcAft>
              <a:buFont typeface="Arial" panose="020B0604020202020204" pitchFamily="34" charset="0"/>
              <a:buChar char="•"/>
            </a:pPr>
            <a:endParaRPr lang="en-GB" sz="1200" dirty="0">
              <a:solidFill>
                <a:schemeClr val="dk1"/>
              </a:solidFill>
              <a:latin typeface="+mn-lt"/>
              <a:ea typeface="Helvetica Neue"/>
              <a:cs typeface="Helvetica Neue"/>
              <a:sym typeface="Helvetica Neue"/>
            </a:endParaRPr>
          </a:p>
          <a:p>
            <a:pPr marL="628650" lvl="1" indent="-171450" algn="l" rtl="0">
              <a:lnSpc>
                <a:spcPct val="115000"/>
              </a:lnSpc>
              <a:spcBef>
                <a:spcPts val="0"/>
              </a:spcBef>
              <a:spcAft>
                <a:spcPts val="0"/>
              </a:spcAft>
              <a:buFont typeface="Arial" panose="020B0604020202020204" pitchFamily="34" charset="0"/>
              <a:buChar char="•"/>
            </a:pPr>
            <a:r>
              <a:rPr lang="en-GB" sz="1200" dirty="0">
                <a:solidFill>
                  <a:schemeClr val="dk1"/>
                </a:solidFill>
                <a:latin typeface="+mn-lt"/>
                <a:ea typeface="Helvetica Neue"/>
                <a:cs typeface="Helvetica Neue"/>
                <a:sym typeface="Helvetica Neue"/>
              </a:rPr>
              <a:t>And secondly, - To engage in discussion and debate about how to most effectively develop a </a:t>
            </a:r>
            <a:r>
              <a:rPr lang="en-IE" sz="1200" b="0" dirty="0">
                <a:solidFill>
                  <a:schemeClr val="dk1"/>
                </a:solidFill>
                <a:ea typeface="+mn-lt"/>
                <a:cs typeface="+mn-lt"/>
                <a:sym typeface="Helvetica Neue"/>
              </a:rPr>
              <a:t>RISK management strategy to address a named sustainability problem.</a:t>
            </a:r>
            <a:endParaRPr lang="en-GB" sz="1200" dirty="0">
              <a:solidFill>
                <a:schemeClr val="dk1"/>
              </a:solidFill>
              <a:latin typeface="+mn-lt"/>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dk1"/>
              </a:solidFill>
              <a:latin typeface="+mn-lt"/>
              <a:ea typeface="Helvetica Neue"/>
              <a:cs typeface="Helvetica Neue"/>
              <a:sym typeface="Helvetica Neue"/>
            </a:endParaRPr>
          </a:p>
          <a:p>
            <a:pPr marL="0" lvl="0" indent="0" algn="l" rtl="0">
              <a:lnSpc>
                <a:spcPct val="115000"/>
              </a:lnSpc>
              <a:spcBef>
                <a:spcPts val="0"/>
              </a:spcBef>
              <a:spcAft>
                <a:spcPts val="0"/>
              </a:spcAft>
              <a:buNone/>
            </a:pPr>
            <a:r>
              <a:rPr lang="en-GB" sz="1200" b="0" dirty="0">
                <a:solidFill>
                  <a:schemeClr val="dk1"/>
                </a:solidFill>
                <a:latin typeface="+mn-lt"/>
                <a:ea typeface="Helvetica Neue"/>
                <a:cs typeface="Helvetica Neue"/>
                <a:sym typeface="Helvetica Neue"/>
              </a:rPr>
              <a:t>Learning Outcomes:</a:t>
            </a:r>
            <a:endParaRPr sz="1200" b="0" dirty="0">
              <a:solidFill>
                <a:schemeClr val="dk1"/>
              </a:solidFill>
              <a:latin typeface="+mn-lt"/>
              <a:ea typeface="Helvetica Neue"/>
              <a:cs typeface="Helvetica Neue"/>
              <a:sym typeface="Helvetica Neue"/>
            </a:endParaRPr>
          </a:p>
          <a:p>
            <a:pPr marL="0" lvl="0" indent="0" algn="l" rtl="0">
              <a:lnSpc>
                <a:spcPct val="115000"/>
              </a:lnSpc>
              <a:spcBef>
                <a:spcPts val="0"/>
              </a:spcBef>
              <a:spcAft>
                <a:spcPts val="0"/>
              </a:spcAft>
              <a:buNone/>
            </a:pPr>
            <a:r>
              <a:rPr lang="en-GB" sz="1200" dirty="0">
                <a:solidFill>
                  <a:schemeClr val="dk1"/>
                </a:solidFill>
                <a:latin typeface="+mn-lt"/>
                <a:ea typeface="Helvetica Neue"/>
                <a:cs typeface="Helvetica Neue"/>
                <a:sym typeface="Helvetica Neue"/>
              </a:rPr>
              <a:t>By the end of this session, participants will be able to:</a:t>
            </a:r>
          </a:p>
          <a:p>
            <a:pPr marL="0" lvl="0" indent="0" algn="l" rtl="0">
              <a:lnSpc>
                <a:spcPct val="115000"/>
              </a:lnSpc>
              <a:spcBef>
                <a:spcPts val="0"/>
              </a:spcBef>
              <a:spcAft>
                <a:spcPts val="0"/>
              </a:spcAft>
              <a:buNone/>
            </a:pPr>
            <a:endParaRPr sz="1200" dirty="0">
              <a:solidFill>
                <a:schemeClr val="dk1"/>
              </a:solidFill>
              <a:latin typeface="+mn-lt"/>
              <a:ea typeface="Helvetica Neue"/>
              <a:cs typeface="Helvetica Neue"/>
              <a:sym typeface="Helvetica Neue"/>
            </a:endParaRPr>
          </a:p>
          <a:p>
            <a:pPr marL="552446" indent="-400050">
              <a:lnSpc>
                <a:spcPct val="115000"/>
              </a:lnSpc>
              <a:spcAft>
                <a:spcPts val="1000"/>
              </a:spcAft>
              <a:buAutoNum type="romanLcParenBoth"/>
            </a:pPr>
            <a:r>
              <a:rPr lang="en-IE" sz="1200" b="0" dirty="0">
                <a:ea typeface="+mn-lt"/>
                <a:cs typeface="+mn-lt"/>
              </a:rPr>
              <a:t>Transform complex cases into a problem to solve (i.e. write a sustainability challenge as a problem statement)</a:t>
            </a:r>
            <a:r>
              <a:rPr lang="en-IE" sz="1200" b="0" dirty="0">
                <a:effectLst/>
                <a:latin typeface="+mn-lt"/>
                <a:ea typeface="Calibri" panose="020F0502020204030204" pitchFamily="34" charset="0"/>
                <a:cs typeface="Calibri" panose="020F0502020204030204" pitchFamily="34" charset="0"/>
              </a:rPr>
              <a:t>.</a:t>
            </a:r>
            <a:endParaRPr lang="en-IE" sz="1200" b="0" dirty="0">
              <a:solidFill>
                <a:schemeClr val="tx1"/>
              </a:solidFill>
              <a:effectLst/>
              <a:latin typeface="+mn-lt"/>
              <a:ea typeface="Calibri" panose="020F0502020204030204" pitchFamily="34" charset="0"/>
              <a:cs typeface="Calibri" panose="020F0502020204030204" pitchFamily="34" charset="0"/>
            </a:endParaRPr>
          </a:p>
          <a:p>
            <a:pPr marL="552446" indent="-400050">
              <a:lnSpc>
                <a:spcPct val="115000"/>
              </a:lnSpc>
              <a:spcAft>
                <a:spcPts val="1000"/>
              </a:spcAft>
              <a:buAutoNum type="romanLcParenBoth"/>
            </a:pPr>
            <a:r>
              <a:rPr lang="en-IE" sz="1200" b="0" dirty="0">
                <a:ea typeface="+mn-lt"/>
                <a:cs typeface="+mn-lt"/>
              </a:rPr>
              <a:t>Prepare</a:t>
            </a:r>
            <a:r>
              <a:rPr lang="en-IE" sz="1200" b="0" dirty="0">
                <a:solidFill>
                  <a:schemeClr val="dk1"/>
                </a:solidFill>
                <a:ea typeface="+mn-lt"/>
                <a:cs typeface="+mn-lt"/>
                <a:sym typeface="Helvetica Neue"/>
              </a:rPr>
              <a:t> a RISK management strategy to address a named sustainability problem. </a:t>
            </a:r>
          </a:p>
          <a:p>
            <a:pPr marL="152396" indent="0">
              <a:lnSpc>
                <a:spcPct val="115000"/>
              </a:lnSpc>
              <a:spcAft>
                <a:spcPts val="1000"/>
              </a:spcAft>
              <a:buNone/>
            </a:pPr>
            <a:endParaRPr sz="1200" dirty="0">
              <a:solidFill>
                <a:schemeClr val="dk1"/>
              </a:solidFill>
              <a:latin typeface="+mn-lt"/>
              <a:ea typeface="Helvetica Neue"/>
              <a:cs typeface="Helvetica Neue"/>
              <a:sym typeface="Helvetica Neue"/>
            </a:endParaRPr>
          </a:p>
          <a:p>
            <a:pPr marL="0" lvl="0" indent="0" algn="l" rtl="0">
              <a:lnSpc>
                <a:spcPct val="115000"/>
              </a:lnSpc>
              <a:spcBef>
                <a:spcPts val="1200"/>
              </a:spcBef>
              <a:spcAft>
                <a:spcPts val="0"/>
              </a:spcAft>
              <a:buNone/>
            </a:pPr>
            <a:r>
              <a:rPr lang="en-GB" sz="1200" dirty="0">
                <a:solidFill>
                  <a:schemeClr val="dk1"/>
                </a:solidFill>
                <a:latin typeface="+mn-lt"/>
                <a:ea typeface="Helvetica Neue"/>
                <a:cs typeface="Helvetica Neue"/>
                <a:sym typeface="Helvetica Neue"/>
              </a:rPr>
              <a:t>This workshop is designed to be an ‘active space’ where you will grapple with real-world scenarios, have peers challenge your assumptions, and further develop your abilities to frame problems and develop problem statements in preparation for addressing sustainability challenges. </a:t>
            </a:r>
          </a:p>
          <a:p>
            <a:pPr marL="0" lvl="0" indent="0" algn="l" rtl="0">
              <a:lnSpc>
                <a:spcPct val="115000"/>
              </a:lnSpc>
              <a:spcBef>
                <a:spcPts val="1200"/>
              </a:spcBef>
              <a:spcAft>
                <a:spcPts val="0"/>
              </a:spcAft>
              <a:buNone/>
            </a:pPr>
            <a:endParaRPr lang="en-GB" sz="1200" dirty="0">
              <a:solidFill>
                <a:schemeClr val="dk1"/>
              </a:solidFill>
              <a:latin typeface="+mn-lt"/>
              <a:ea typeface="Helvetica Neue"/>
              <a:cs typeface="Helvetica Neue"/>
              <a:sym typeface="Helvetica Neue"/>
            </a:endParaRPr>
          </a:p>
          <a:p>
            <a:pPr marL="0" lvl="0" indent="0" algn="l" rtl="0">
              <a:lnSpc>
                <a:spcPct val="115000"/>
              </a:lnSpc>
              <a:spcBef>
                <a:spcPts val="1200"/>
              </a:spcBef>
              <a:spcAft>
                <a:spcPts val="0"/>
              </a:spcAft>
              <a:buNone/>
            </a:pPr>
            <a:r>
              <a:rPr lang="en-GB" sz="1200" dirty="0">
                <a:solidFill>
                  <a:schemeClr val="dk1"/>
                </a:solidFill>
                <a:latin typeface="+mn-lt"/>
                <a:ea typeface="Helvetica Neue"/>
                <a:cs typeface="Helvetica Neue"/>
                <a:sym typeface="Helvetica Neue"/>
              </a:rPr>
              <a:t>As we explore the complexities of sustainable development, your active engagement and your willingness to consider diverse perspectives will be key. </a:t>
            </a:r>
          </a:p>
          <a:p>
            <a:pPr marL="0" lvl="0" indent="0" algn="l" rtl="0">
              <a:lnSpc>
                <a:spcPct val="115000"/>
              </a:lnSpc>
              <a:spcBef>
                <a:spcPts val="1200"/>
              </a:spcBef>
              <a:spcAft>
                <a:spcPts val="0"/>
              </a:spcAft>
              <a:buNone/>
            </a:pPr>
            <a:endParaRPr lang="en-GB" sz="1200" dirty="0">
              <a:solidFill>
                <a:schemeClr val="dk1"/>
              </a:solidFill>
              <a:latin typeface="+mn-lt"/>
              <a:sym typeface="Helvetica Neue"/>
            </a:endParaRPr>
          </a:p>
          <a:p>
            <a:endParaRPr lang="en-IE" dirty="0"/>
          </a:p>
          <a:p>
            <a:r>
              <a:rPr lang="en-IE" dirty="0"/>
              <a:t>In order to get the best from the workshop, you should reflect on the Learning outcomes and case scenarios in advance – and be prepared to engage with your group from the beginning.</a:t>
            </a:r>
          </a:p>
          <a:p>
            <a:r>
              <a:rPr lang="en-IE" dirty="0"/>
              <a:t>when you get to the workshop, your group will be assigned one of the three ‘Problem Frames’ (in this case your ‘team’ is assigned one of the three folders held by the Government official) on the case.</a:t>
            </a:r>
          </a:p>
          <a:p>
            <a:endParaRPr lang="en-IE" dirty="0"/>
          </a:p>
          <a:p>
            <a:r>
              <a:rPr lang="en-IE" dirty="0"/>
              <a:t>The group members will share their individual preparatory work– reminder that delays with sharing group member’s individual reflections will impact negatively on the group’s ability to progress in a timely fashion. </a:t>
            </a:r>
          </a:p>
          <a:p>
            <a:pPr marL="0" lvl="0" indent="0" algn="l" rtl="0">
              <a:lnSpc>
                <a:spcPct val="115000"/>
              </a:lnSpc>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A066F-859A-08DB-66AB-351412D36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89C49-D0F0-D3FC-1FF8-22D981B7C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8AA92-680B-1D51-27E1-60835847208A}"/>
              </a:ext>
            </a:extLst>
          </p:cNvPr>
          <p:cNvSpPr>
            <a:spLocks noGrp="1"/>
          </p:cNvSpPr>
          <p:nvPr>
            <p:ph type="body" idx="1"/>
          </p:nvPr>
        </p:nvSpPr>
        <p:spPr/>
        <p:txBody>
          <a:bodyPr/>
          <a:lstStyle/>
          <a:p>
            <a:r>
              <a:rPr lang="en-IE" b="1" dirty="0"/>
              <a:t>Facilitator notes:</a:t>
            </a:r>
          </a:p>
          <a:p>
            <a:endParaRPr lang="en-IE" dirty="0"/>
          </a:p>
          <a:p>
            <a:r>
              <a:rPr lang="en-IE" b="1" dirty="0"/>
              <a:t>Facilitator might check whether any attendee has not completed prework – management/accommodate by adjusting allocation to groups if essential to ensure appropriate background within each group.</a:t>
            </a:r>
          </a:p>
          <a:p>
            <a:endParaRPr lang="en-IE" b="1" dirty="0"/>
          </a:p>
          <a:p>
            <a:pPr marL="171450" indent="-171450">
              <a:buFont typeface="Arial" panose="020B0604020202020204" pitchFamily="34" charset="0"/>
              <a:buChar char="•"/>
            </a:pPr>
            <a:r>
              <a:rPr lang="en-IE" b="0" dirty="0"/>
              <a:t>To accommodate a range of terminology identified amongst colleagues involved in teaching, the slide includes reference to LMS (Learning Management System) and VLE (Virtual Learning Environment) – of which Blackboard Learn is one such system.</a:t>
            </a:r>
          </a:p>
          <a:p>
            <a:pPr marL="171450" indent="-171450">
              <a:buFont typeface="Arial" panose="020B0604020202020204" pitchFamily="34" charset="0"/>
              <a:buChar char="•"/>
            </a:pPr>
            <a:r>
              <a:rPr lang="en-IE" b="0" dirty="0"/>
              <a:t>It is an advantage to learners that they be familiar with all three perspectives (versions of the case) for the workshop.  [… including that some subliminal reflection on the case will inevitably happen between completion and attendance at the workshop!]</a:t>
            </a:r>
          </a:p>
          <a:p>
            <a:pPr marL="171450" indent="-171450">
              <a:buFont typeface="Arial" panose="020B0604020202020204" pitchFamily="34" charset="0"/>
              <a:buChar char="•"/>
            </a:pPr>
            <a:r>
              <a:rPr lang="en-IE" b="0" dirty="0"/>
              <a:t>Completion of activities related to review of scenarios within a three-hour workshop can be accommodated – provided the facilitator insists that there is no discussion/ each learner completes independently…  before workshop group activities begin. However deeper engagement with the materials, and related learning, is likely to be achieved if scenario review is completed prior to learner attendance at the workshop </a:t>
            </a:r>
          </a:p>
          <a:p>
            <a:endParaRPr lang="en-IE" dirty="0"/>
          </a:p>
        </p:txBody>
      </p:sp>
      <p:sp>
        <p:nvSpPr>
          <p:cNvPr id="4" name="Slide Number Placeholder 3">
            <a:extLst>
              <a:ext uri="{FF2B5EF4-FFF2-40B4-BE49-F238E27FC236}">
                <a16:creationId xmlns:a16="http://schemas.microsoft.com/office/drawing/2014/main" id="{99114267-90CD-F870-5FD4-53AD08A58485}"/>
              </a:ext>
            </a:extLst>
          </p:cNvPr>
          <p:cNvSpPr>
            <a:spLocks noGrp="1"/>
          </p:cNvSpPr>
          <p:nvPr>
            <p:ph type="sldNum" sz="quarter" idx="5"/>
          </p:nvPr>
        </p:nvSpPr>
        <p:spPr/>
        <p:txBody>
          <a:bodyPr/>
          <a:lstStyle/>
          <a:p>
            <a:fld id="{440967E6-5858-4A69-81D9-87D77AABE159}" type="slidenum">
              <a:rPr lang="en-IE" smtClean="0"/>
              <a:t>6</a:t>
            </a:fld>
            <a:endParaRPr lang="en-IE"/>
          </a:p>
        </p:txBody>
      </p:sp>
    </p:spTree>
    <p:extLst>
      <p:ext uri="{BB962C8B-B14F-4D97-AF65-F5344CB8AC3E}">
        <p14:creationId xmlns:p14="http://schemas.microsoft.com/office/powerpoint/2010/main" val="93851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 </a:t>
            </a:r>
          </a:p>
          <a:p>
            <a:r>
              <a:rPr lang="en-IE" dirty="0"/>
              <a:t>– This provides an outline of the process used in the workshop as designed.  Revert to this slide as needed during the workshop.</a:t>
            </a:r>
          </a:p>
          <a:p>
            <a:r>
              <a:rPr lang="en-IE" dirty="0"/>
              <a:t>- Say to students that you will regularly remind them regarding timeframes – in order to ensure they complete all tasks.</a:t>
            </a:r>
          </a:p>
          <a:p>
            <a:endParaRPr lang="en-IE" dirty="0"/>
          </a:p>
          <a:p>
            <a:r>
              <a:rPr lang="en-IE" b="1" dirty="0"/>
              <a:t>Key tips for facilitators:</a:t>
            </a:r>
          </a:p>
          <a:p>
            <a:pPr marL="171450" indent="-171450">
              <a:buFont typeface="Arial" panose="020B0604020202020204" pitchFamily="34" charset="0"/>
              <a:buChar char="•"/>
            </a:pPr>
            <a:r>
              <a:rPr lang="en-IE" dirty="0"/>
              <a:t>Provision of handouts at appropriate times.  Tip: use colour coding for handouts, especially where one Academic/Lead facilitator has several sets of 15+ learners in the room.</a:t>
            </a:r>
          </a:p>
          <a:p>
            <a:pPr marL="171450" indent="-171450">
              <a:buFont typeface="Arial" panose="020B0604020202020204" pitchFamily="34" charset="0"/>
              <a:buChar char="•"/>
            </a:pPr>
            <a:r>
              <a:rPr lang="en-IE" dirty="0"/>
              <a:t>Aim to assign learners to groups rather than let them self-select – group learning is increased if there’s there is e.g. a gender mix in each group of 5, the facilitator disperses groups of close friends to different peer-learning groups etc</a:t>
            </a:r>
          </a:p>
          <a:p>
            <a:pPr marL="171450" indent="-171450">
              <a:buFont typeface="Arial" panose="020B0604020202020204" pitchFamily="34" charset="0"/>
              <a:buChar char="•"/>
            </a:pPr>
            <a:r>
              <a:rPr lang="en-IE" dirty="0"/>
              <a:t>When learners are completing activities on an individual basis (individual constructivism), ensure that there is silence in the room/ do not permit them to confer at this stage.</a:t>
            </a:r>
          </a:p>
          <a:p>
            <a:pPr marL="171450" indent="-171450">
              <a:buFont typeface="Arial" panose="020B0604020202020204" pitchFamily="34" charset="0"/>
              <a:buChar char="•"/>
            </a:pPr>
            <a:r>
              <a:rPr lang="en-IE" dirty="0"/>
              <a:t>Move amongst the groups during discussions to confirm that everyone is engaged/ intentionally ask questions of any learners that appears disengaged etc.</a:t>
            </a:r>
          </a:p>
          <a:p>
            <a:pPr marL="171450" indent="-171450">
              <a:buFont typeface="Arial" panose="020B0604020202020204" pitchFamily="34" charset="0"/>
              <a:buChar char="•"/>
            </a:pPr>
            <a:endParaRPr lang="en-IE" dirty="0"/>
          </a:p>
          <a:p>
            <a:pPr marL="0" indent="0">
              <a:buFont typeface="Arial" panose="020B0604020202020204" pitchFamily="34" charset="0"/>
              <a:buNone/>
            </a:pPr>
            <a:r>
              <a:rPr lang="en-IE" b="1" dirty="0"/>
              <a:t>Suggested prompt questions for facilitated discussion at end of workshop </a:t>
            </a:r>
            <a:r>
              <a:rPr lang="en-IE" dirty="0"/>
              <a:t>(depending on time available:</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Arial" panose="020B0604020202020204" pitchFamily="34" charset="0"/>
              </a:rPr>
              <a:t>To what extent did the government official make greater progress by ‘dividing’ the teams into three focussed groups?</a:t>
            </a:r>
            <a:endParaRPr lang="en-IE"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mn-lt"/>
                <a:ea typeface="+mn-ea"/>
                <a:cs typeface="Arial" panose="020B0604020202020204" pitchFamily="34" charset="0"/>
              </a:rPr>
              <a:t>What would you say about the process – especially the opportunity to see what others’ problem statements were, midway through the process?</a:t>
            </a:r>
            <a:endParaRPr lang="en-IE" dirty="0"/>
          </a:p>
          <a:p>
            <a:endParaRPr lang="en-IE" dirty="0"/>
          </a:p>
          <a:p>
            <a:r>
              <a:rPr lang="en-IE" b="1" dirty="0"/>
              <a:t>Optional additional activity:</a:t>
            </a:r>
          </a:p>
          <a:p>
            <a:r>
              <a:rPr lang="en-IE" dirty="0"/>
              <a:t>Handout #3 has an optional page 2 which can be given </a:t>
            </a:r>
            <a:r>
              <a:rPr lang="en-GB" sz="1200" b="1" kern="1200" dirty="0">
                <a:solidFill>
                  <a:schemeClr val="tx1"/>
                </a:solidFill>
                <a:effectLst/>
                <a:latin typeface="+mn-lt"/>
                <a:ea typeface="+mn-ea"/>
                <a:cs typeface="Arial" panose="020B0604020202020204" pitchFamily="34" charset="0"/>
              </a:rPr>
              <a:t>to each individual student</a:t>
            </a:r>
            <a:r>
              <a:rPr lang="en-GB" sz="1200" kern="1200" dirty="0">
                <a:solidFill>
                  <a:schemeClr val="tx1"/>
                </a:solidFill>
                <a:effectLst/>
                <a:latin typeface="+mn-lt"/>
                <a:ea typeface="+mn-ea"/>
                <a:cs typeface="Arial" panose="020B0604020202020204" pitchFamily="34" charset="0"/>
              </a:rPr>
              <a:t> to prepares draft feedback – depending on time available, dynamics in group etc. If used, One minute allowed between each group to write feedback. </a:t>
            </a:r>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173772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f6627e2f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9f6627e2f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b="1" dirty="0"/>
              <a:t>Facilitator notes:</a:t>
            </a:r>
          </a:p>
          <a:p>
            <a:pPr marL="0" lvl="0" indent="0" algn="l" rtl="0">
              <a:spcBef>
                <a:spcPts val="0"/>
              </a:spcBef>
              <a:spcAft>
                <a:spcPts val="0"/>
              </a:spcAft>
              <a:buNone/>
            </a:pPr>
            <a:endParaRPr lang="en-IE" b="1" dirty="0"/>
          </a:p>
          <a:p>
            <a:pPr marL="0" lvl="0" indent="0" algn="l" rtl="0">
              <a:spcBef>
                <a:spcPts val="0"/>
              </a:spcBef>
              <a:spcAft>
                <a:spcPts val="0"/>
              </a:spcAft>
              <a:buNone/>
            </a:pPr>
            <a:r>
              <a:rPr lang="en-IE" b="1" strike="noStrike" dirty="0"/>
              <a:t>Task 1: T</a:t>
            </a:r>
            <a:r>
              <a:rPr lang="en-IE" strike="noStrike" dirty="0"/>
              <a:t>he process of first sharing their individually developed draft </a:t>
            </a:r>
            <a:r>
              <a:rPr lang="en-IE" u="sng" strike="noStrike" dirty="0"/>
              <a:t>problem frames</a:t>
            </a:r>
            <a:r>
              <a:rPr lang="en-IE" strike="noStrike" dirty="0"/>
              <a:t>, and then seeking to agree a shared view, forces them to engage with alternate perspectives, and to discuss/debate/negotiate their way to group agreement.  Remind them that there are no right or wrong answers, and reassure them that active engagement / a curious approach are all valuable parts of the learning experience.</a:t>
            </a:r>
          </a:p>
          <a:p>
            <a:pPr marL="0" lvl="0" indent="0" algn="l" rtl="0">
              <a:spcBef>
                <a:spcPts val="0"/>
              </a:spcBef>
              <a:spcAft>
                <a:spcPts val="0"/>
              </a:spcAft>
              <a:buNone/>
            </a:pPr>
            <a:endParaRPr lang="en-IE"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strike="noStrike" dirty="0"/>
              <a:t>Task 2: T</a:t>
            </a:r>
            <a:r>
              <a:rPr lang="en-IE" strike="noStrike" dirty="0"/>
              <a:t>he process of first sharing their individually developed draft </a:t>
            </a:r>
            <a:r>
              <a:rPr lang="en-IE" u="sng" strike="noStrike" dirty="0"/>
              <a:t>problem statements </a:t>
            </a:r>
            <a:r>
              <a:rPr lang="en-IE" strike="noStrike" dirty="0"/>
              <a:t>(prework activities) enables and drives peer interaction and debate from a variety of starting points.  Facilitators should be able to observe that all students are engaging i.e. not opting out of this interaction and debate, and are prepared to share their independently prepared ideas.  (Graduate attribute = to think independently, likely to be observable in this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strike="noStrike" dirty="0"/>
              <a:t>Task 3:</a:t>
            </a:r>
            <a:r>
              <a:rPr lang="en-IE" strike="noStrike" dirty="0"/>
              <a:t> Groups typically find that members of the group have different priorities for inclusion in the risk management strategy. This activity forces them to engage with alternate perspectives, discuss/debate/negotiate their way to group agreement etc. It will be common that members of a peer-learning group will agree on a range of sustainability problems related to their assigned perspective, but struggle to agree on the single named sustainability problem to address in their presentation. … all valuable aspects of the learning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8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Facilitator notes:</a:t>
            </a:r>
          </a:p>
          <a:p>
            <a:endParaRPr lang="en-IE" b="1" dirty="0"/>
          </a:p>
          <a:p>
            <a:pPr marL="171450" indent="-171450">
              <a:buFont typeface="Arial" panose="020B0604020202020204" pitchFamily="34" charset="0"/>
              <a:buChar char="•"/>
            </a:pPr>
            <a:r>
              <a:rPr lang="en-IE" dirty="0"/>
              <a:t>Highlight this part of the template – adapt, if required, to various contexts and/or to curriculum/programme team’s preferences.</a:t>
            </a:r>
          </a:p>
          <a:p>
            <a:pPr marL="171450" indent="-171450">
              <a:buFont typeface="Arial" panose="020B0604020202020204" pitchFamily="34" charset="0"/>
              <a:buChar char="•"/>
            </a:pPr>
            <a:r>
              <a:rPr lang="en-IE" dirty="0"/>
              <a:t>If used as outlined above, each student is responsible for assuring that they have a photo of the completed template after it has been signed/ and they are individually responsible for uploading the photo to the VLE/LMS/Journal or ePortfolio according to curriculum/programme team requirements </a:t>
            </a:r>
          </a:p>
          <a:p>
            <a:pPr marL="171450" indent="-171450">
              <a:buFont typeface="Arial" panose="020B0604020202020204" pitchFamily="34" charset="0"/>
              <a:buChar char="•"/>
            </a:pPr>
            <a:r>
              <a:rPr lang="en-IE" dirty="0"/>
              <a:t>Recommendation: that this should be done before leaving the workshop OR in a </a:t>
            </a:r>
            <a:r>
              <a:rPr lang="en-IE" u="sng" dirty="0"/>
              <a:t>defined timeframe directly thereafter</a:t>
            </a:r>
            <a:r>
              <a:rPr lang="en-IE" dirty="0"/>
              <a:t>.</a:t>
            </a:r>
          </a:p>
        </p:txBody>
      </p:sp>
      <p:sp>
        <p:nvSpPr>
          <p:cNvPr id="4" name="Slide Number Placeholder 3"/>
          <p:cNvSpPr>
            <a:spLocks noGrp="1"/>
          </p:cNvSpPr>
          <p:nvPr>
            <p:ph type="sldNum" sz="quarter" idx="5"/>
          </p:nvPr>
        </p:nvSpPr>
        <p:spPr/>
        <p:txBody>
          <a:bodyPr/>
          <a:lstStyle/>
          <a:p>
            <a:fld id="{440967E6-5858-4A69-81D9-87D77AABE159}" type="slidenum">
              <a:rPr lang="en-IE" smtClean="0"/>
              <a:t>9</a:t>
            </a:fld>
            <a:endParaRPr lang="en-IE"/>
          </a:p>
        </p:txBody>
      </p:sp>
    </p:spTree>
    <p:extLst>
      <p:ext uri="{BB962C8B-B14F-4D97-AF65-F5344CB8AC3E}">
        <p14:creationId xmlns:p14="http://schemas.microsoft.com/office/powerpoint/2010/main" val="260270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108" y="2155612"/>
            <a:ext cx="7500939" cy="416138"/>
          </a:xfrm>
        </p:spPr>
        <p:txBody>
          <a:bodyPr/>
          <a:lstStyle>
            <a:lvl1pPr algn="l">
              <a:defRPr>
                <a:solidFill>
                  <a:schemeClr val="accent2"/>
                </a:solidFill>
              </a:defRPr>
            </a:lvl1pPr>
          </a:lstStyle>
          <a:p>
            <a:r>
              <a:rPr lang="ga-IE" dirty="0"/>
              <a:t>Click to edit Master title style</a:t>
            </a:r>
            <a:endParaRPr lang="en-GB" dirty="0"/>
          </a:p>
        </p:txBody>
      </p:sp>
      <p:sp>
        <p:nvSpPr>
          <p:cNvPr id="3" name="Subtitle 2"/>
          <p:cNvSpPr>
            <a:spLocks noGrp="1"/>
          </p:cNvSpPr>
          <p:nvPr>
            <p:ph type="subTitle" idx="1"/>
          </p:nvPr>
        </p:nvSpPr>
        <p:spPr>
          <a:xfrm>
            <a:off x="756108" y="2775307"/>
            <a:ext cx="7500938" cy="271350"/>
          </a:xfrm>
        </p:spPr>
        <p:txBody>
          <a:bodyPr/>
          <a:lstStyle>
            <a:lvl1pPr marL="0" indent="0" algn="l">
              <a:buNone/>
              <a:defRPr sz="16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GB" dirty="0"/>
          </a:p>
        </p:txBody>
      </p:sp>
      <p:sp>
        <p:nvSpPr>
          <p:cNvPr id="11" name="Text Placeholder 10"/>
          <p:cNvSpPr>
            <a:spLocks noGrp="1"/>
          </p:cNvSpPr>
          <p:nvPr>
            <p:ph type="body" sz="quarter" idx="10"/>
          </p:nvPr>
        </p:nvSpPr>
        <p:spPr>
          <a:xfrm>
            <a:off x="828680" y="3672114"/>
            <a:ext cx="4679325" cy="997829"/>
          </a:xfrm>
        </p:spPr>
        <p:txBody>
          <a:bodyPr anchor="b"/>
          <a:lstStyle>
            <a:lvl1pPr>
              <a:spcBef>
                <a:spcPts val="0"/>
              </a:spcBef>
              <a:defRPr sz="1600">
                <a:solidFill>
                  <a:srgbClr val="005EAE"/>
                </a:solidFill>
              </a:defRPr>
            </a:lvl1pPr>
            <a:lvl2pPr marL="0" indent="0">
              <a:spcBef>
                <a:spcPts val="0"/>
              </a:spcBef>
              <a:buNone/>
              <a:defRPr sz="1600">
                <a:solidFill>
                  <a:schemeClr val="accent2"/>
                </a:solidFill>
              </a:defRPr>
            </a:lvl2pPr>
            <a:lvl3pPr marL="0" indent="0">
              <a:spcBef>
                <a:spcPts val="567"/>
              </a:spcBef>
              <a:buNone/>
              <a:defRPr sz="1600">
                <a:solidFill>
                  <a:schemeClr val="accent2"/>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dirty="0"/>
              <a:t>Click to edit Master text styles</a:t>
            </a:r>
          </a:p>
          <a:p>
            <a:pPr lvl="1"/>
            <a:r>
              <a:rPr lang="ga-IE" dirty="0"/>
              <a:t>Second level</a:t>
            </a:r>
          </a:p>
          <a:p>
            <a:pPr lvl="2"/>
            <a:r>
              <a:rPr lang="ga-IE" dirty="0"/>
              <a:t>Third level</a:t>
            </a:r>
          </a:p>
        </p:txBody>
      </p:sp>
      <p:sp>
        <p:nvSpPr>
          <p:cNvPr id="15" name="Rectangle 14"/>
          <p:cNvSpPr/>
          <p:nvPr userDrawn="1"/>
        </p:nvSpPr>
        <p:spPr>
          <a:xfrm>
            <a:off x="0" y="4873500"/>
            <a:ext cx="9144000" cy="27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Tree>
    <p:extLst>
      <p:ext uri="{BB962C8B-B14F-4D97-AF65-F5344CB8AC3E}">
        <p14:creationId xmlns:p14="http://schemas.microsoft.com/office/powerpoint/2010/main" val="353327965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itle &amp; 2 Column Content 20pt">
  <p:cSld name="2_Title &amp; 2 Column Content 20pt">
    <p:spTree>
      <p:nvGrpSpPr>
        <p:cNvPr id="1" name="Shape 47"/>
        <p:cNvGrpSpPr/>
        <p:nvPr/>
      </p:nvGrpSpPr>
      <p:grpSpPr>
        <a:xfrm>
          <a:off x="0" y="0"/>
          <a:ext cx="0" cy="0"/>
          <a:chOff x="0" y="0"/>
          <a:chExt cx="0" cy="0"/>
        </a:xfrm>
      </p:grpSpPr>
      <p:sp>
        <p:nvSpPr>
          <p:cNvPr id="48" name="Google Shape;48;p44"/>
          <p:cNvSpPr txBox="1">
            <a:spLocks noGrp="1"/>
          </p:cNvSpPr>
          <p:nvPr>
            <p:ph type="title"/>
          </p:nvPr>
        </p:nvSpPr>
        <p:spPr>
          <a:xfrm>
            <a:off x="828686" y="270000"/>
            <a:ext cx="7500939" cy="421200"/>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4"/>
          <p:cNvSpPr txBox="1">
            <a:spLocks noGrp="1"/>
          </p:cNvSpPr>
          <p:nvPr>
            <p:ph type="body" idx="1"/>
          </p:nvPr>
        </p:nvSpPr>
        <p:spPr>
          <a:xfrm>
            <a:off x="828676" y="1410807"/>
            <a:ext cx="3933824" cy="2372524"/>
          </a:xfrm>
          <a:prstGeom prst="rect">
            <a:avLst/>
          </a:prstGeom>
          <a:noFill/>
          <a:ln>
            <a:noFill/>
          </a:ln>
        </p:spPr>
        <p:txBody>
          <a:bodyPr spcFirstLastPara="1" wrap="square" lIns="0" tIns="0" rIns="0" bIns="0" anchor="t" anchorCtr="0">
            <a:noAutofit/>
          </a:bodyPr>
          <a:lstStyle>
            <a:lvl1pPr marL="342900" lvl="0" indent="-260366" algn="l">
              <a:spcBef>
                <a:spcPts val="900"/>
              </a:spcBef>
              <a:spcAft>
                <a:spcPts val="0"/>
              </a:spcAft>
              <a:buClr>
                <a:schemeClr val="dk2"/>
              </a:buClr>
              <a:buSzPts val="1867"/>
              <a:buFont typeface="Arial"/>
              <a:buChar char="‒"/>
              <a:defRPr sz="1400" b="0"/>
            </a:lvl1pPr>
            <a:lvl2pPr marL="685800" lvl="1" indent="-260366" algn="l">
              <a:spcBef>
                <a:spcPts val="1134"/>
              </a:spcBef>
              <a:spcAft>
                <a:spcPts val="0"/>
              </a:spcAft>
              <a:buSzPts val="1867"/>
              <a:buFont typeface="Arial"/>
              <a:buChar char="•"/>
              <a:defRPr sz="1400"/>
            </a:lvl2pPr>
            <a:lvl3pPr marL="1028700" lvl="2" indent="-260366" algn="l">
              <a:spcBef>
                <a:spcPts val="1134"/>
              </a:spcBef>
              <a:spcAft>
                <a:spcPts val="0"/>
              </a:spcAft>
              <a:buSzPts val="1867"/>
              <a:buChar char="•"/>
              <a:defRPr sz="1400"/>
            </a:lvl3pPr>
            <a:lvl4pPr marL="1371600" lvl="3" indent="-260366" algn="l">
              <a:spcBef>
                <a:spcPts val="1134"/>
              </a:spcBef>
              <a:spcAft>
                <a:spcPts val="0"/>
              </a:spcAft>
              <a:buSzPts val="1867"/>
              <a:buChar char="‒"/>
              <a:defRPr sz="1400"/>
            </a:lvl4pPr>
            <a:lvl5pPr marL="1714500" lvl="4" indent="-260366" algn="l">
              <a:spcBef>
                <a:spcPts val="1134"/>
              </a:spcBef>
              <a:spcAft>
                <a:spcPts val="0"/>
              </a:spcAft>
              <a:buSzPts val="1867"/>
              <a:buChar char="»"/>
              <a:defRPr sz="1400"/>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0" name="Google Shape;50;p44"/>
          <p:cNvSpPr txBox="1">
            <a:spLocks noGrp="1"/>
          </p:cNvSpPr>
          <p:nvPr>
            <p:ph type="body" idx="2"/>
          </p:nvPr>
        </p:nvSpPr>
        <p:spPr>
          <a:xfrm>
            <a:off x="828676" y="685807"/>
            <a:ext cx="7500938" cy="207169"/>
          </a:xfrm>
          <a:prstGeom prst="rect">
            <a:avLst/>
          </a:prstGeom>
          <a:noFill/>
          <a:ln>
            <a:noFill/>
          </a:ln>
        </p:spPr>
        <p:txBody>
          <a:bodyPr spcFirstLastPara="1" wrap="square" lIns="0" tIns="0" rIns="0" bIns="0" anchor="t" anchorCtr="0">
            <a:noAutofit/>
          </a:bodyPr>
          <a:lstStyle>
            <a:lvl1pPr marL="342900" lvl="0" indent="-171450" algn="l">
              <a:spcBef>
                <a:spcPts val="1417"/>
              </a:spcBef>
              <a:spcAft>
                <a:spcPts val="0"/>
              </a:spcAft>
              <a:buClr>
                <a:schemeClr val="dk1"/>
              </a:buClr>
              <a:buSzPts val="2667"/>
              <a:buNone/>
              <a:defRPr sz="2000" b="0">
                <a:solidFill>
                  <a:schemeClr val="dk1"/>
                </a:solidFill>
              </a:defRPr>
            </a:lvl1pPr>
            <a:lvl2pPr marL="685800" lvl="1" indent="-257175" algn="l">
              <a:spcBef>
                <a:spcPts val="1134"/>
              </a:spcBef>
              <a:spcAft>
                <a:spcPts val="0"/>
              </a:spcAft>
              <a:buSzPts val="1800"/>
              <a:buChar char="–"/>
              <a:defRPr/>
            </a:lvl2pPr>
            <a:lvl3pPr marL="1028700" lvl="2" indent="-257175" algn="l">
              <a:spcBef>
                <a:spcPts val="1134"/>
              </a:spcBef>
              <a:spcAft>
                <a:spcPts val="0"/>
              </a:spcAft>
              <a:buSzPts val="1800"/>
              <a:buChar char="•"/>
              <a:defRPr/>
            </a:lvl3pPr>
            <a:lvl4pPr marL="1371600" lvl="3" indent="-257175" algn="l">
              <a:spcBef>
                <a:spcPts val="1134"/>
              </a:spcBef>
              <a:spcAft>
                <a:spcPts val="0"/>
              </a:spcAft>
              <a:buSzPts val="1800"/>
              <a:buChar char="‒"/>
              <a:defRPr/>
            </a:lvl4pPr>
            <a:lvl5pPr marL="1714500" lvl="4" indent="-257175" algn="l">
              <a:spcBef>
                <a:spcPts val="1134"/>
              </a:spcBef>
              <a:spcAft>
                <a:spcPts val="0"/>
              </a:spcAft>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cxnSp>
        <p:nvCxnSpPr>
          <p:cNvPr id="51" name="Google Shape;51;p44"/>
          <p:cNvCxnSpPr/>
          <p:nvPr/>
        </p:nvCxnSpPr>
        <p:spPr>
          <a:xfrm>
            <a:off x="0" y="1078706"/>
            <a:ext cx="9144000" cy="0"/>
          </a:xfrm>
          <a:prstGeom prst="straightConnector1">
            <a:avLst/>
          </a:prstGeom>
          <a:noFill/>
          <a:ln w="9525" cap="flat" cmpd="sng">
            <a:solidFill>
              <a:schemeClr val="accent2"/>
            </a:solidFill>
            <a:prstDash val="solid"/>
            <a:round/>
            <a:headEnd type="none" w="sm" len="sm"/>
            <a:tailEnd type="none" w="sm" len="sm"/>
          </a:ln>
        </p:spPr>
      </p:cxnSp>
      <p:sp>
        <p:nvSpPr>
          <p:cNvPr id="52" name="Google Shape;52;p44"/>
          <p:cNvSpPr txBox="1">
            <a:spLocks noGrp="1"/>
          </p:cNvSpPr>
          <p:nvPr>
            <p:ph type="body" idx="3"/>
          </p:nvPr>
        </p:nvSpPr>
        <p:spPr>
          <a:xfrm>
            <a:off x="4914901" y="1410807"/>
            <a:ext cx="3934800" cy="2372524"/>
          </a:xfrm>
          <a:prstGeom prst="rect">
            <a:avLst/>
          </a:prstGeom>
          <a:noFill/>
          <a:ln>
            <a:noFill/>
          </a:ln>
        </p:spPr>
        <p:txBody>
          <a:bodyPr spcFirstLastPara="1" wrap="square" lIns="0" tIns="0" rIns="0" bIns="0" anchor="t" anchorCtr="0">
            <a:noAutofit/>
          </a:bodyPr>
          <a:lstStyle>
            <a:lvl1pPr marL="342900" lvl="0" indent="-260366" algn="l">
              <a:spcBef>
                <a:spcPts val="900"/>
              </a:spcBef>
              <a:spcAft>
                <a:spcPts val="0"/>
              </a:spcAft>
              <a:buClr>
                <a:schemeClr val="dk2"/>
              </a:buClr>
              <a:buSzPts val="1867"/>
              <a:buFont typeface="Arial"/>
              <a:buChar char="‒"/>
              <a:defRPr sz="1400" b="0"/>
            </a:lvl1pPr>
            <a:lvl2pPr marL="685800" lvl="1" indent="-260366" algn="l">
              <a:spcBef>
                <a:spcPts val="1134"/>
              </a:spcBef>
              <a:spcAft>
                <a:spcPts val="0"/>
              </a:spcAft>
              <a:buSzPts val="1867"/>
              <a:buFont typeface="Arial"/>
              <a:buChar char="•"/>
              <a:defRPr sz="1400"/>
            </a:lvl2pPr>
            <a:lvl3pPr marL="1028700" lvl="2" indent="-260366" algn="l">
              <a:spcBef>
                <a:spcPts val="1134"/>
              </a:spcBef>
              <a:spcAft>
                <a:spcPts val="0"/>
              </a:spcAft>
              <a:buSzPts val="1867"/>
              <a:buChar char="•"/>
              <a:defRPr sz="1400"/>
            </a:lvl3pPr>
            <a:lvl4pPr marL="1371600" lvl="3" indent="-260366" algn="l">
              <a:spcBef>
                <a:spcPts val="1134"/>
              </a:spcBef>
              <a:spcAft>
                <a:spcPts val="0"/>
              </a:spcAft>
              <a:buSzPts val="1867"/>
              <a:buChar char="‒"/>
              <a:defRPr sz="1400"/>
            </a:lvl4pPr>
            <a:lvl5pPr marL="1714500" lvl="4" indent="-260366" algn="l">
              <a:spcBef>
                <a:spcPts val="1134"/>
              </a:spcBef>
              <a:spcAft>
                <a:spcPts val="0"/>
              </a:spcAft>
              <a:buSzPts val="1867"/>
              <a:buChar char="»"/>
              <a:defRPr sz="1400"/>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3" name="Google Shape;53;p44"/>
          <p:cNvSpPr/>
          <p:nvPr/>
        </p:nvSpPr>
        <p:spPr>
          <a:xfrm>
            <a:off x="0" y="4903834"/>
            <a:ext cx="9144000" cy="239666"/>
          </a:xfrm>
          <a:prstGeom prst="rect">
            <a:avLst/>
          </a:prstGeom>
          <a:solidFill>
            <a:srgbClr val="0E73B9"/>
          </a:solidFill>
          <a:ln>
            <a:noFill/>
          </a:ln>
        </p:spPr>
        <p:txBody>
          <a:bodyPr spcFirstLastPara="1" wrap="square" lIns="68569" tIns="34275" rIns="68569" bIns="34275" anchor="t" anchorCtr="0">
            <a:noAutofit/>
          </a:bodyPr>
          <a:lstStyle/>
          <a:p>
            <a:pPr marL="727057" marR="0" lvl="0" indent="0" algn="l" rtl="0">
              <a:spcBef>
                <a:spcPts val="0"/>
              </a:spcBef>
              <a:spcAft>
                <a:spcPts val="0"/>
              </a:spcAft>
              <a:buNone/>
            </a:pPr>
            <a:endParaRPr sz="1000">
              <a:solidFill>
                <a:schemeClr val="lt1"/>
              </a:solidFill>
              <a:latin typeface="Calibri"/>
              <a:ea typeface="Calibri"/>
              <a:cs typeface="Calibri"/>
              <a:sym typeface="Calibri"/>
            </a:endParaRPr>
          </a:p>
        </p:txBody>
      </p:sp>
      <p:sp>
        <p:nvSpPr>
          <p:cNvPr id="55" name="Google Shape;55;p44"/>
          <p:cNvSpPr txBox="1"/>
          <p:nvPr/>
        </p:nvSpPr>
        <p:spPr>
          <a:xfrm>
            <a:off x="8451585" y="4946723"/>
            <a:ext cx="375572" cy="153888"/>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1333"/>
              <a:buFont typeface="Calibri"/>
              <a:buNone/>
            </a:pPr>
            <a:fld id="{00000000-1234-1234-1234-123412341234}" type="slidenum">
              <a:rPr lang="en-IE" sz="1000">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ts val="1333"/>
                <a:buFont typeface="Calibri"/>
                <a:buNone/>
              </a:pPr>
              <a:t>‹#›</a:t>
            </a:fld>
            <a:endParaRPr sz="10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803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dirty="0"/>
          </a:p>
        </p:txBody>
      </p:sp>
      <p:sp>
        <p:nvSpPr>
          <p:cNvPr id="4" name="Text Placeholder 3"/>
          <p:cNvSpPr>
            <a:spLocks noGrp="1"/>
          </p:cNvSpPr>
          <p:nvPr>
            <p:ph type="body" sz="quarter" idx="10"/>
          </p:nvPr>
        </p:nvSpPr>
        <p:spPr>
          <a:xfrm>
            <a:off x="828675" y="1410806"/>
            <a:ext cx="7500938" cy="3030141"/>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dirty="0"/>
          </a:p>
        </p:txBody>
      </p:sp>
      <p:sp>
        <p:nvSpPr>
          <p:cNvPr id="8" name="Text Placeholder 5"/>
          <p:cNvSpPr>
            <a:spLocks noGrp="1"/>
          </p:cNvSpPr>
          <p:nvPr>
            <p:ph type="body" sz="quarter" idx="11"/>
          </p:nvPr>
        </p:nvSpPr>
        <p:spPr>
          <a:xfrm>
            <a:off x="828675" y="685802"/>
            <a:ext cx="7500938" cy="207169"/>
          </a:xfrm>
        </p:spPr>
        <p:txBody>
          <a:bodyPr/>
          <a:lstStyle>
            <a:lvl1pPr>
              <a:defRPr sz="1600" b="0">
                <a:solidFill>
                  <a:srgbClr val="005EAE"/>
                </a:solidFill>
              </a:defRPr>
            </a:lvl1pPr>
          </a:lstStyle>
          <a:p>
            <a:pPr lvl="0"/>
            <a:r>
              <a:rPr lang="ga-IE" dirty="0"/>
              <a:t>Click to edit Master text styles</a:t>
            </a:r>
          </a:p>
        </p:txBody>
      </p:sp>
      <p:sp>
        <p:nvSpPr>
          <p:cNvPr id="5" name="Slide Number Placeholder 5">
            <a:extLst>
              <a:ext uri="{FF2B5EF4-FFF2-40B4-BE49-F238E27FC236}">
                <a16:creationId xmlns:a16="http://schemas.microsoft.com/office/drawing/2014/main" id="{7C04DC0A-E5EE-8E46-B1E5-9C05182D5579}"/>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457325"/>
            <a:ext cx="4204800" cy="3257550"/>
          </a:xfrm>
          <a:solidFill>
            <a:schemeClr val="accent4"/>
          </a:solidFill>
        </p:spPr>
        <p:txBody>
          <a:bodyPr tIns="0" anchor="ctr" anchorCtr="0"/>
          <a:lstStyle>
            <a:lvl1pPr algn="ctr">
              <a:defRPr sz="1600" b="0">
                <a:solidFill>
                  <a:schemeClr val="accent3"/>
                </a:solidFill>
              </a:defRPr>
            </a:lvl1pPr>
          </a:lstStyle>
          <a:p>
            <a:r>
              <a:rPr lang="en-GB" dirty="0"/>
              <a:t>IMAGE</a:t>
            </a:r>
          </a:p>
        </p:txBody>
      </p:sp>
      <p:sp>
        <p:nvSpPr>
          <p:cNvPr id="2" name="Title 1"/>
          <p:cNvSpPr>
            <a:spLocks noGrp="1"/>
          </p:cNvSpPr>
          <p:nvPr>
            <p:ph type="title"/>
          </p:nvPr>
        </p:nvSpPr>
        <p:spPr/>
        <p:txBody>
          <a:bodyPr/>
          <a:lstStyle>
            <a:lvl1pPr>
              <a:defRPr>
                <a:solidFill>
                  <a:srgbClr val="005EAE"/>
                </a:solidFill>
              </a:defRPr>
            </a:lvl1pPr>
          </a:lstStyle>
          <a:p>
            <a:r>
              <a:rPr lang="ga-IE"/>
              <a:t>Click to edit Master title style</a:t>
            </a:r>
            <a:endParaRPr lang="en-GB" dirty="0"/>
          </a:p>
        </p:txBody>
      </p:sp>
      <p:sp>
        <p:nvSpPr>
          <p:cNvPr id="4" name="Text Placeholder 3"/>
          <p:cNvSpPr>
            <a:spLocks noGrp="1"/>
          </p:cNvSpPr>
          <p:nvPr>
            <p:ph type="body" sz="quarter" idx="10"/>
          </p:nvPr>
        </p:nvSpPr>
        <p:spPr>
          <a:xfrm>
            <a:off x="828680" y="1428750"/>
            <a:ext cx="3819525" cy="2990766"/>
          </a:xfrm>
        </p:spPr>
        <p:txBody>
          <a:bodyPr/>
          <a:lstStyle>
            <a:lvl1pPr marL="238125" indent="-238125">
              <a:spcBef>
                <a:spcPts val="850"/>
              </a:spcBef>
              <a:buClr>
                <a:schemeClr val="tx2"/>
              </a:buClr>
              <a:buFont typeface="Calibri" panose="020F0502020204030204" pitchFamily="34" charset="0"/>
              <a:buChar char="–"/>
              <a:defRPr sz="1600" b="0"/>
            </a:lvl1pPr>
            <a:lvl2pPr marL="503238" indent="-207963">
              <a:spcBef>
                <a:spcPts val="0"/>
              </a:spcBef>
              <a:spcAft>
                <a:spcPts val="567"/>
              </a:spcAft>
              <a:defRPr sz="1600" b="0"/>
            </a:lvl2pPr>
            <a:lvl3pPr>
              <a:defRPr sz="1400" b="0"/>
            </a:lvl3pPr>
            <a:lvl4pPr>
              <a:defRPr sz="1400" b="0"/>
            </a:lvl4pPr>
            <a:lvl5pPr>
              <a:defRPr sz="1400" b="0"/>
            </a:lvl5pPr>
          </a:lstStyle>
          <a:p>
            <a:pPr lvl="0"/>
            <a:r>
              <a:rPr lang="ga-IE" dirty="0"/>
              <a:t>Click to edit Master text styles</a:t>
            </a:r>
          </a:p>
          <a:p>
            <a:pPr lvl="1"/>
            <a:r>
              <a:rPr lang="ga-IE" dirty="0"/>
              <a:t>Second level</a:t>
            </a:r>
          </a:p>
        </p:txBody>
      </p:sp>
      <p:sp>
        <p:nvSpPr>
          <p:cNvPr id="6" name="Text Placeholder 5"/>
          <p:cNvSpPr>
            <a:spLocks noGrp="1"/>
          </p:cNvSpPr>
          <p:nvPr>
            <p:ph type="body" sz="quarter" idx="11"/>
          </p:nvPr>
        </p:nvSpPr>
        <p:spPr>
          <a:xfrm>
            <a:off x="828675" y="685802"/>
            <a:ext cx="7500938" cy="207169"/>
          </a:xfrm>
        </p:spPr>
        <p:txBody>
          <a:bodyPr/>
          <a:lstStyle>
            <a:lvl1pPr>
              <a:defRPr sz="1600" b="0">
                <a:solidFill>
                  <a:srgbClr val="005EAE"/>
                </a:solidFill>
              </a:defRPr>
            </a:lvl1pPr>
          </a:lstStyle>
          <a:p>
            <a:pPr lvl="0"/>
            <a:r>
              <a:rPr lang="ga-IE" dirty="0"/>
              <a:t>Click to edit Master text styles</a:t>
            </a:r>
          </a:p>
        </p:txBody>
      </p:sp>
      <p:sp>
        <p:nvSpPr>
          <p:cNvPr id="8" name="Rectangle 7"/>
          <p:cNvSpPr/>
          <p:nvPr userDrawn="1"/>
        </p:nvSpPr>
        <p:spPr>
          <a:xfrm>
            <a:off x="0" y="4873500"/>
            <a:ext cx="9144000" cy="27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
        <p:nvSpPr>
          <p:cNvPr id="7" name="Slide Number Placeholder 5">
            <a:extLst>
              <a:ext uri="{FF2B5EF4-FFF2-40B4-BE49-F238E27FC236}">
                <a16:creationId xmlns:a16="http://schemas.microsoft.com/office/drawing/2014/main" id="{83AAB057-5BF4-E94D-A3B1-F3E7115E56C7}"/>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2823683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076879"/>
            <a:ext cx="9144000" cy="3637999"/>
          </a:xfrm>
          <a:solidFill>
            <a:schemeClr val="accent4"/>
          </a:solidFill>
        </p:spPr>
        <p:txBody>
          <a:bodyPr tIns="0" anchor="ctr" anchorCtr="0"/>
          <a:lstStyle>
            <a:lvl1pPr algn="ctr">
              <a:defRPr sz="1600" b="0">
                <a:solidFill>
                  <a:schemeClr val="accent3"/>
                </a:solidFill>
              </a:defRPr>
            </a:lvl1pPr>
          </a:lstStyle>
          <a:p>
            <a:r>
              <a:rPr lang="en-GB" dirty="0"/>
              <a:t>IMAGE</a:t>
            </a:r>
          </a:p>
        </p:txBody>
      </p:sp>
      <p:sp>
        <p:nvSpPr>
          <p:cNvPr id="2" name="Title 1"/>
          <p:cNvSpPr>
            <a:spLocks noGrp="1"/>
          </p:cNvSpPr>
          <p:nvPr>
            <p:ph type="title"/>
          </p:nvPr>
        </p:nvSpPr>
        <p:spPr/>
        <p:txBody>
          <a:bodyPr/>
          <a:lstStyle>
            <a:lvl1pPr>
              <a:defRPr>
                <a:solidFill>
                  <a:srgbClr val="005EAE"/>
                </a:solidFill>
              </a:defRPr>
            </a:lvl1pPr>
          </a:lstStyle>
          <a:p>
            <a:r>
              <a:rPr lang="ga-IE"/>
              <a:t>Click to edit Master title style</a:t>
            </a:r>
            <a:endParaRPr lang="en-GB" dirty="0"/>
          </a:p>
        </p:txBody>
      </p:sp>
      <p:sp>
        <p:nvSpPr>
          <p:cNvPr id="6" name="Text Placeholder 5"/>
          <p:cNvSpPr>
            <a:spLocks noGrp="1"/>
          </p:cNvSpPr>
          <p:nvPr>
            <p:ph type="body" sz="quarter" idx="11"/>
          </p:nvPr>
        </p:nvSpPr>
        <p:spPr>
          <a:xfrm>
            <a:off x="828675" y="685802"/>
            <a:ext cx="7500938" cy="207169"/>
          </a:xfrm>
        </p:spPr>
        <p:txBody>
          <a:bodyPr/>
          <a:lstStyle>
            <a:lvl1pPr>
              <a:defRPr sz="1600" b="0">
                <a:solidFill>
                  <a:srgbClr val="005EAE"/>
                </a:solidFill>
              </a:defRPr>
            </a:lvl1pPr>
          </a:lstStyle>
          <a:p>
            <a:pPr lvl="0"/>
            <a:r>
              <a:rPr lang="ga-IE" dirty="0"/>
              <a:t>Click to edit Master text styles</a:t>
            </a:r>
          </a:p>
        </p:txBody>
      </p:sp>
      <p:sp>
        <p:nvSpPr>
          <p:cNvPr id="8" name="Rectangle 7"/>
          <p:cNvSpPr/>
          <p:nvPr userDrawn="1"/>
        </p:nvSpPr>
        <p:spPr>
          <a:xfrm>
            <a:off x="0" y="4873500"/>
            <a:ext cx="9144000" cy="27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
        <p:nvSpPr>
          <p:cNvPr id="7" name="Slide Number Placeholder 5">
            <a:extLst>
              <a:ext uri="{FF2B5EF4-FFF2-40B4-BE49-F238E27FC236}">
                <a16:creationId xmlns:a16="http://schemas.microsoft.com/office/drawing/2014/main" id="{D3247F59-8013-8B4C-A4DD-05E8DDA139CC}"/>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828679" y="2786400"/>
            <a:ext cx="7500939" cy="416138"/>
          </a:xfrm>
        </p:spPr>
        <p:txBody>
          <a:bodyPr/>
          <a:lstStyle>
            <a:lvl1pPr algn="l">
              <a:defRPr sz="4200">
                <a:solidFill>
                  <a:srgbClr val="005EAE"/>
                </a:solidFill>
              </a:defRPr>
            </a:lvl1pPr>
          </a:lstStyle>
          <a:p>
            <a:r>
              <a:rPr lang="ga-IE"/>
              <a:t>Click to edit Master title style</a:t>
            </a:r>
            <a:endParaRPr lang="en-GB" dirty="0"/>
          </a:p>
        </p:txBody>
      </p:sp>
      <p:sp>
        <p:nvSpPr>
          <p:cNvPr id="9" name="Rectangle 8"/>
          <p:cNvSpPr/>
          <p:nvPr userDrawn="1"/>
        </p:nvSpPr>
        <p:spPr>
          <a:xfrm>
            <a:off x="0" y="4873500"/>
            <a:ext cx="9144000" cy="27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Tree>
    <p:extLst>
      <p:ext uri="{BB962C8B-B14F-4D97-AF65-F5344CB8AC3E}">
        <p14:creationId xmlns:p14="http://schemas.microsoft.com/office/powerpoint/2010/main" val="54778961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AE"/>
                </a:solidFill>
              </a:defRPr>
            </a:lvl1pPr>
          </a:lstStyle>
          <a:p>
            <a:r>
              <a:rPr lang="ga-IE"/>
              <a:t>Click to edit Master title style</a:t>
            </a:r>
            <a:endParaRPr lang="en-GB" dirty="0"/>
          </a:p>
        </p:txBody>
      </p:sp>
      <p:sp>
        <p:nvSpPr>
          <p:cNvPr id="3" name="Slide Number Placeholder 5">
            <a:extLst>
              <a:ext uri="{FF2B5EF4-FFF2-40B4-BE49-F238E27FC236}">
                <a16:creationId xmlns:a16="http://schemas.microsoft.com/office/drawing/2014/main" id="{09DB6B8F-0883-144D-B900-2A79C25A89C6}"/>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dirty="0"/>
          </a:p>
        </p:txBody>
      </p:sp>
      <p:sp>
        <p:nvSpPr>
          <p:cNvPr id="4" name="Text Placeholder 3"/>
          <p:cNvSpPr>
            <a:spLocks noGrp="1"/>
          </p:cNvSpPr>
          <p:nvPr>
            <p:ph type="body" sz="quarter" idx="10"/>
          </p:nvPr>
        </p:nvSpPr>
        <p:spPr>
          <a:xfrm>
            <a:off x="828676" y="1410809"/>
            <a:ext cx="7527924" cy="2732569"/>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dirty="0"/>
          </a:p>
        </p:txBody>
      </p:sp>
      <p:sp>
        <p:nvSpPr>
          <p:cNvPr id="5" name="Rectangle 4"/>
          <p:cNvSpPr/>
          <p:nvPr userDrawn="1"/>
        </p:nvSpPr>
        <p:spPr>
          <a:xfrm>
            <a:off x="0" y="4789714"/>
            <a:ext cx="9144000" cy="352595"/>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9" name="Text Placeholder 5"/>
          <p:cNvSpPr>
            <a:spLocks noGrp="1"/>
          </p:cNvSpPr>
          <p:nvPr>
            <p:ph type="body" sz="quarter" idx="11"/>
          </p:nvPr>
        </p:nvSpPr>
        <p:spPr>
          <a:xfrm>
            <a:off x="828675" y="685802"/>
            <a:ext cx="7500938" cy="207169"/>
          </a:xfrm>
        </p:spPr>
        <p:txBody>
          <a:bodyPr/>
          <a:lstStyle>
            <a:lvl1pPr>
              <a:defRPr sz="1600" b="0">
                <a:solidFill>
                  <a:srgbClr val="005EAE"/>
                </a:solidFill>
              </a:defRPr>
            </a:lvl1pPr>
          </a:lstStyle>
          <a:p>
            <a:pPr lvl="0"/>
            <a:r>
              <a:rPr lang="ga-IE" dirty="0"/>
              <a:t>Click to edit Master text styles</a:t>
            </a:r>
          </a:p>
        </p:txBody>
      </p:sp>
      <p:sp>
        <p:nvSpPr>
          <p:cNvPr id="7" name="Slide Number Placeholder 5">
            <a:extLst>
              <a:ext uri="{FF2B5EF4-FFF2-40B4-BE49-F238E27FC236}">
                <a16:creationId xmlns:a16="http://schemas.microsoft.com/office/drawing/2014/main" id="{503DDB14-77D7-0E41-9231-7339916890D2}"/>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78676806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67" name="Google Shape;67;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189" lvl="0" indent="-342892" rtl="0">
              <a:spcBef>
                <a:spcPts val="0"/>
              </a:spcBef>
              <a:spcAft>
                <a:spcPts val="0"/>
              </a:spcAft>
              <a:buSzPts val="18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69" name="Google Shape;69;p16"/>
          <p:cNvSpPr txBox="1">
            <a:spLocks noGrp="1"/>
          </p:cNvSpPr>
          <p:nvPr>
            <p:ph type="sldNum" idx="12"/>
          </p:nvPr>
        </p:nvSpPr>
        <p:spPr>
          <a:xfrm>
            <a:off x="8374743" y="4914422"/>
            <a:ext cx="646415" cy="229077"/>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GB" smtClean="0"/>
              <a:pPr algn="r"/>
              <a:t>‹#›</a:t>
            </a:fld>
            <a:endParaRPr lang="en-GB" dirty="0"/>
          </a:p>
        </p:txBody>
      </p:sp>
    </p:spTree>
    <p:extLst>
      <p:ext uri="{BB962C8B-B14F-4D97-AF65-F5344CB8AC3E}">
        <p14:creationId xmlns:p14="http://schemas.microsoft.com/office/powerpoint/2010/main" val="9927377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E3EE-2497-BB4C-B914-8B999ABCD7CB}"/>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54BD869A-2445-BD43-81EF-ADF656143A5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F70CA0FB-9E6D-FE43-8041-2E6818D29E63}"/>
              </a:ext>
            </a:extLst>
          </p:cNvPr>
          <p:cNvSpPr>
            <a:spLocks noGrp="1"/>
          </p:cNvSpPr>
          <p:nvPr>
            <p:ph type="sldNum" sz="quarter" idx="12"/>
          </p:nvPr>
        </p:nvSpPr>
        <p:spPr/>
        <p:txBody>
          <a:bodyPr/>
          <a:lstStyle/>
          <a:p>
            <a:fld id="{43F99412-7ABE-6546-8BE3-76BE7AA718FA}" type="slidenum">
              <a:rPr lang="en-US" smtClean="0"/>
              <a:t>‹#›</a:t>
            </a:fld>
            <a:endParaRPr lang="en-US"/>
          </a:p>
        </p:txBody>
      </p:sp>
    </p:spTree>
    <p:extLst>
      <p:ext uri="{BB962C8B-B14F-4D97-AF65-F5344CB8AC3E}">
        <p14:creationId xmlns:p14="http://schemas.microsoft.com/office/powerpoint/2010/main" val="156100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9" y="270000"/>
            <a:ext cx="7500939" cy="421200"/>
          </a:xfrm>
          <a:prstGeom prst="rect">
            <a:avLst/>
          </a:prstGeom>
        </p:spPr>
        <p:txBody>
          <a:bodyPr vert="horz" lIns="0" tIns="0" rIns="0" bIns="0" rtlCol="0" anchor="b" anchorCtr="0">
            <a:noAutofit/>
          </a:bodyPr>
          <a:lstStyle/>
          <a:p>
            <a:r>
              <a:rPr lang="ga-IE"/>
              <a:t>Click to edit Master title style</a:t>
            </a:r>
            <a:endParaRPr lang="en-GB" dirty="0"/>
          </a:p>
        </p:txBody>
      </p:sp>
      <p:sp>
        <p:nvSpPr>
          <p:cNvPr id="3" name="Text Placeholder 2"/>
          <p:cNvSpPr>
            <a:spLocks noGrp="1"/>
          </p:cNvSpPr>
          <p:nvPr>
            <p:ph type="body" idx="1"/>
          </p:nvPr>
        </p:nvSpPr>
        <p:spPr>
          <a:xfrm>
            <a:off x="828675" y="1403663"/>
            <a:ext cx="7500938" cy="3072600"/>
          </a:xfrm>
          <a:prstGeom prst="rect">
            <a:avLst/>
          </a:prstGeom>
        </p:spPr>
        <p:txBody>
          <a:bodyPr vert="horz" lIns="0" tIns="0" rIns="0" bIns="0" rtlCol="0">
            <a:no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dirty="0"/>
          </a:p>
        </p:txBody>
      </p:sp>
      <p:sp>
        <p:nvSpPr>
          <p:cNvPr id="11" name="Rectangle 10"/>
          <p:cNvSpPr/>
          <p:nvPr/>
        </p:nvSpPr>
        <p:spPr>
          <a:xfrm>
            <a:off x="0" y="4881249"/>
            <a:ext cx="9144000" cy="27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
        <p:nvSpPr>
          <p:cNvPr id="6" name="Slide Number Placeholder 5">
            <a:extLst>
              <a:ext uri="{FF2B5EF4-FFF2-40B4-BE49-F238E27FC236}">
                <a16:creationId xmlns:a16="http://schemas.microsoft.com/office/drawing/2014/main" id="{B80A394B-26CD-1447-951E-155B25B941AA}"/>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 id="2147483661" r:id="rId7"/>
    <p:sldLayoutId id="2147483662" r:id="rId8"/>
    <p:sldLayoutId id="2147483663" r:id="rId9"/>
    <p:sldLayoutId id="2147483664" r:id="rId10"/>
  </p:sldLayoutIdLst>
  <p:hf hdr="0" ftr="0" dt="0"/>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storymaps.arcgis.com/collections/af3858d32f84488f92dfaeef068fff52?item=2"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unfccc.int/topics/introduction-to-mitig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cd.ie/academicpractice/resources/education-for-sustainable-development/teaching-materials-for-esd/"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unfccc.int/topics/introduction-to-mitigation"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www.ametsoc.org/ams/assets/File/Climate_Policy_Study_final.pdf" TargetMode="External"/><Relationship Id="rId4" Type="http://schemas.openxmlformats.org/officeDocument/2006/relationships/hyperlink" Target="https://www.tcd.ie/media/tcd/provost/pdfs/sustainability/Trinity-Sustainability-Strategy-2023-2030.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nfccc.int/topics/introduction-to-mitigation"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hyperlink" Target="https://www.ametsoc.org/ams/assets/File/Climate_Policy_Study_final.pdf" TargetMode="External"/><Relationship Id="rId4" Type="http://schemas.openxmlformats.org/officeDocument/2006/relationships/hyperlink" Target="https://www.tcd.ie/media/tcd/provost/pdfs/sustainability/Trinity-Sustainability-Strategy-2023-2030.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hyperlink" Target="https://storymaps.arcgis.com/collections/af3858d32f84488f92dfaeef068fff52?item=2"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tcd.cloud.panopto.eu/Panopto/Pages/Viewer.aspx?id=34846704-08cc-44dd-a5cd-b2df00bf6e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cd.cloud.panopto.eu/Panopto/Pages/Viewer.aspx?id=d66b08ac-8aea-45cc-8731-b2df00be7a84" TargetMode="External"/><Relationship Id="rId11" Type="http://schemas.openxmlformats.org/officeDocument/2006/relationships/image" Target="../media/image7.png"/><Relationship Id="rId5" Type="http://schemas.openxmlformats.org/officeDocument/2006/relationships/hyperlink" Target="https://tcd.cloud.panopto.eu/Panopto/Pages/Viewer.aspx?id=06fb6eb0-eedb-4516-be71-b2df00f7de59" TargetMode="External"/><Relationship Id="rId10" Type="http://schemas.openxmlformats.org/officeDocument/2006/relationships/hyperlink" Target="https://www.tcd.ie/academicpractice/resources/education-for-sustainable-development/teaching-materials-for-esd/" TargetMode="External"/><Relationship Id="rId4" Type="http://schemas.openxmlformats.org/officeDocument/2006/relationships/image" Target="../media/image4.svg"/><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s://www.tcd.ie/academicpractice/resources/education-for-sustainable-development/teaching-materials-for-esd/" TargetMode="External"/><Relationship Id="rId4" Type="http://schemas.openxmlformats.org/officeDocument/2006/relationships/hyperlink" Target="https://creativecommons.org/licenses/by-nc-sa/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figure/The-health-map_fig1_664767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acker">
            <a:extLst>
              <a:ext uri="{FF2B5EF4-FFF2-40B4-BE49-F238E27FC236}">
                <a16:creationId xmlns:a16="http://schemas.microsoft.com/office/drawing/2014/main" id="{7003A975-4CA1-F3FF-DB2F-1279A548374B}"/>
              </a:ext>
              <a:ext uri="{C183D7F6-B498-43B3-948B-1728B52AA6E4}">
                <adec:decorative xmlns:adec="http://schemas.microsoft.com/office/drawing/2017/decorative" val="1"/>
              </a:ext>
            </a:extLst>
          </p:cNvPr>
          <p:cNvSpPr/>
          <p:nvPr/>
        </p:nvSpPr>
        <p:spPr>
          <a:xfrm>
            <a:off x="0" y="0"/>
            <a:ext cx="9154948" cy="5301343"/>
          </a:xfrm>
          <a:prstGeom prst="rect">
            <a:avLst/>
          </a:prstGeom>
          <a:solidFill>
            <a:srgbClr val="0569B9"/>
          </a:solidFill>
          <a:ln>
            <a:solidFill>
              <a:srgbClr val="0569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6" name="TextBox 5">
            <a:extLst>
              <a:ext uri="{FF2B5EF4-FFF2-40B4-BE49-F238E27FC236}">
                <a16:creationId xmlns:a16="http://schemas.microsoft.com/office/drawing/2014/main" id="{757530DE-E7A3-BB4F-ACC7-CB5E58ED4021}"/>
              </a:ext>
            </a:extLst>
          </p:cNvPr>
          <p:cNvSpPr txBox="1"/>
          <p:nvPr/>
        </p:nvSpPr>
        <p:spPr>
          <a:xfrm>
            <a:off x="313862" y="4044407"/>
            <a:ext cx="4566047" cy="1025356"/>
          </a:xfrm>
          <a:prstGeom prst="rect">
            <a:avLst/>
          </a:prstGeom>
          <a:noFill/>
        </p:spPr>
        <p:txBody>
          <a:bodyPr wrap="square" lIns="0" tIns="81000" rIns="81000" bIns="81000" rtlCol="0">
            <a:spAutoFit/>
          </a:bodyPr>
          <a:lstStyle/>
          <a:p>
            <a:r>
              <a:rPr lang="en-IE" sz="800" b="1" dirty="0">
                <a:solidFill>
                  <a:schemeClr val="bg1"/>
                </a:solidFill>
              </a:rPr>
              <a:t>This work was funded by the National Forum/Higher Education Authority under the Teaching and Learning Enhancement Fund. </a:t>
            </a:r>
          </a:p>
          <a:p>
            <a:r>
              <a:rPr lang="en-IE" sz="800" dirty="0">
                <a:solidFill>
                  <a:schemeClr val="bg1"/>
                </a:solidFill>
              </a:rPr>
              <a:t>It is licensed under a Creative Commons Attribution-</a:t>
            </a:r>
            <a:r>
              <a:rPr lang="en-IE" sz="800" dirty="0" err="1">
                <a:solidFill>
                  <a:schemeClr val="bg1"/>
                </a:solidFill>
              </a:rPr>
              <a:t>NonCommercial</a:t>
            </a:r>
            <a:r>
              <a:rPr lang="en-IE" sz="800" dirty="0">
                <a:solidFill>
                  <a:schemeClr val="bg1"/>
                </a:solidFill>
              </a:rPr>
              <a:t> Share-Alike 4.0 International License.</a:t>
            </a:r>
          </a:p>
          <a:p>
            <a:r>
              <a:rPr lang="en-IE" sz="800" dirty="0">
                <a:solidFill>
                  <a:schemeClr val="bg1"/>
                </a:solidFill>
              </a:rPr>
              <a:t>For more details, please visit: https://www.tcd.ie/academicpractice/resources/education-for-sustainable-development/teaching-materials-for-esd/ </a:t>
            </a:r>
          </a:p>
          <a:p>
            <a:endParaRPr lang="en-IE" sz="800" dirty="0">
              <a:solidFill>
                <a:schemeClr val="bg1"/>
              </a:solidFill>
            </a:endParaRPr>
          </a:p>
          <a:p>
            <a:r>
              <a:rPr lang="en-IE" sz="800" dirty="0">
                <a:solidFill>
                  <a:schemeClr val="bg1"/>
                </a:solidFill>
              </a:rPr>
              <a:t>Image: </a:t>
            </a:r>
            <a:r>
              <a:rPr lang="en-IE" sz="800" dirty="0" err="1">
                <a:solidFill>
                  <a:schemeClr val="bg1"/>
                </a:solidFill>
              </a:rPr>
              <a:t>Roszie</a:t>
            </a:r>
            <a:r>
              <a:rPr lang="en-IE" sz="800" dirty="0">
                <a:solidFill>
                  <a:schemeClr val="bg1"/>
                </a:solidFill>
              </a:rPr>
              <a:t> (edited), Pixabay licence</a:t>
            </a:r>
            <a:endParaRPr lang="en-US" sz="675" dirty="0">
              <a:solidFill>
                <a:schemeClr val="bg1"/>
              </a:solidFill>
            </a:endParaRPr>
          </a:p>
        </p:txBody>
      </p:sp>
      <p:sp>
        <p:nvSpPr>
          <p:cNvPr id="7" name="Title 6">
            <a:extLst>
              <a:ext uri="{FF2B5EF4-FFF2-40B4-BE49-F238E27FC236}">
                <a16:creationId xmlns:a16="http://schemas.microsoft.com/office/drawing/2014/main" id="{038F2333-0C3F-D049-A77C-10DCC67A87B2}"/>
              </a:ext>
            </a:extLst>
          </p:cNvPr>
          <p:cNvSpPr txBox="1">
            <a:spLocks noGrp="1"/>
          </p:cNvSpPr>
          <p:nvPr>
            <p:ph type="title" idx="4294967295"/>
          </p:nvPr>
        </p:nvSpPr>
        <p:spPr>
          <a:xfrm>
            <a:off x="233654" y="734202"/>
            <a:ext cx="5101700" cy="3323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000" b="1" i="0" u="none" strike="noStrike" kern="1200" cap="none" spc="0" normalizeH="0" baseline="0" noProof="0" dirty="0">
                <a:ln>
                  <a:noFill/>
                </a:ln>
                <a:solidFill>
                  <a:schemeClr val="bg1"/>
                </a:solidFill>
                <a:effectLst/>
                <a:uLnTx/>
                <a:uFillTx/>
                <a:latin typeface="+mn-lt"/>
                <a:ea typeface="+mn-ea"/>
                <a:cs typeface="+mn-cs"/>
              </a:rPr>
              <a:t>Teaching Materials for ESD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3000" b="1"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chemeClr val="bg1"/>
                </a:solidFill>
                <a:effectLst/>
                <a:uLnTx/>
                <a:uFillTx/>
                <a:latin typeface="+mn-lt"/>
                <a:ea typeface="+mn-ea"/>
                <a:cs typeface="+mn-cs"/>
              </a:rPr>
              <a:t>Problem Framing in Sustainability: prevention, Mitigation and Adaptation</a:t>
            </a:r>
            <a:br>
              <a:rPr kumimoji="0" lang="en-GB" sz="3000" b="1" i="0" u="none" strike="noStrike" kern="1200" cap="none" spc="0" normalizeH="0" baseline="0" noProof="0" dirty="0">
                <a:ln>
                  <a:noFill/>
                </a:ln>
                <a:solidFill>
                  <a:schemeClr val="bg1"/>
                </a:solidFill>
                <a:effectLst/>
                <a:uLnTx/>
                <a:uFillTx/>
                <a:latin typeface="+mn-lt"/>
                <a:ea typeface="+mn-ea"/>
                <a:cs typeface="+mn-cs"/>
              </a:rPr>
            </a:br>
            <a:endParaRPr kumimoji="0" lang="en-IE" sz="3000" b="1"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000" b="1" i="0" u="none" strike="noStrike" kern="1200" cap="none" spc="0" normalizeH="0" baseline="0" noProof="0" dirty="0">
                <a:ln>
                  <a:noFill/>
                </a:ln>
                <a:solidFill>
                  <a:schemeClr val="bg1"/>
                </a:solidFill>
                <a:effectLst/>
                <a:uLnTx/>
                <a:uFillTx/>
                <a:latin typeface="+mn-lt"/>
                <a:ea typeface="+mn-ea"/>
                <a:cs typeface="+mn-cs"/>
              </a:rPr>
              <a:t>Workshop Slides</a:t>
            </a:r>
          </a:p>
        </p:txBody>
      </p:sp>
      <p:pic>
        <p:nvPicPr>
          <p:cNvPr id="11" name="Picture 10">
            <a:extLst>
              <a:ext uri="{FF2B5EF4-FFF2-40B4-BE49-F238E27FC236}">
                <a16:creationId xmlns:a16="http://schemas.microsoft.com/office/drawing/2014/main" id="{73917DFC-D92C-3498-0C45-F1C23E820B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791" y="3125756"/>
            <a:ext cx="3791871" cy="2175586"/>
          </a:xfrm>
          <a:prstGeom prst="rect">
            <a:avLst/>
          </a:prstGeom>
        </p:spPr>
      </p:pic>
      <p:pic>
        <p:nvPicPr>
          <p:cNvPr id="2" name="Picture 1" descr="A lightbulb containing a miniature city and windmill to represent the concept of ESD.&#10;&#10;Image: Roszie (edited), Pixabay licence">
            <a:extLst>
              <a:ext uri="{FF2B5EF4-FFF2-40B4-BE49-F238E27FC236}">
                <a16:creationId xmlns:a16="http://schemas.microsoft.com/office/drawing/2014/main" id="{559C3508-B5EC-CEF9-E1E4-C31089F9F5D6}"/>
              </a:ext>
            </a:extLst>
          </p:cNvPr>
          <p:cNvPicPr>
            <a:picLocks noChangeAspect="1"/>
          </p:cNvPicPr>
          <p:nvPr/>
        </p:nvPicPr>
        <p:blipFill>
          <a:blip r:embed="rId4"/>
          <a:srcRect l="11821" t="7313" r="11873" b="2093"/>
          <a:stretch/>
        </p:blipFill>
        <p:spPr>
          <a:xfrm>
            <a:off x="5105715" y="897143"/>
            <a:ext cx="2953940" cy="3507056"/>
          </a:xfrm>
          <a:prstGeom prst="rect">
            <a:avLst/>
          </a:prstGeom>
        </p:spPr>
      </p:pic>
    </p:spTree>
    <p:extLst>
      <p:ext uri="{BB962C8B-B14F-4D97-AF65-F5344CB8AC3E}">
        <p14:creationId xmlns:p14="http://schemas.microsoft.com/office/powerpoint/2010/main" val="389152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79E7C2-96D8-81F9-6CB3-41C216DE57B3}"/>
              </a:ext>
            </a:extLst>
          </p:cNvPr>
          <p:cNvSpPr>
            <a:spLocks noGrp="1"/>
          </p:cNvSpPr>
          <p:nvPr>
            <p:ph type="title"/>
          </p:nvPr>
        </p:nvSpPr>
        <p:spPr>
          <a:xfrm>
            <a:off x="58106" y="582027"/>
            <a:ext cx="1190047" cy="1311509"/>
          </a:xfrm>
        </p:spPr>
        <p:txBody>
          <a:bodyPr>
            <a:normAutofit fontScale="90000"/>
          </a:bodyPr>
          <a:lstStyle/>
          <a:p>
            <a:r>
              <a:rPr lang="en-IE" sz="2000" dirty="0"/>
              <a:t>Case/ Scenario for the workshop:</a:t>
            </a:r>
          </a:p>
        </p:txBody>
      </p:sp>
      <p:sp>
        <p:nvSpPr>
          <p:cNvPr id="7" name="Text Placeholder 2">
            <a:extLst>
              <a:ext uri="{FF2B5EF4-FFF2-40B4-BE49-F238E27FC236}">
                <a16:creationId xmlns:a16="http://schemas.microsoft.com/office/drawing/2014/main" id="{538162D0-ED98-0EFD-F435-2771AABEF148}"/>
              </a:ext>
            </a:extLst>
          </p:cNvPr>
          <p:cNvSpPr txBox="1">
            <a:spLocks/>
          </p:cNvSpPr>
          <p:nvPr/>
        </p:nvSpPr>
        <p:spPr>
          <a:xfrm>
            <a:off x="1132114" y="228138"/>
            <a:ext cx="7856676" cy="2142828"/>
          </a:xfrm>
          <a:prstGeom prst="rect">
            <a:avLst/>
          </a:prstGeom>
          <a:noFill/>
          <a:ln>
            <a:solidFill>
              <a:schemeClr val="accent2"/>
            </a:solidFill>
          </a:ln>
        </p:spPr>
        <p:txBody>
          <a:bodyPr spcFirstLastPara="1" vert="horz" wrap="square" lIns="91425" tIns="91425" rIns="91425" bIns="91425" rtlCol="0" anchor="t" anchorCtr="0">
            <a:noAutofit/>
          </a:bodyPr>
          <a:lstStyle>
            <a:lvl1pPr marL="342900" lvl="0" indent="-257175" algn="l" defTabSz="914400" rtl="0" eaLnBrk="1" latinLnBrk="0" hangingPunct="1">
              <a:spcBef>
                <a:spcPts val="0"/>
              </a:spcBef>
              <a:spcAft>
                <a:spcPts val="0"/>
              </a:spcAft>
              <a:buClr>
                <a:schemeClr val="dk1"/>
              </a:buClr>
              <a:buSzPts val="1800"/>
              <a:buFont typeface="Arial" pitchFamily="34" charset="0"/>
              <a:buChar char="●"/>
              <a:defRPr sz="2000" b="1" kern="1200">
                <a:solidFill>
                  <a:schemeClr val="tx1"/>
                </a:solidFill>
                <a:latin typeface="+mn-lt"/>
                <a:ea typeface="+mn-ea"/>
                <a:cs typeface="+mn-cs"/>
              </a:defRPr>
            </a:lvl1pPr>
            <a:lvl2pPr marL="685800" lvl="1" indent="-238125"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2pPr>
            <a:lvl3pPr marL="1028700" lvl="2" indent="-238125"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3pPr>
            <a:lvl4pPr marL="1371600" lvl="3" indent="-238125" algn="l" defTabSz="914400" rtl="0" eaLnBrk="1" latinLnBrk="0" hangingPunct="1">
              <a:spcBef>
                <a:spcPts val="0"/>
              </a:spcBef>
              <a:spcAft>
                <a:spcPts val="0"/>
              </a:spcAft>
              <a:buClr>
                <a:schemeClr val="tx2"/>
              </a:buClr>
              <a:buSzPts val="1400"/>
              <a:buFont typeface="Minion Pro" pitchFamily="18" charset="0"/>
              <a:buChar char="●"/>
              <a:defRPr sz="2000" kern="1200">
                <a:solidFill>
                  <a:schemeClr val="tx1"/>
                </a:solidFill>
                <a:latin typeface="+mn-lt"/>
                <a:ea typeface="+mn-ea"/>
                <a:cs typeface="+mn-cs"/>
              </a:defRPr>
            </a:lvl4pPr>
            <a:lvl5pPr marL="1714500" lvl="4" indent="-238125"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5pPr>
            <a:lvl6pPr marL="2057400" lvl="5" indent="-238125" algn="l" defTabSz="914400" rtl="0" eaLnBrk="1" latinLnBrk="0" hangingPunct="1">
              <a:spcBef>
                <a:spcPts val="0"/>
              </a:spcBef>
              <a:spcAft>
                <a:spcPts val="0"/>
              </a:spcAft>
              <a:buClr>
                <a:schemeClr val="dk1"/>
              </a:buClr>
              <a:buSzPts val="1400"/>
              <a:buFont typeface="Arial" pitchFamily="34" charset="0"/>
              <a:buChar char="■"/>
              <a:defRPr sz="2000" kern="1200">
                <a:solidFill>
                  <a:schemeClr val="tx1"/>
                </a:solidFill>
                <a:latin typeface="+mn-lt"/>
                <a:ea typeface="+mn-ea"/>
                <a:cs typeface="+mn-cs"/>
              </a:defRPr>
            </a:lvl6pPr>
            <a:lvl7pPr marL="2400300" lvl="6" indent="-238125" algn="l" defTabSz="914400" rtl="0" eaLnBrk="1" latinLnBrk="0" hangingPunct="1">
              <a:spcBef>
                <a:spcPts val="0"/>
              </a:spcBef>
              <a:spcAft>
                <a:spcPts val="0"/>
              </a:spcAft>
              <a:buClr>
                <a:schemeClr val="dk1"/>
              </a:buClr>
              <a:buSzPts val="1400"/>
              <a:buFont typeface="Arial" pitchFamily="34" charset="0"/>
              <a:buChar char="●"/>
              <a:defRPr sz="2000" kern="1200">
                <a:solidFill>
                  <a:schemeClr val="tx1"/>
                </a:solidFill>
                <a:latin typeface="+mn-lt"/>
                <a:ea typeface="+mn-ea"/>
                <a:cs typeface="+mn-cs"/>
              </a:defRPr>
            </a:lvl7pPr>
            <a:lvl8pPr marL="2743200" lvl="7" indent="-238125" algn="l" defTabSz="914400" rtl="0" eaLnBrk="1" latinLnBrk="0" hangingPunct="1">
              <a:spcBef>
                <a:spcPts val="0"/>
              </a:spcBef>
              <a:spcAft>
                <a:spcPts val="0"/>
              </a:spcAft>
              <a:buClr>
                <a:schemeClr val="dk1"/>
              </a:buClr>
              <a:buSzPts val="1400"/>
              <a:buFont typeface="Arial" pitchFamily="34" charset="0"/>
              <a:buChar char="○"/>
              <a:defRPr sz="2000" kern="1200">
                <a:solidFill>
                  <a:schemeClr val="tx1"/>
                </a:solidFill>
                <a:latin typeface="+mn-lt"/>
                <a:ea typeface="+mn-ea"/>
                <a:cs typeface="+mn-cs"/>
              </a:defRPr>
            </a:lvl8pPr>
            <a:lvl9pPr marL="3086100" lvl="8" indent="-238125" algn="l" defTabSz="914400" rtl="0" eaLnBrk="1" latinLnBrk="0" hangingPunct="1">
              <a:spcBef>
                <a:spcPts val="0"/>
              </a:spcBef>
              <a:spcAft>
                <a:spcPts val="0"/>
              </a:spcAft>
              <a:buClr>
                <a:schemeClr val="dk1"/>
              </a:buClr>
              <a:buSzPts val="1400"/>
              <a:buFont typeface="Arial" pitchFamily="34" charset="0"/>
              <a:buChar char="■"/>
              <a:defRPr sz="2000" kern="1200">
                <a:solidFill>
                  <a:schemeClr val="tx1"/>
                </a:solidFill>
                <a:latin typeface="+mn-lt"/>
                <a:ea typeface="+mn-ea"/>
                <a:cs typeface="+mn-cs"/>
              </a:defRPr>
            </a:lvl9pPr>
          </a:lstStyle>
          <a:p>
            <a:pPr marL="85725" indent="0">
              <a:lnSpc>
                <a:spcPct val="120000"/>
              </a:lnSpc>
              <a:spcAft>
                <a:spcPts val="600"/>
              </a:spcAft>
              <a:buFont typeface="Arial" pitchFamily="34" charset="0"/>
              <a:buNone/>
            </a:pPr>
            <a:r>
              <a:rPr lang="en-IE" sz="1600" b="0" dirty="0"/>
              <a:t>Country B is facing an unprecedented immigration crisis as some residents of the neighbouring Kiribati seek refuge due to the environmental impact of rising sea levels and extreme weather events. Despite Kiribati’s best efforts to adapt to these challenges, this has been insufficient against the accelerating climate crisis. Almost half of Kiribati’s population, estimated at around 130,000 people, have lost their homes, as their communities have submerged underwater. In contrast, Country B has a population of approximately 700,000 people, and has already taken in 20,000 climate migrants from Kiribati. </a:t>
            </a:r>
          </a:p>
        </p:txBody>
      </p:sp>
      <p:graphicFrame>
        <p:nvGraphicFramePr>
          <p:cNvPr id="8" name="Table 6">
            <a:extLst>
              <a:ext uri="{FF2B5EF4-FFF2-40B4-BE49-F238E27FC236}">
                <a16:creationId xmlns:a16="http://schemas.microsoft.com/office/drawing/2014/main" id="{69877C4B-B28E-5E1D-16C9-BC134DFE535F}"/>
              </a:ext>
            </a:extLst>
          </p:cNvPr>
          <p:cNvGraphicFramePr>
            <a:graphicFrameLocks noGrp="1"/>
          </p:cNvGraphicFramePr>
          <p:nvPr>
            <p:extLst>
              <p:ext uri="{D42A27DB-BD31-4B8C-83A1-F6EECF244321}">
                <p14:modId xmlns:p14="http://schemas.microsoft.com/office/powerpoint/2010/main" val="1165333769"/>
              </p:ext>
            </p:extLst>
          </p:nvPr>
        </p:nvGraphicFramePr>
        <p:xfrm>
          <a:off x="122842" y="2507977"/>
          <a:ext cx="8865948" cy="2352040"/>
        </p:xfrm>
        <a:graphic>
          <a:graphicData uri="http://schemas.openxmlformats.org/drawingml/2006/table">
            <a:tbl>
              <a:tblPr firstRow="1" bandRow="1">
                <a:tableStyleId>{5C22544A-7EE6-4342-B048-85BDC9FD1C3A}</a:tableStyleId>
              </a:tblPr>
              <a:tblGrid>
                <a:gridCol w="1843803">
                  <a:extLst>
                    <a:ext uri="{9D8B030D-6E8A-4147-A177-3AD203B41FA5}">
                      <a16:colId xmlns:a16="http://schemas.microsoft.com/office/drawing/2014/main" val="4037739765"/>
                    </a:ext>
                  </a:extLst>
                </a:gridCol>
                <a:gridCol w="2823840">
                  <a:extLst>
                    <a:ext uri="{9D8B030D-6E8A-4147-A177-3AD203B41FA5}">
                      <a16:colId xmlns:a16="http://schemas.microsoft.com/office/drawing/2014/main" val="1323057977"/>
                    </a:ext>
                  </a:extLst>
                </a:gridCol>
                <a:gridCol w="4198305">
                  <a:extLst>
                    <a:ext uri="{9D8B030D-6E8A-4147-A177-3AD203B41FA5}">
                      <a16:colId xmlns:a16="http://schemas.microsoft.com/office/drawing/2014/main" val="697492554"/>
                    </a:ext>
                  </a:extLst>
                </a:gridCol>
              </a:tblGrid>
              <a:tr h="370840">
                <a:tc>
                  <a:txBody>
                    <a:bodyPr/>
                    <a:lstStyle/>
                    <a:p>
                      <a:endParaRPr lang="en-IE" dirty="0"/>
                    </a:p>
                  </a:txBody>
                  <a:tcPr/>
                </a:tc>
                <a:tc>
                  <a:txBody>
                    <a:bodyPr/>
                    <a:lstStyle/>
                    <a:p>
                      <a:r>
                        <a:rPr lang="en-IE" dirty="0"/>
                        <a:t>Situation</a:t>
                      </a:r>
                    </a:p>
                  </a:txBody>
                  <a:tcPr/>
                </a:tc>
                <a:tc>
                  <a:txBody>
                    <a:bodyPr/>
                    <a:lstStyle/>
                    <a:p>
                      <a:r>
                        <a:rPr lang="en-IE" dirty="0"/>
                        <a:t>Response</a:t>
                      </a:r>
                    </a:p>
                  </a:txBody>
                  <a:tcPr/>
                </a:tc>
                <a:extLst>
                  <a:ext uri="{0D108BD9-81ED-4DB2-BD59-A6C34878D82A}">
                    <a16:rowId xmlns:a16="http://schemas.microsoft.com/office/drawing/2014/main" val="428237795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t>Kiribati </a:t>
                      </a:r>
                      <a:r>
                        <a:rPr lang="en-IE" sz="1000" b="0" dirty="0">
                          <a:hlinkClick r:id="rId3"/>
                        </a:rPr>
                        <a:t>https://storymaps.arcgis.com/collections/af3858d32f84488f92dfaeef068fff52?item=2</a:t>
                      </a:r>
                      <a:r>
                        <a:rPr lang="en-IE" sz="1000" b="0" dirty="0"/>
                        <a:t>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dirty="0"/>
                        <a:t>Sinking coastlines, loss of arable land, and heightened vulnerability to cyclones and storm surges.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dirty="0"/>
                        <a:t>The government of Kiribati initiates a migration programme, urging citizens to relocate to Country B for their safety and a chance at a stable life.</a:t>
                      </a:r>
                    </a:p>
                  </a:txBody>
                  <a:tcPr/>
                </a:tc>
                <a:extLst>
                  <a:ext uri="{0D108BD9-81ED-4DB2-BD59-A6C34878D82A}">
                    <a16:rowId xmlns:a16="http://schemas.microsoft.com/office/drawing/2014/main" val="7222600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t>Country B:</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dirty="0"/>
                        <a:t>Country B is also an island nation, vulnerable to sea-level rise and extreme weather events and welcomes the citizens of Kiribati. </a:t>
                      </a:r>
                    </a:p>
                  </a:txBody>
                  <a:tcPr/>
                </a:tc>
                <a:tc>
                  <a:txBody>
                    <a:bodyPr/>
                    <a:lstStyle/>
                    <a:p>
                      <a:r>
                        <a:rPr lang="en-IE" sz="1400" b="0" dirty="0"/>
                        <a:t>Country B understands the urgency of the situation. However, the rapid influx of migrants will place further stress on resources, infrastructure [housing/education/healthcare], and long term sustainability.</a:t>
                      </a:r>
                      <a:endParaRPr lang="en-IE" sz="1400" dirty="0"/>
                    </a:p>
                  </a:txBody>
                  <a:tcPr/>
                </a:tc>
                <a:extLst>
                  <a:ext uri="{0D108BD9-81ED-4DB2-BD59-A6C34878D82A}">
                    <a16:rowId xmlns:a16="http://schemas.microsoft.com/office/drawing/2014/main" val="1113634168"/>
                  </a:ext>
                </a:extLst>
              </a:tr>
            </a:tbl>
          </a:graphicData>
        </a:graphic>
      </p:graphicFrame>
      <p:sp>
        <p:nvSpPr>
          <p:cNvPr id="6" name="Slide Number Placeholder 3">
            <a:extLst>
              <a:ext uri="{FF2B5EF4-FFF2-40B4-BE49-F238E27FC236}">
                <a16:creationId xmlns:a16="http://schemas.microsoft.com/office/drawing/2014/main" id="{8CA333E5-4DDE-27E1-DEB2-0246063E226F}"/>
              </a:ext>
            </a:extLst>
          </p:cNvPr>
          <p:cNvSpPr txBox="1">
            <a:spLocks/>
          </p:cNvSpPr>
          <p:nvPr/>
        </p:nvSpPr>
        <p:spPr>
          <a:xfrm>
            <a:off x="8472458" y="4917617"/>
            <a:ext cx="548700" cy="196800"/>
          </a:xfrm>
          <a:prstGeom prst="rect">
            <a:avLst/>
          </a:prstGeom>
        </p:spPr>
        <p:txBody>
          <a:bodyPr spcFirstLastPara="1" vert="horz" wrap="square" lIns="91425" tIns="91425" rIns="91425" bIns="91425" rtlCol="0" anchor="ctr" anchorCtr="0">
            <a:noAutofit/>
          </a:bodyPr>
          <a:lstStyle>
            <a:defPPr>
              <a:defRPr lang="en-US"/>
            </a:defPPr>
            <a:lvl1pPr marL="0" lvl="0" algn="r" defTabSz="914400" rtl="0" eaLnBrk="1" latinLnBrk="0" hangingPunct="1">
              <a:buNone/>
              <a:defRPr sz="1000" kern="1200">
                <a:solidFill>
                  <a:schemeClr val="bg1"/>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fld id="{00000000-1234-1234-1234-123412341234}" type="slidenum">
              <a:rPr lang="en-IE" smtClean="0"/>
              <a:pPr/>
              <a:t>10</a:t>
            </a:fld>
            <a:endParaRPr lang="en-IE" dirty="0"/>
          </a:p>
        </p:txBody>
      </p:sp>
    </p:spTree>
    <p:extLst>
      <p:ext uri="{BB962C8B-B14F-4D97-AF65-F5344CB8AC3E}">
        <p14:creationId xmlns:p14="http://schemas.microsoft.com/office/powerpoint/2010/main" val="193933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D44E9F-C7C1-E9FD-2C2F-7626133444CA}"/>
              </a:ext>
            </a:extLst>
          </p:cNvPr>
          <p:cNvSpPr>
            <a:spLocks noGrp="1"/>
          </p:cNvSpPr>
          <p:nvPr>
            <p:ph type="title"/>
          </p:nvPr>
        </p:nvSpPr>
        <p:spPr>
          <a:xfrm>
            <a:off x="387900" y="-800563"/>
            <a:ext cx="8368200" cy="686100"/>
          </a:xfrm>
        </p:spPr>
        <p:txBody>
          <a:bodyPr>
            <a:normAutofit fontScale="90000"/>
          </a:bodyPr>
          <a:lstStyle/>
          <a:p>
            <a:r>
              <a:rPr lang="en-IE" dirty="0"/>
              <a:t>Scenario – Chief Government Spokesperson</a:t>
            </a:r>
          </a:p>
        </p:txBody>
      </p:sp>
      <p:sp>
        <p:nvSpPr>
          <p:cNvPr id="10" name="TextBox 9">
            <a:extLst>
              <a:ext uri="{FF2B5EF4-FFF2-40B4-BE49-F238E27FC236}">
                <a16:creationId xmlns:a16="http://schemas.microsoft.com/office/drawing/2014/main" id="{284B9FE1-3EA5-1CE6-4171-005A8746F747}"/>
              </a:ext>
            </a:extLst>
          </p:cNvPr>
          <p:cNvSpPr txBox="1"/>
          <p:nvPr/>
        </p:nvSpPr>
        <p:spPr>
          <a:xfrm>
            <a:off x="308113" y="239651"/>
            <a:ext cx="8626433" cy="1491434"/>
          </a:xfrm>
          <a:prstGeom prst="rect">
            <a:avLst/>
          </a:prstGeom>
          <a:noFill/>
        </p:spPr>
        <p:txBody>
          <a:bodyPr wrap="square">
            <a:spAutoFit/>
          </a:bodyPr>
          <a:lstStyle/>
          <a:p>
            <a:pPr>
              <a:lnSpc>
                <a:spcPct val="115000"/>
              </a:lnSpc>
            </a:pPr>
            <a:r>
              <a:rPr lang="en-IE" sz="1600" dirty="0">
                <a:solidFill>
                  <a:srgbClr val="005EAE"/>
                </a:solidFill>
                <a:latin typeface="Calibri" panose="020F0502020204030204" pitchFamily="34" charset="0"/>
                <a:ea typeface="Helvetica Neue" panose="020B0604020202020204"/>
              </a:rPr>
              <a:t>The </a:t>
            </a:r>
            <a:r>
              <a:rPr lang="en-IE" sz="1600" u="sng" dirty="0">
                <a:solidFill>
                  <a:srgbClr val="005EAE"/>
                </a:solidFill>
                <a:latin typeface="Calibri" panose="020F0502020204030204" pitchFamily="34" charset="0"/>
                <a:ea typeface="Helvetica Neue" panose="020B0604020202020204"/>
              </a:rPr>
              <a:t>Chief Government spokesperson in country B </a:t>
            </a:r>
            <a:r>
              <a:rPr lang="en-IE" sz="1600" dirty="0">
                <a:solidFill>
                  <a:srgbClr val="005EAE"/>
                </a:solidFill>
                <a:latin typeface="Calibri" panose="020F0502020204030204" pitchFamily="34" charset="0"/>
                <a:ea typeface="Helvetica Neue" panose="020B0604020202020204"/>
              </a:rPr>
              <a:t>has three different problem frames [(</a:t>
            </a:r>
            <a:r>
              <a:rPr lang="en-IE" sz="1600" dirty="0" err="1">
                <a:solidFill>
                  <a:srgbClr val="005EAE"/>
                </a:solidFill>
                <a:latin typeface="Calibri" panose="020F0502020204030204" pitchFamily="34" charset="0"/>
                <a:ea typeface="Helvetica Neue" panose="020B0604020202020204"/>
              </a:rPr>
              <a:t>i</a:t>
            </a:r>
            <a:r>
              <a:rPr lang="en-IE" sz="1600" dirty="0">
                <a:solidFill>
                  <a:srgbClr val="005EAE"/>
                </a:solidFill>
                <a:latin typeface="Calibri" panose="020F0502020204030204" pitchFamily="34" charset="0"/>
                <a:ea typeface="Helvetica Neue" panose="020B0604020202020204"/>
              </a:rPr>
              <a:t>) Infrastructure, (ii) social tensions and (iii) environmental degradation], all prioritised by policy makers, which are expected to collectively address the climate migration issue for Country B.  Your group, composed entirely of senior government employees, has been provided with the following instructions in relation to the </a:t>
            </a:r>
            <a:r>
              <a:rPr lang="en-IE" sz="1600" u="sng" dirty="0">
                <a:solidFill>
                  <a:srgbClr val="005EAE"/>
                </a:solidFill>
                <a:latin typeface="Calibri" panose="020F0502020204030204" pitchFamily="34" charset="0"/>
                <a:ea typeface="Helvetica Neue" panose="020B0604020202020204"/>
              </a:rPr>
              <a:t>Problem </a:t>
            </a:r>
            <a:r>
              <a:rPr lang="en-IE" sz="1600" dirty="0">
                <a:solidFill>
                  <a:srgbClr val="005EAE"/>
                </a:solidFill>
                <a:latin typeface="Calibri" panose="020F0502020204030204" pitchFamily="34" charset="0"/>
                <a:ea typeface="Helvetica Neue" panose="020B0604020202020204"/>
              </a:rPr>
              <a:t>Frame assigned.</a:t>
            </a:r>
            <a:endParaRPr lang="en-IE" sz="1600" dirty="0">
              <a:solidFill>
                <a:srgbClr val="005EAE"/>
              </a:solidFill>
              <a:effectLst/>
              <a:latin typeface="+mj-lt"/>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4C6229D-A2B9-B90A-5107-503968DEF030}"/>
              </a:ext>
            </a:extLst>
          </p:cNvPr>
          <p:cNvSpPr txBox="1"/>
          <p:nvPr/>
        </p:nvSpPr>
        <p:spPr>
          <a:xfrm>
            <a:off x="308113" y="1672889"/>
            <a:ext cx="8626433" cy="2072875"/>
          </a:xfrm>
          <a:prstGeom prst="rect">
            <a:avLst/>
          </a:prstGeom>
          <a:noFill/>
        </p:spPr>
        <p:txBody>
          <a:bodyPr wrap="square">
            <a:spAutoFit/>
          </a:bodyPr>
          <a:lstStyle/>
          <a:p>
            <a:pPr>
              <a:lnSpc>
                <a:spcPct val="115000"/>
              </a:lnSpc>
            </a:pPr>
            <a:r>
              <a:rPr lang="en-GB" b="1" u="sng" dirty="0">
                <a:effectLst/>
                <a:latin typeface="+mj-lt"/>
                <a:ea typeface="Helvetica Neue" panose="020B0604020202020204"/>
              </a:rPr>
              <a:t>Task 1: </a:t>
            </a:r>
            <a:r>
              <a:rPr lang="en-GB" dirty="0">
                <a:latin typeface="+mj-lt"/>
                <a:ea typeface="Arial" panose="020B0604020202020204" pitchFamily="34" charset="0"/>
              </a:rPr>
              <a:t>[</a:t>
            </a:r>
            <a:r>
              <a:rPr lang="en-GB" i="1" dirty="0">
                <a:latin typeface="+mj-lt"/>
                <a:ea typeface="Arial" panose="020B0604020202020204" pitchFamily="34" charset="0"/>
              </a:rPr>
              <a:t>Template for responses is provided] </a:t>
            </a:r>
            <a:endParaRPr lang="en-GB" dirty="0">
              <a:solidFill>
                <a:srgbClr val="FF0000"/>
              </a:solidFill>
              <a:effectLst/>
              <a:highlight>
                <a:srgbClr val="FFFF00"/>
              </a:highlight>
              <a:latin typeface="+mj-lt"/>
              <a:ea typeface="Helvetica Neue" panose="020B0604020202020204"/>
            </a:endParaRPr>
          </a:p>
          <a:p>
            <a:pPr marL="342900" lvl="0" indent="-342900">
              <a:buFont typeface="Arial" panose="020B0604020202020204" pitchFamily="34" charset="0"/>
              <a:buChar char="•"/>
              <a:tabLst>
                <a:tab pos="228600" algn="l"/>
              </a:tabLst>
            </a:pPr>
            <a:r>
              <a:rPr lang="en-GB" dirty="0">
                <a:effectLst/>
                <a:latin typeface="+mj-lt"/>
                <a:ea typeface="Arial" panose="020B0604020202020204" pitchFamily="34" charset="0"/>
                <a:cs typeface="Times New Roman" panose="02020603050405020304" pitchFamily="18" charset="0"/>
              </a:rPr>
              <a:t>Initial Reactions: Identify and list three different issues/ challenges to sustainability you can identify in this scenario?</a:t>
            </a:r>
            <a:endParaRPr lang="en-IE" dirty="0">
              <a:effectLst/>
              <a:latin typeface="+mj-lt"/>
              <a:ea typeface="Arial" panose="020B0604020202020204" pitchFamily="34"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dirty="0">
                <a:effectLst/>
                <a:latin typeface="+mj-lt"/>
                <a:ea typeface="Arial" panose="020B0604020202020204" pitchFamily="34" charset="0"/>
                <a:cs typeface="Times New Roman" panose="02020603050405020304" pitchFamily="18" charset="0"/>
              </a:rPr>
              <a:t>Further analysis: What are the root causes of the most concerning problem you have identified?</a:t>
            </a:r>
            <a:endParaRPr lang="en-IE" dirty="0">
              <a:effectLst/>
              <a:latin typeface="+mj-lt"/>
              <a:ea typeface="Arial" panose="020B0604020202020204" pitchFamily="34"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dirty="0">
                <a:effectLst/>
                <a:latin typeface="+mj-lt"/>
                <a:ea typeface="Arial" panose="020B0604020202020204" pitchFamily="34" charset="0"/>
                <a:cs typeface="Times New Roman" panose="02020603050405020304" pitchFamily="18" charset="0"/>
              </a:rPr>
              <a:t>Considering Perspectives: What groups should be consulted in framing the issues you have highlighted?</a:t>
            </a:r>
            <a:endParaRPr lang="en-IE" dirty="0">
              <a:effectLst/>
              <a:latin typeface="+mj-lt"/>
              <a:ea typeface="Arial" panose="020B060402020202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313C261B-301E-49DF-90D5-B55995355C2A}"/>
              </a:ext>
            </a:extLst>
          </p:cNvPr>
          <p:cNvSpPr>
            <a:spLocks noGrp="1"/>
          </p:cNvSpPr>
          <p:nvPr>
            <p:ph type="body" idx="1"/>
          </p:nvPr>
        </p:nvSpPr>
        <p:spPr>
          <a:xfrm>
            <a:off x="168233" y="3905309"/>
            <a:ext cx="8766313" cy="849568"/>
          </a:xfrm>
          <a:ln>
            <a:solidFill>
              <a:schemeClr val="tx2"/>
            </a:solidFill>
          </a:ln>
        </p:spPr>
        <p:txBody>
          <a:bodyPr>
            <a:noAutofit/>
          </a:bodyPr>
          <a:lstStyle/>
          <a:p>
            <a:pPr marL="114297" indent="0">
              <a:buNone/>
            </a:pPr>
            <a:r>
              <a:rPr lang="en-GB" sz="1100" b="1" i="0" u="none" strike="noStrike" cap="none">
                <a:solidFill>
                  <a:schemeClr val="dk1"/>
                </a:solidFill>
                <a:effectLst/>
                <a:latin typeface="Calibri"/>
                <a:ea typeface="Calibri"/>
                <a:cs typeface="Calibri"/>
                <a:sym typeface="Arial"/>
              </a:rPr>
              <a:t>Problem Framing is a process that can help community members evaluate the benefits and drawbacks of a potential course of action on an issue. </a:t>
            </a:r>
            <a:endParaRPr lang="en-IE" sz="1100" b="0" i="0" u="none" strike="noStrike" cap="none">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GB" sz="1100" b="0" i="0" u="none" strike="noStrike" cap="none">
                <a:solidFill>
                  <a:schemeClr val="dk1"/>
                </a:solidFill>
                <a:effectLst/>
                <a:latin typeface="Calibri"/>
                <a:ea typeface="Calibri"/>
                <a:cs typeface="Calibri"/>
                <a:sym typeface="Arial"/>
              </a:rPr>
              <a:t>‘You’ must remember that how an issue is framed influences what gets prioritised. </a:t>
            </a:r>
            <a:endParaRPr lang="en-IE" sz="1100" b="0" i="0" u="none" strike="noStrike" cap="none">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GB" sz="1100" b="0" i="0" u="none" strike="noStrike" cap="none">
                <a:solidFill>
                  <a:schemeClr val="dk1"/>
                </a:solidFill>
                <a:effectLst/>
                <a:latin typeface="Calibri"/>
                <a:ea typeface="Calibri"/>
                <a:cs typeface="Calibri"/>
                <a:sym typeface="Arial"/>
              </a:rPr>
              <a:t>Framing is a complex process that benefits from multiple perspectives, and generally requires collaboration to address the overall problem.</a:t>
            </a:r>
            <a:endParaRPr lang="en-IE" sz="1100" b="0" i="0" u="none" strike="noStrike" cap="none">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GB" sz="1100" b="0" i="0" u="none" strike="noStrike" cap="none">
                <a:solidFill>
                  <a:schemeClr val="dk1"/>
                </a:solidFill>
                <a:effectLst/>
                <a:latin typeface="Calibri"/>
                <a:ea typeface="Calibri"/>
                <a:cs typeface="Calibri"/>
                <a:sym typeface="Arial"/>
              </a:rPr>
              <a:t>A structured approach to framing helps clarifies risks and a cogent series of actions. </a:t>
            </a:r>
            <a:endParaRPr lang="en-IE" sz="1100" b="0" i="0" u="none" strike="noStrike" cap="none" dirty="0">
              <a:solidFill>
                <a:schemeClr val="dk1"/>
              </a:solidFill>
              <a:effectLst/>
              <a:latin typeface="Calibri"/>
              <a:ea typeface="Calibri"/>
              <a:cs typeface="Calibri"/>
              <a:sym typeface="Arial"/>
            </a:endParaRPr>
          </a:p>
        </p:txBody>
      </p:sp>
      <p:sp>
        <p:nvSpPr>
          <p:cNvPr id="4" name="Slide Number Placeholder 3">
            <a:extLst>
              <a:ext uri="{FF2B5EF4-FFF2-40B4-BE49-F238E27FC236}">
                <a16:creationId xmlns:a16="http://schemas.microsoft.com/office/drawing/2014/main" id="{A74EBEFA-8D3D-056E-EF4D-C572241B4D80}"/>
              </a:ext>
            </a:extLst>
          </p:cNvPr>
          <p:cNvSpPr>
            <a:spLocks noGrp="1"/>
          </p:cNvSpPr>
          <p:nvPr>
            <p:ph type="sldNum" idx="12"/>
          </p:nvPr>
        </p:nvSpPr>
        <p:spPr/>
        <p:txBody>
          <a:bodyPr>
            <a:normAutofit fontScale="25000" lnSpcReduction="20000"/>
          </a:bodyPr>
          <a:lstStyle/>
          <a:p>
            <a:pPr algn="r"/>
            <a:fld id="{00000000-1234-1234-1234-123412341234}" type="slidenum">
              <a:rPr lang="en-GB" sz="4000" smtClean="0"/>
              <a:pPr algn="r"/>
              <a:t>11</a:t>
            </a:fld>
            <a:endParaRPr lang="en-GB" dirty="0"/>
          </a:p>
        </p:txBody>
      </p:sp>
    </p:spTree>
    <p:extLst>
      <p:ext uri="{BB962C8B-B14F-4D97-AF65-F5344CB8AC3E}">
        <p14:creationId xmlns:p14="http://schemas.microsoft.com/office/powerpoint/2010/main" val="243364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7083A1-7CE3-6CB7-ED85-B343A03066C3}"/>
              </a:ext>
            </a:extLst>
          </p:cNvPr>
          <p:cNvSpPr>
            <a:spLocks noGrp="1"/>
          </p:cNvSpPr>
          <p:nvPr>
            <p:ph type="title"/>
          </p:nvPr>
        </p:nvSpPr>
        <p:spPr>
          <a:xfrm>
            <a:off x="264529" y="213830"/>
            <a:ext cx="8368200" cy="457200"/>
          </a:xfrm>
        </p:spPr>
        <p:txBody>
          <a:bodyPr>
            <a:normAutofit fontScale="90000"/>
          </a:bodyPr>
          <a:lstStyle/>
          <a:p>
            <a:r>
              <a:rPr lang="en-GB" sz="2400" dirty="0">
                <a:latin typeface="Calibri" panose="020F0502020204030204" pitchFamily="34" charset="0"/>
                <a:ea typeface="Helvetica Neue" panose="020B0604020202020204" charset="0"/>
              </a:rPr>
              <a:t>Challenges and Implications (Country B)- Problem Frames specified</a:t>
            </a:r>
            <a:endParaRPr lang="en-IE" sz="2400" dirty="0"/>
          </a:p>
        </p:txBody>
      </p:sp>
      <p:sp>
        <p:nvSpPr>
          <p:cNvPr id="7" name="TextBox 6">
            <a:extLst>
              <a:ext uri="{FF2B5EF4-FFF2-40B4-BE49-F238E27FC236}">
                <a16:creationId xmlns:a16="http://schemas.microsoft.com/office/drawing/2014/main" id="{FA51A691-2BC6-AF62-BD8E-B11A9454B41F}"/>
              </a:ext>
            </a:extLst>
          </p:cNvPr>
          <p:cNvSpPr txBox="1"/>
          <p:nvPr/>
        </p:nvSpPr>
        <p:spPr>
          <a:xfrm>
            <a:off x="169682" y="506285"/>
            <a:ext cx="8862132" cy="553998"/>
          </a:xfrm>
          <a:prstGeom prst="rect">
            <a:avLst/>
          </a:prstGeom>
          <a:noFill/>
        </p:spPr>
        <p:txBody>
          <a:bodyPr wrap="square" rtlCol="0">
            <a:spAutoFit/>
          </a:bodyPr>
          <a:lstStyle/>
          <a:p>
            <a:r>
              <a:rPr lang="en-IE" sz="1500" b="1" dirty="0">
                <a:latin typeface="Calibri" panose="020F0502020204030204" pitchFamily="34" charset="0"/>
                <a:cs typeface="Calibri" panose="020F0502020204030204" pitchFamily="34" charset="0"/>
              </a:rPr>
              <a:t>Task</a:t>
            </a:r>
            <a:r>
              <a:rPr lang="en-IE" sz="1500" dirty="0">
                <a:latin typeface="Calibri" panose="020F0502020204030204" pitchFamily="34" charset="0"/>
                <a:cs typeface="Calibri" panose="020F0502020204030204" pitchFamily="34" charset="0"/>
              </a:rPr>
              <a:t>: </a:t>
            </a:r>
            <a:r>
              <a:rPr lang="en-GB" sz="1500" dirty="0">
                <a:latin typeface="Calibri" panose="020F0502020204030204" pitchFamily="34" charset="0"/>
                <a:ea typeface="Helvetica Neue" panose="020B0604020202020204" charset="0"/>
                <a:cs typeface="Calibri" panose="020F0502020204030204" pitchFamily="34" charset="0"/>
              </a:rPr>
              <a:t>Collaboratively undertake a process of problem framing in order to formulate a problem statement which encompasses the challenges identified. </a:t>
            </a:r>
            <a:r>
              <a:rPr lang="en-IE" sz="1500" dirty="0">
                <a:latin typeface="Calibri" panose="020F0502020204030204" pitchFamily="34" charset="0"/>
                <a:ea typeface="Helvetica Neue" panose="020B0604020202020204" charset="0"/>
              </a:rPr>
              <a:t>[</a:t>
            </a:r>
            <a:r>
              <a:rPr lang="en-GB" sz="1500" b="1" dirty="0">
                <a:latin typeface="Calibri" panose="020F0502020204030204" pitchFamily="34" charset="0"/>
                <a:ea typeface="Helvetica Neue" panose="020B0604020202020204" charset="0"/>
              </a:rPr>
              <a:t>Groups must define the core problem/statement in 50-100 words.]</a:t>
            </a:r>
            <a:r>
              <a:rPr lang="en-GB" sz="1500" dirty="0">
                <a:latin typeface="Calibri" panose="020F0502020204030204" pitchFamily="34" charset="0"/>
                <a:ea typeface="Helvetica Neue" panose="020B0604020202020204" charset="0"/>
                <a:cs typeface="Calibri" panose="020F0502020204030204" pitchFamily="34" charset="0"/>
              </a:rPr>
              <a:t> </a:t>
            </a:r>
            <a:endParaRPr lang="en-IE" sz="1500" dirty="0">
              <a:latin typeface="Calibri" panose="020F0502020204030204" pitchFamily="34" charset="0"/>
              <a:ea typeface="Arial" panose="020B0604020202020204" pitchFamily="34" charset="0"/>
              <a:cs typeface="Calibri" panose="020F0502020204030204" pitchFamily="34" charset="0"/>
            </a:endParaRPr>
          </a:p>
        </p:txBody>
      </p:sp>
      <p:sp>
        <p:nvSpPr>
          <p:cNvPr id="8" name="Text Placeholder 2">
            <a:extLst>
              <a:ext uri="{FF2B5EF4-FFF2-40B4-BE49-F238E27FC236}">
                <a16:creationId xmlns:a16="http://schemas.microsoft.com/office/drawing/2014/main" id="{DA8F40E3-6BCC-4C16-977B-103EE88A6ACB}"/>
              </a:ext>
            </a:extLst>
          </p:cNvPr>
          <p:cNvSpPr txBox="1">
            <a:spLocks/>
          </p:cNvSpPr>
          <p:nvPr/>
        </p:nvSpPr>
        <p:spPr>
          <a:xfrm>
            <a:off x="356456" y="1048351"/>
            <a:ext cx="2411058" cy="3096293"/>
          </a:xfrm>
          <a:prstGeom prst="rect">
            <a:avLst/>
          </a:prstGeom>
          <a:ln>
            <a:solidFill>
              <a:schemeClr val="accent6"/>
            </a:solidFill>
          </a:ln>
        </p:spPr>
        <p:txBody>
          <a:bodyPr spcFirstLastPara="1" vert="horz" wrap="square" lIns="91425" tIns="91425" rIns="91425" bIns="91425" rtlCol="0" anchor="t" anchorCtr="0">
            <a:noAutofit/>
          </a:bodyPr>
          <a:lstStyle>
            <a:lvl1pPr marL="457189" lvl="0" indent="-342892" algn="l" defTabSz="914400" rtl="0" eaLnBrk="1" latinLnBrk="0" hangingPunct="1">
              <a:spcBef>
                <a:spcPts val="0"/>
              </a:spcBef>
              <a:spcAft>
                <a:spcPts val="0"/>
              </a:spcAft>
              <a:buSzPts val="1800"/>
              <a:buFont typeface="Arial" pitchFamily="34" charset="0"/>
              <a:buChar char="●"/>
              <a:defRPr sz="2000" b="1" kern="1200">
                <a:solidFill>
                  <a:schemeClr val="tx1"/>
                </a:solidFill>
                <a:latin typeface="+mn-lt"/>
                <a:ea typeface="+mn-ea"/>
                <a:cs typeface="+mn-cs"/>
              </a:defRPr>
            </a:lvl1pPr>
            <a:lvl2pPr marL="914378" lvl="1"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2pPr>
            <a:lvl3pPr marL="1371566" lvl="2"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3pPr>
            <a:lvl4pPr marL="1828754" lvl="3" indent="-317492" algn="l" defTabSz="914400" rtl="0" eaLnBrk="1" latinLnBrk="0" hangingPunct="1">
              <a:spcBef>
                <a:spcPts val="0"/>
              </a:spcBef>
              <a:spcAft>
                <a:spcPts val="0"/>
              </a:spcAft>
              <a:buClr>
                <a:schemeClr val="tx2"/>
              </a:buClr>
              <a:buSzPts val="1400"/>
              <a:buFont typeface="Minion Pro" pitchFamily="18" charset="0"/>
              <a:buChar char="●"/>
              <a:defRPr sz="2000" kern="1200">
                <a:solidFill>
                  <a:schemeClr val="tx1"/>
                </a:solidFill>
                <a:latin typeface="+mn-lt"/>
                <a:ea typeface="+mn-ea"/>
                <a:cs typeface="+mn-cs"/>
              </a:defRPr>
            </a:lvl4pPr>
            <a:lvl5pPr marL="2285943" lvl="4"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5pPr>
            <a:lvl6pPr marL="2743132" lvl="5"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320" lvl="6"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509" lvl="7"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697" lvl="8"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82535" indent="0">
              <a:spcAft>
                <a:spcPts val="450"/>
              </a:spcAft>
              <a:buFont typeface="Arial" pitchFamily="34" charset="0"/>
              <a:buNone/>
            </a:pPr>
            <a:r>
              <a:rPr lang="en-GB" sz="1400" dirty="0">
                <a:ea typeface="Helvetica Neue" panose="020B0604020202020204" charset="0"/>
              </a:rPr>
              <a:t>Frame 1: Infrastructure: </a:t>
            </a:r>
            <a:r>
              <a:rPr lang="en-GB" sz="1400" b="0" dirty="0">
                <a:ea typeface="Helvetica Neue" panose="020B0604020202020204" charset="0"/>
              </a:rPr>
              <a:t>Country B's </a:t>
            </a:r>
            <a:r>
              <a:rPr lang="en-GB" sz="1400" b="0" u="sng" dirty="0">
                <a:ea typeface="Helvetica Neue" panose="020B0604020202020204" charset="0"/>
              </a:rPr>
              <a:t>housing, education and healthcare systems</a:t>
            </a:r>
            <a:r>
              <a:rPr lang="en-GB" sz="1400" b="0" u="sng" dirty="0">
                <a:ea typeface="Arial" panose="020B0604020202020204" pitchFamily="34" charset="0"/>
              </a:rPr>
              <a:t> </a:t>
            </a:r>
            <a:r>
              <a:rPr lang="en-GB" sz="1400" b="0" u="sng" dirty="0">
                <a:ea typeface="Helvetica Neue" panose="020B0604020202020204" charset="0"/>
              </a:rPr>
              <a:t> </a:t>
            </a:r>
            <a:r>
              <a:rPr lang="en-GB" sz="1400" b="0" dirty="0">
                <a:ea typeface="Helvetica Neue" panose="020B0604020202020204" charset="0"/>
              </a:rPr>
              <a:t>are under immense pressure due to the rapid influx of migrants.</a:t>
            </a:r>
            <a:endParaRPr lang="en-IE" sz="1400" b="0" dirty="0">
              <a:ea typeface="Arial" panose="020B0604020202020204" pitchFamily="34" charset="0"/>
            </a:endParaRPr>
          </a:p>
          <a:p>
            <a:pPr marL="82535" indent="0">
              <a:spcBef>
                <a:spcPts val="450"/>
              </a:spcBef>
              <a:spcAft>
                <a:spcPts val="450"/>
              </a:spcAft>
              <a:buFont typeface="Arial" pitchFamily="34" charset="0"/>
              <a:buNone/>
            </a:pPr>
            <a:r>
              <a:rPr lang="en-GB" sz="1400" b="0" dirty="0">
                <a:ea typeface="Helvetica Neue" panose="020B0604020202020204" charset="0"/>
              </a:rPr>
              <a:t>Identify issues/ </a:t>
            </a:r>
            <a:r>
              <a:rPr lang="en-GB" sz="1400" b="0" dirty="0">
                <a:ea typeface="Helvetica Neue" panose="020B0604020202020204"/>
              </a:rPr>
              <a:t>challenges to sustainability </a:t>
            </a:r>
            <a:r>
              <a:rPr lang="en-GB" sz="1400" dirty="0">
                <a:ea typeface="Helvetica Neue" panose="020B0604020202020204"/>
              </a:rPr>
              <a:t>related to infrastructure [</a:t>
            </a:r>
            <a:r>
              <a:rPr lang="en-GB" sz="1400" dirty="0">
                <a:ea typeface="Arial" panose="020B0604020202020204" pitchFamily="34" charset="0"/>
              </a:rPr>
              <a:t>housing/ education/ healthcare]</a:t>
            </a:r>
            <a:r>
              <a:rPr lang="en-GB" sz="1400" dirty="0">
                <a:ea typeface="Helvetica Neue" panose="020B0604020202020204"/>
              </a:rPr>
              <a:t> </a:t>
            </a:r>
            <a:r>
              <a:rPr lang="en-GB" sz="1400" b="0" dirty="0">
                <a:ea typeface="Helvetica Neue" panose="020B0604020202020204"/>
              </a:rPr>
              <a:t>likely to arise with an influx of migrants into the communities of Country B</a:t>
            </a:r>
            <a:r>
              <a:rPr lang="en-GB" sz="1400" dirty="0">
                <a:ea typeface="Helvetica Neue" panose="020B0604020202020204"/>
              </a:rPr>
              <a:t>.</a:t>
            </a:r>
            <a:endParaRPr lang="en-IE" sz="1400" dirty="0">
              <a:ea typeface="Arial" panose="020B0604020202020204" pitchFamily="34" charset="0"/>
            </a:endParaRPr>
          </a:p>
        </p:txBody>
      </p:sp>
      <p:sp>
        <p:nvSpPr>
          <p:cNvPr id="9" name="Text Placeholder 2">
            <a:extLst>
              <a:ext uri="{FF2B5EF4-FFF2-40B4-BE49-F238E27FC236}">
                <a16:creationId xmlns:a16="http://schemas.microsoft.com/office/drawing/2014/main" id="{BD7FD11B-B566-DCF0-91C9-6BABDF12DE20}"/>
              </a:ext>
            </a:extLst>
          </p:cNvPr>
          <p:cNvSpPr txBox="1">
            <a:spLocks/>
          </p:cNvSpPr>
          <p:nvPr/>
        </p:nvSpPr>
        <p:spPr>
          <a:xfrm>
            <a:off x="2845578" y="1055919"/>
            <a:ext cx="2692344" cy="3088725"/>
          </a:xfrm>
          <a:prstGeom prst="rect">
            <a:avLst/>
          </a:prstGeom>
          <a:noFill/>
          <a:ln>
            <a:solidFill>
              <a:schemeClr val="accent6"/>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7154" algn="l" rtl="0">
              <a:lnSpc>
                <a:spcPct val="100000"/>
              </a:lnSpc>
              <a:spcBef>
                <a:spcPts val="1200"/>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1512"/>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100000"/>
              </a:lnSpc>
              <a:spcBef>
                <a:spcPts val="1512"/>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100000"/>
              </a:lnSpc>
              <a:spcBef>
                <a:spcPts val="1512"/>
              </a:spcBef>
              <a:spcAft>
                <a:spcPts val="0"/>
              </a:spcAft>
              <a:buClr>
                <a:schemeClr val="dk2"/>
              </a:buClr>
              <a:buSzPts val="1867"/>
              <a:buFont typeface="EB Garamond"/>
              <a:buChar char="‒"/>
              <a:defRPr sz="1867" b="0" i="0" u="none" strike="noStrike" cap="none">
                <a:solidFill>
                  <a:schemeClr val="dk1"/>
                </a:solidFill>
                <a:latin typeface="Calibri"/>
                <a:ea typeface="Calibri"/>
                <a:cs typeface="Calibri"/>
                <a:sym typeface="Calibri"/>
              </a:defRPr>
            </a:lvl4pPr>
            <a:lvl5pPr marL="2286000" marR="0" lvl="4" indent="-347154" algn="l" rtl="0">
              <a:lnSpc>
                <a:spcPct val="100000"/>
              </a:lnSpc>
              <a:spcBef>
                <a:spcPts val="1512"/>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9pPr>
          </a:lstStyle>
          <a:p>
            <a:pPr marL="82535" indent="0">
              <a:spcBef>
                <a:spcPts val="450"/>
              </a:spcBef>
              <a:spcAft>
                <a:spcPts val="450"/>
              </a:spcAft>
              <a:buNone/>
            </a:pPr>
            <a:r>
              <a:rPr lang="en-GB" sz="1400" b="1" dirty="0">
                <a:latin typeface="+mn-lt"/>
                <a:ea typeface="Helvetica Neue" panose="020B0604020202020204" charset="0"/>
              </a:rPr>
              <a:t>Frame 2: Social Tensions:</a:t>
            </a:r>
            <a:r>
              <a:rPr lang="en-GB" sz="1400" dirty="0">
                <a:latin typeface="+mn-lt"/>
                <a:ea typeface="Helvetica Neue" panose="020B0604020202020204" charset="0"/>
              </a:rPr>
              <a:t> Some segments of Country B's population express concerns </a:t>
            </a:r>
            <a:r>
              <a:rPr lang="en-GB" sz="1400" u="sng" dirty="0">
                <a:latin typeface="+mn-lt"/>
                <a:ea typeface="Helvetica Neue" panose="020B0604020202020204" charset="0"/>
              </a:rPr>
              <a:t>about job competition, strain on social services, and cultural integration challenges</a:t>
            </a:r>
            <a:r>
              <a:rPr lang="en-GB" sz="1400" dirty="0">
                <a:latin typeface="+mn-lt"/>
                <a:ea typeface="Helvetica Neue" panose="020B0604020202020204" charset="0"/>
              </a:rPr>
              <a:t>.</a:t>
            </a:r>
            <a:endParaRPr lang="en-IE" sz="1400" dirty="0">
              <a:latin typeface="+mn-lt"/>
              <a:ea typeface="Arial" panose="020B0604020202020204" pitchFamily="34" charset="0"/>
            </a:endParaRPr>
          </a:p>
          <a:p>
            <a:pPr marL="82535" indent="0">
              <a:spcBef>
                <a:spcPts val="450"/>
              </a:spcBef>
              <a:spcAft>
                <a:spcPts val="450"/>
              </a:spcAft>
              <a:buNone/>
            </a:pPr>
            <a:r>
              <a:rPr lang="en-IE" sz="1400" dirty="0">
                <a:latin typeface="+mn-lt"/>
                <a:ea typeface="Helvetica Neue" panose="020B0604020202020204" charset="0"/>
              </a:rPr>
              <a:t>Identify </a:t>
            </a:r>
            <a:r>
              <a:rPr lang="en-GB" sz="1400" dirty="0">
                <a:latin typeface="+mn-lt"/>
                <a:ea typeface="Helvetica Neue" panose="020B0604020202020204" charset="0"/>
              </a:rPr>
              <a:t>issues/ </a:t>
            </a:r>
            <a:r>
              <a:rPr lang="en-GB" sz="1400" dirty="0">
                <a:effectLst/>
                <a:latin typeface="+mn-lt"/>
                <a:ea typeface="Helvetica Neue" panose="020B0604020202020204"/>
              </a:rPr>
              <a:t>challenges to sustainability </a:t>
            </a:r>
            <a:r>
              <a:rPr lang="en-IE" sz="1400" b="1" dirty="0">
                <a:latin typeface="+mn-lt"/>
                <a:ea typeface="Helvetica Neue" panose="020B0604020202020204" charset="0"/>
              </a:rPr>
              <a:t>related to Social tensions [job competition/ strain on social services/ cultural integration</a:t>
            </a:r>
            <a:r>
              <a:rPr lang="en-IE" sz="1400" dirty="0">
                <a:latin typeface="+mn-lt"/>
                <a:ea typeface="Helvetica Neue" panose="020B0604020202020204" charset="0"/>
              </a:rPr>
              <a:t>] that arise with an influx of migrants into the communities of Country B.  </a:t>
            </a:r>
            <a:endParaRPr lang="en-IE" sz="1400" dirty="0">
              <a:latin typeface="+mn-lt"/>
            </a:endParaRPr>
          </a:p>
        </p:txBody>
      </p:sp>
      <p:sp>
        <p:nvSpPr>
          <p:cNvPr id="10" name="Text Placeholder 2">
            <a:extLst>
              <a:ext uri="{FF2B5EF4-FFF2-40B4-BE49-F238E27FC236}">
                <a16:creationId xmlns:a16="http://schemas.microsoft.com/office/drawing/2014/main" id="{6910E9E9-C46D-8D1E-EE61-5FC1B1D101A6}"/>
              </a:ext>
            </a:extLst>
          </p:cNvPr>
          <p:cNvSpPr txBox="1">
            <a:spLocks/>
          </p:cNvSpPr>
          <p:nvPr/>
        </p:nvSpPr>
        <p:spPr>
          <a:xfrm>
            <a:off x="5633741" y="1055919"/>
            <a:ext cx="3369662" cy="3088725"/>
          </a:xfrm>
          <a:prstGeom prst="rect">
            <a:avLst/>
          </a:prstGeom>
          <a:noFill/>
          <a:ln>
            <a:solidFill>
              <a:schemeClr val="accent6"/>
            </a:solid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7154" algn="l" rtl="0">
              <a:lnSpc>
                <a:spcPct val="100000"/>
              </a:lnSpc>
              <a:spcBef>
                <a:spcPts val="1200"/>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1512"/>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100000"/>
              </a:lnSpc>
              <a:spcBef>
                <a:spcPts val="1512"/>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100000"/>
              </a:lnSpc>
              <a:spcBef>
                <a:spcPts val="1512"/>
              </a:spcBef>
              <a:spcAft>
                <a:spcPts val="0"/>
              </a:spcAft>
              <a:buClr>
                <a:schemeClr val="dk2"/>
              </a:buClr>
              <a:buSzPts val="1867"/>
              <a:buFont typeface="EB Garamond"/>
              <a:buChar char="‒"/>
              <a:defRPr sz="1867" b="0" i="0" u="none" strike="noStrike" cap="none">
                <a:solidFill>
                  <a:schemeClr val="dk1"/>
                </a:solidFill>
                <a:latin typeface="Calibri"/>
                <a:ea typeface="Calibri"/>
                <a:cs typeface="Calibri"/>
                <a:sym typeface="Calibri"/>
              </a:defRPr>
            </a:lvl4pPr>
            <a:lvl5pPr marL="2286000" marR="0" lvl="4" indent="-347154" algn="l" rtl="0">
              <a:lnSpc>
                <a:spcPct val="100000"/>
              </a:lnSpc>
              <a:spcBef>
                <a:spcPts val="1512"/>
              </a:spcBef>
              <a:spcAft>
                <a:spcPts val="0"/>
              </a:spcAft>
              <a:buClr>
                <a:schemeClr val="dk2"/>
              </a:buClr>
              <a:buSzPts val="1867"/>
              <a:buFont typeface="Arial"/>
              <a:buChar char="»"/>
              <a:defRPr sz="1867"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alibri"/>
                <a:ea typeface="Calibri"/>
                <a:cs typeface="Calibri"/>
                <a:sym typeface="Calibri"/>
              </a:defRPr>
            </a:lvl9pPr>
          </a:lstStyle>
          <a:p>
            <a:pPr marL="82535" indent="0">
              <a:spcBef>
                <a:spcPts val="450"/>
              </a:spcBef>
              <a:spcAft>
                <a:spcPts val="450"/>
              </a:spcAft>
              <a:buNone/>
            </a:pPr>
            <a:r>
              <a:rPr lang="en-GB" sz="1400" b="1" dirty="0">
                <a:latin typeface="+mn-lt"/>
                <a:ea typeface="Helvetica Neue" panose="020B0604020202020204" charset="0"/>
              </a:rPr>
              <a:t>Frame 3- Environmental Degradation:</a:t>
            </a:r>
            <a:r>
              <a:rPr lang="en-GB" sz="1400" dirty="0">
                <a:latin typeface="+mn-lt"/>
                <a:ea typeface="Helvetica Neue" panose="020B0604020202020204" charset="0"/>
              </a:rPr>
              <a:t> The sudden population increase and rising sea levels also poses challenges to Country B for sustainability. The rising rates of immigration are exacerbating </a:t>
            </a:r>
            <a:r>
              <a:rPr lang="en-GB" sz="1400" u="sng" dirty="0">
                <a:latin typeface="+mn-lt"/>
                <a:ea typeface="Helvetica Neue" panose="020B0604020202020204" charset="0"/>
              </a:rPr>
              <a:t>environmental vulnerabilities due to increased land and water usage, and challenging waste and emissions management systems</a:t>
            </a:r>
            <a:r>
              <a:rPr lang="en-GB" sz="1400" dirty="0">
                <a:latin typeface="+mn-lt"/>
                <a:ea typeface="Helvetica Neue" panose="020B0604020202020204" charset="0"/>
              </a:rPr>
              <a:t>.</a:t>
            </a:r>
            <a:endParaRPr lang="en-IE" sz="1400" dirty="0">
              <a:latin typeface="+mn-lt"/>
              <a:ea typeface="Arial" panose="020B0604020202020204" pitchFamily="34" charset="0"/>
            </a:endParaRPr>
          </a:p>
          <a:p>
            <a:pPr marL="82535" indent="0">
              <a:spcBef>
                <a:spcPts val="450"/>
              </a:spcBef>
              <a:spcAft>
                <a:spcPts val="450"/>
              </a:spcAft>
              <a:buNone/>
            </a:pPr>
            <a:r>
              <a:rPr lang="en-GB" sz="1400" dirty="0">
                <a:latin typeface="+mn-lt"/>
                <a:ea typeface="Helvetica Neue" panose="020B0604020202020204" charset="0"/>
              </a:rPr>
              <a:t>Identify issues/ </a:t>
            </a:r>
            <a:r>
              <a:rPr lang="en-GB" sz="1400" dirty="0">
                <a:effectLst/>
                <a:latin typeface="+mn-lt"/>
                <a:ea typeface="Helvetica Neue" panose="020B0604020202020204"/>
              </a:rPr>
              <a:t>challenges to sustainability </a:t>
            </a:r>
            <a:r>
              <a:rPr lang="en-GB" sz="1400" b="1" dirty="0">
                <a:effectLst/>
                <a:latin typeface="+mn-lt"/>
                <a:ea typeface="Helvetica Neue" panose="020B0604020202020204"/>
              </a:rPr>
              <a:t>related</a:t>
            </a:r>
            <a:r>
              <a:rPr lang="en-GB" sz="1400" dirty="0">
                <a:latin typeface="+mn-lt"/>
                <a:ea typeface="Helvetica Neue" panose="020B0604020202020204" charset="0"/>
              </a:rPr>
              <a:t> to </a:t>
            </a:r>
            <a:r>
              <a:rPr lang="en-GB" sz="1400" b="1" dirty="0">
                <a:latin typeface="+mn-lt"/>
                <a:ea typeface="Helvetica Neue" panose="020B0604020202020204" charset="0"/>
              </a:rPr>
              <a:t>Environmental Degradation [land and water usage, waste and emissions] </a:t>
            </a:r>
            <a:r>
              <a:rPr lang="en-GB" sz="1400" dirty="0">
                <a:latin typeface="+mn-lt"/>
                <a:ea typeface="Helvetica Neue" panose="020B0604020202020204" charset="0"/>
              </a:rPr>
              <a:t>that could arise with the rapid increase of population in Country B. </a:t>
            </a:r>
            <a:endParaRPr lang="en-IE" sz="1400" dirty="0">
              <a:latin typeface="+mn-lt"/>
              <a:ea typeface="Arial" panose="020B0604020202020204" pitchFamily="34" charset="0"/>
            </a:endParaRPr>
          </a:p>
        </p:txBody>
      </p:sp>
      <p:sp>
        <p:nvSpPr>
          <p:cNvPr id="6" name="Text Placeholder 2">
            <a:extLst>
              <a:ext uri="{FF2B5EF4-FFF2-40B4-BE49-F238E27FC236}">
                <a16:creationId xmlns:a16="http://schemas.microsoft.com/office/drawing/2014/main" id="{B9DF5B20-1B12-9244-33E5-BEA557AC818F}"/>
              </a:ext>
            </a:extLst>
          </p:cNvPr>
          <p:cNvSpPr>
            <a:spLocks noGrp="1"/>
          </p:cNvSpPr>
          <p:nvPr>
            <p:ph type="body" idx="1"/>
          </p:nvPr>
        </p:nvSpPr>
        <p:spPr>
          <a:xfrm>
            <a:off x="356456" y="4144644"/>
            <a:ext cx="8646947" cy="769778"/>
          </a:xfrm>
          <a:ln>
            <a:solidFill>
              <a:schemeClr val="tx2"/>
            </a:solidFill>
          </a:ln>
        </p:spPr>
        <p:txBody>
          <a:bodyPr>
            <a:noAutofit/>
          </a:bodyPr>
          <a:lstStyle/>
          <a:p>
            <a:pPr marL="114297" indent="0">
              <a:buNone/>
            </a:pPr>
            <a:r>
              <a:rPr lang="en-GB" sz="1050" b="1" i="0" u="none" strike="noStrike" cap="none" dirty="0">
                <a:solidFill>
                  <a:schemeClr val="dk1"/>
                </a:solidFill>
                <a:effectLst/>
                <a:latin typeface="Calibri"/>
                <a:ea typeface="Calibri"/>
                <a:cs typeface="Calibri"/>
                <a:sym typeface="Arial"/>
              </a:rPr>
              <a:t>Problem Framing is a process that can help community members evaluate the benefits and drawbacks of a potential course of action on an issue. </a:t>
            </a:r>
            <a:endParaRPr lang="en-IE" sz="105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Arial"/>
              </a:rPr>
              <a:t>‘You’ must remember that how an issue is framed influences what gets prioritised. </a:t>
            </a:r>
            <a:endParaRPr lang="en-IE" sz="11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Arial"/>
              </a:rPr>
              <a:t>Framing is a complex process that benefits from multiple perspectives, and generally requires collaboration to address the overall problem.</a:t>
            </a:r>
            <a:endParaRPr lang="en-IE" sz="11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Arial"/>
              </a:rPr>
              <a:t>A structured approach to framing helps clarifies risks and a cogent series of actions. </a:t>
            </a:r>
            <a:endParaRPr lang="en-IE" sz="1100" b="0" i="0" u="none" strike="noStrike" cap="none" dirty="0">
              <a:solidFill>
                <a:schemeClr val="dk1"/>
              </a:solidFill>
              <a:effectLst/>
              <a:latin typeface="Calibri"/>
              <a:ea typeface="Calibri"/>
              <a:cs typeface="Calibri"/>
              <a:sym typeface="Arial"/>
            </a:endParaRPr>
          </a:p>
        </p:txBody>
      </p:sp>
      <p:sp>
        <p:nvSpPr>
          <p:cNvPr id="4" name="Slide Number Placeholder 3">
            <a:extLst>
              <a:ext uri="{FF2B5EF4-FFF2-40B4-BE49-F238E27FC236}">
                <a16:creationId xmlns:a16="http://schemas.microsoft.com/office/drawing/2014/main" id="{0CEE26F1-9E27-B4F6-5DBF-807D54E86D83}"/>
              </a:ext>
            </a:extLst>
          </p:cNvPr>
          <p:cNvSpPr>
            <a:spLocks noGrp="1"/>
          </p:cNvSpPr>
          <p:nvPr>
            <p:ph type="sldNum" idx="12"/>
          </p:nvPr>
        </p:nvSpPr>
        <p:spPr/>
        <p:txBody>
          <a:bodyPr>
            <a:normAutofit fontScale="25000" lnSpcReduction="20000"/>
          </a:bodyPr>
          <a:lstStyle/>
          <a:p>
            <a:pPr algn="r"/>
            <a:fld id="{00000000-1234-1234-1234-123412341234}" type="slidenum">
              <a:rPr lang="en-GB" sz="4000" smtClean="0"/>
              <a:pPr algn="r"/>
              <a:t>12</a:t>
            </a:fld>
            <a:endParaRPr lang="en-GB" dirty="0"/>
          </a:p>
        </p:txBody>
      </p:sp>
    </p:spTree>
    <p:extLst>
      <p:ext uri="{BB962C8B-B14F-4D97-AF65-F5344CB8AC3E}">
        <p14:creationId xmlns:p14="http://schemas.microsoft.com/office/powerpoint/2010/main" val="395487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4894-D257-3E70-FCF8-00E9D66852A8}"/>
              </a:ext>
            </a:extLst>
          </p:cNvPr>
          <p:cNvSpPr>
            <a:spLocks noGrp="1"/>
          </p:cNvSpPr>
          <p:nvPr>
            <p:ph type="title"/>
          </p:nvPr>
        </p:nvSpPr>
        <p:spPr>
          <a:xfrm>
            <a:off x="461034" y="278502"/>
            <a:ext cx="8211626" cy="603198"/>
          </a:xfrm>
        </p:spPr>
        <p:txBody>
          <a:bodyPr anchor="ctr">
            <a:noAutofit/>
          </a:bodyPr>
          <a:lstStyle/>
          <a:p>
            <a:pPr>
              <a:lnSpc>
                <a:spcPct val="90000"/>
              </a:lnSpc>
            </a:pPr>
            <a:r>
              <a:rPr lang="en-GB" sz="2200" dirty="0"/>
              <a:t>Group Work for Task #1 is on handout #1: Time allocated is 10 -15mins. </a:t>
            </a:r>
            <a:br>
              <a:rPr lang="en-GB" sz="2200" dirty="0"/>
            </a:br>
            <a:r>
              <a:rPr lang="en-GB" sz="2200" dirty="0"/>
              <a:t>Then move onto Task #2. </a:t>
            </a:r>
            <a:endParaRPr lang="en-IE" sz="2200" dirty="0"/>
          </a:p>
        </p:txBody>
      </p:sp>
      <p:pic>
        <p:nvPicPr>
          <p:cNvPr id="5" name="Picture 4" descr="Task 1 (10 to 15 mins): &#10;Identify challenges to sustainability, and problems related to infrastructure [housing/ education/ healthcare] likely to arise with an influx of migrants into the communities of Country B by considering the following questions:&#10;Initial Reactions: Identify and list three different issues/ challenges to sustainability you can identify in this scenario? &#10;Further analysis: What are the root causes of the most concerning problem you have identified? &#10;Considering Perspectives: What groups should be consulted in framing the issues you have highlighted?">
            <a:extLst>
              <a:ext uri="{FF2B5EF4-FFF2-40B4-BE49-F238E27FC236}">
                <a16:creationId xmlns:a16="http://schemas.microsoft.com/office/drawing/2014/main" id="{9E96ACCF-618E-863C-FD5D-30165EA07EC2}"/>
              </a:ext>
            </a:extLst>
          </p:cNvPr>
          <p:cNvPicPr>
            <a:picLocks noChangeAspect="1"/>
          </p:cNvPicPr>
          <p:nvPr/>
        </p:nvPicPr>
        <p:blipFill>
          <a:blip r:embed="rId3"/>
          <a:stretch>
            <a:fillRect/>
          </a:stretch>
        </p:blipFill>
        <p:spPr>
          <a:xfrm>
            <a:off x="461034" y="1193800"/>
            <a:ext cx="4116737" cy="3283988"/>
          </a:xfrm>
          <a:prstGeom prst="rect">
            <a:avLst/>
          </a:prstGeom>
          <a:ln>
            <a:solidFill>
              <a:schemeClr val="tx2"/>
            </a:solidFill>
          </a:ln>
        </p:spPr>
      </p:pic>
      <p:pic>
        <p:nvPicPr>
          <p:cNvPr id="6" name="Graphic 5" descr="Group brainstorm outline">
            <a:extLst>
              <a:ext uri="{FF2B5EF4-FFF2-40B4-BE49-F238E27FC236}">
                <a16:creationId xmlns:a16="http://schemas.microsoft.com/office/drawing/2014/main" id="{1FF9F875-C1DD-553F-BF88-B38D7D2265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6144" y="881700"/>
            <a:ext cx="2855692" cy="2855692"/>
          </a:xfrm>
          <a:prstGeom prst="rect">
            <a:avLst/>
          </a:prstGeom>
        </p:spPr>
      </p:pic>
      <p:sp>
        <p:nvSpPr>
          <p:cNvPr id="7" name="Slide Number Placeholder 3">
            <a:extLst>
              <a:ext uri="{FF2B5EF4-FFF2-40B4-BE49-F238E27FC236}">
                <a16:creationId xmlns:a16="http://schemas.microsoft.com/office/drawing/2014/main" id="{FA4D909E-550E-63C3-03DC-C0D6D228F107}"/>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13</a:t>
            </a:fld>
            <a:endParaRPr lang="en-GB" sz="1000" dirty="0">
              <a:solidFill>
                <a:schemeClr val="bg1"/>
              </a:solidFill>
            </a:endParaRPr>
          </a:p>
        </p:txBody>
      </p:sp>
    </p:spTree>
    <p:extLst>
      <p:ext uri="{BB962C8B-B14F-4D97-AF65-F5344CB8AC3E}">
        <p14:creationId xmlns:p14="http://schemas.microsoft.com/office/powerpoint/2010/main" val="245992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51C3-676E-B245-B9C2-64EF1E1DC082}"/>
            </a:ext>
          </a:extLst>
        </p:cNvPr>
        <p:cNvGrpSpPr/>
        <p:nvPr/>
      </p:nvGrpSpPr>
      <p:grpSpPr>
        <a:xfrm>
          <a:off x="0" y="0"/>
          <a:ext cx="0" cy="0"/>
          <a:chOff x="0" y="0"/>
          <a:chExt cx="0" cy="0"/>
        </a:xfrm>
      </p:grpSpPr>
      <p:sp>
        <p:nvSpPr>
          <p:cNvPr id="10" name="Title 6">
            <a:extLst>
              <a:ext uri="{FF2B5EF4-FFF2-40B4-BE49-F238E27FC236}">
                <a16:creationId xmlns:a16="http://schemas.microsoft.com/office/drawing/2014/main" id="{7B3CEEB3-0718-0639-6C19-408081315379}"/>
              </a:ext>
            </a:extLst>
          </p:cNvPr>
          <p:cNvSpPr>
            <a:spLocks noGrp="1"/>
          </p:cNvSpPr>
          <p:nvPr>
            <p:ph type="title"/>
          </p:nvPr>
        </p:nvSpPr>
        <p:spPr>
          <a:xfrm>
            <a:off x="387350" y="-685800"/>
            <a:ext cx="8369300" cy="685800"/>
          </a:xfrm>
        </p:spPr>
        <p:txBody>
          <a:bodyPr>
            <a:normAutofit fontScale="90000"/>
          </a:bodyPr>
          <a:lstStyle/>
          <a:p>
            <a:r>
              <a:rPr lang="en-IE" dirty="0"/>
              <a:t>Scenario – Chief Government Spokesperson B</a:t>
            </a:r>
          </a:p>
        </p:txBody>
      </p:sp>
      <p:sp>
        <p:nvSpPr>
          <p:cNvPr id="3" name="TextBox 2">
            <a:extLst>
              <a:ext uri="{FF2B5EF4-FFF2-40B4-BE49-F238E27FC236}">
                <a16:creationId xmlns:a16="http://schemas.microsoft.com/office/drawing/2014/main" id="{656F8A7E-4C78-E81D-5B1E-CA4929F92488}"/>
              </a:ext>
            </a:extLst>
          </p:cNvPr>
          <p:cNvSpPr txBox="1"/>
          <p:nvPr/>
        </p:nvSpPr>
        <p:spPr>
          <a:xfrm>
            <a:off x="308112" y="158543"/>
            <a:ext cx="8507623" cy="1491434"/>
          </a:xfrm>
          <a:prstGeom prst="rect">
            <a:avLst/>
          </a:prstGeom>
          <a:noFill/>
        </p:spPr>
        <p:txBody>
          <a:bodyPr wrap="square">
            <a:spAutoFit/>
          </a:bodyPr>
          <a:lstStyle/>
          <a:p>
            <a:pPr>
              <a:lnSpc>
                <a:spcPct val="115000"/>
              </a:lnSpc>
            </a:pPr>
            <a:r>
              <a:rPr lang="en-GB" sz="1600" dirty="0">
                <a:solidFill>
                  <a:srgbClr val="005EAE"/>
                </a:solidFill>
                <a:latin typeface="Calibri" panose="020F0502020204030204" pitchFamily="34" charset="0"/>
                <a:ea typeface="Helvetica Neue" panose="020B0604020202020204"/>
              </a:rPr>
              <a:t>The </a:t>
            </a:r>
            <a:r>
              <a:rPr lang="en-GB" sz="1600" u="sng" dirty="0">
                <a:solidFill>
                  <a:srgbClr val="005EAE"/>
                </a:solidFill>
                <a:latin typeface="Calibri" panose="020F0502020204030204" pitchFamily="34" charset="0"/>
                <a:ea typeface="Helvetica Neue" panose="020B0604020202020204"/>
              </a:rPr>
              <a:t>Chief Government spokesperson in country B </a:t>
            </a:r>
            <a:r>
              <a:rPr lang="en-GB" sz="1600" dirty="0">
                <a:solidFill>
                  <a:srgbClr val="005EAE"/>
                </a:solidFill>
                <a:latin typeface="Calibri" panose="020F0502020204030204" pitchFamily="34" charset="0"/>
                <a:ea typeface="Helvetica Neue" panose="020B0604020202020204"/>
              </a:rPr>
              <a:t>has three different problem frames [(</a:t>
            </a:r>
            <a:r>
              <a:rPr lang="en-GB" sz="1600" dirty="0" err="1">
                <a:solidFill>
                  <a:srgbClr val="005EAE"/>
                </a:solidFill>
                <a:latin typeface="Calibri" panose="020F0502020204030204" pitchFamily="34" charset="0"/>
                <a:ea typeface="Helvetica Neue" panose="020B0604020202020204"/>
              </a:rPr>
              <a:t>i</a:t>
            </a:r>
            <a:r>
              <a:rPr lang="en-GB" sz="1600" dirty="0">
                <a:solidFill>
                  <a:srgbClr val="005EAE"/>
                </a:solidFill>
                <a:latin typeface="Calibri" panose="020F0502020204030204" pitchFamily="34" charset="0"/>
                <a:ea typeface="Helvetica Neue" panose="020B0604020202020204"/>
              </a:rPr>
              <a:t>) Infrastructure, (ii) social tensions and (iii) environmental degradation], all prioritised by policy makers, which are expected to collectively address the climate migration issue for Country B.  Your group, composed entirely of senior government employees, has been provided with the following instructions in relation to the </a:t>
            </a:r>
            <a:r>
              <a:rPr lang="en-GB" sz="1600" u="sng" dirty="0">
                <a:solidFill>
                  <a:srgbClr val="005EAE"/>
                </a:solidFill>
                <a:latin typeface="Calibri" panose="020F0502020204030204" pitchFamily="34" charset="0"/>
                <a:ea typeface="Helvetica Neue" panose="020B0604020202020204"/>
              </a:rPr>
              <a:t>Problem </a:t>
            </a:r>
            <a:r>
              <a:rPr lang="en-GB" sz="1600" dirty="0">
                <a:solidFill>
                  <a:srgbClr val="005EAE"/>
                </a:solidFill>
                <a:latin typeface="Calibri" panose="020F0502020204030204" pitchFamily="34" charset="0"/>
                <a:ea typeface="Helvetica Neue" panose="020B0604020202020204"/>
              </a:rPr>
              <a:t>Frame assigned.</a:t>
            </a:r>
            <a:endParaRPr lang="en-IE" sz="1600" dirty="0">
              <a:solidFill>
                <a:srgbClr val="005EAE"/>
              </a:solidFill>
              <a:ea typeface="Arial" panose="020B0604020202020204" pitchFamily="34" charset="0"/>
            </a:endParaRPr>
          </a:p>
        </p:txBody>
      </p:sp>
      <p:sp>
        <p:nvSpPr>
          <p:cNvPr id="6" name="TextBox 5">
            <a:extLst>
              <a:ext uri="{FF2B5EF4-FFF2-40B4-BE49-F238E27FC236}">
                <a16:creationId xmlns:a16="http://schemas.microsoft.com/office/drawing/2014/main" id="{082993BC-5AAC-7E8B-1E9F-1A230FB61E53}"/>
              </a:ext>
            </a:extLst>
          </p:cNvPr>
          <p:cNvSpPr txBox="1"/>
          <p:nvPr/>
        </p:nvSpPr>
        <p:spPr>
          <a:xfrm>
            <a:off x="308113" y="1649977"/>
            <a:ext cx="8507623" cy="2378343"/>
          </a:xfrm>
          <a:prstGeom prst="rect">
            <a:avLst/>
          </a:prstGeom>
          <a:noFill/>
        </p:spPr>
        <p:txBody>
          <a:bodyPr wrap="square">
            <a:spAutoFit/>
          </a:bodyPr>
          <a:lstStyle/>
          <a:p>
            <a:pPr>
              <a:lnSpc>
                <a:spcPct val="115000"/>
              </a:lnSpc>
            </a:pPr>
            <a:r>
              <a:rPr lang="en-GB" sz="1700" b="1" u="sng" dirty="0">
                <a:effectLst/>
                <a:ea typeface="Helvetica Neue" panose="020B0604020202020204"/>
              </a:rPr>
              <a:t>Task 2: </a:t>
            </a:r>
            <a:r>
              <a:rPr lang="en-GB" sz="1700" dirty="0">
                <a:ea typeface="Arial" panose="020B0604020202020204" pitchFamily="34" charset="0"/>
              </a:rPr>
              <a:t>[</a:t>
            </a:r>
            <a:r>
              <a:rPr lang="en-GB" sz="1700" i="1" dirty="0">
                <a:ea typeface="Arial" panose="020B0604020202020204" pitchFamily="34" charset="0"/>
              </a:rPr>
              <a:t>Template for responses is provided] </a:t>
            </a:r>
            <a:endParaRPr lang="en-GB" sz="1700" dirty="0">
              <a:solidFill>
                <a:srgbClr val="FF0000"/>
              </a:solidFill>
              <a:effectLst/>
              <a:highlight>
                <a:srgbClr val="FFFF00"/>
              </a:highlight>
              <a:ea typeface="Helvetica Neue" panose="020B0604020202020204"/>
            </a:endParaRPr>
          </a:p>
          <a:p>
            <a:pPr marL="342900" indent="-342900">
              <a:spcAft>
                <a:spcPts val="600"/>
              </a:spcAft>
              <a:buAutoNum type="arabicParenBoth"/>
            </a:pPr>
            <a:r>
              <a:rPr lang="en-GB" sz="1700" dirty="0">
                <a:ea typeface="Helvetica Neue" panose="020B0604020202020204"/>
              </a:rPr>
              <a:t>Referred to as a problem statement, define the core problem from your group’s ‘perspective’ (assigned Frame) in 50-100 words based on the challenges/issues identified, </a:t>
            </a:r>
            <a:r>
              <a:rPr lang="en-GB" sz="1700" u="sng" dirty="0">
                <a:ea typeface="Helvetica Neue" panose="020B0604020202020204"/>
              </a:rPr>
              <a:t>and</a:t>
            </a:r>
            <a:r>
              <a:rPr lang="en-IE" sz="1700" u="sng" dirty="0">
                <a:ea typeface="Helvetica Neue" panose="020B0604020202020204"/>
              </a:rPr>
              <a:t> </a:t>
            </a:r>
          </a:p>
          <a:p>
            <a:pPr marL="342900" indent="-342900">
              <a:spcAft>
                <a:spcPts val="600"/>
              </a:spcAft>
              <a:buAutoNum type="arabicParenBoth"/>
            </a:pPr>
            <a:r>
              <a:rPr lang="en-GB" sz="1700" dirty="0">
                <a:ea typeface="Helvetica Neue" panose="020B0604020202020204"/>
              </a:rPr>
              <a:t>Share and compare alternate problem statements (three different perspectives), </a:t>
            </a:r>
            <a:r>
              <a:rPr lang="en-GB" sz="1700" u="sng" dirty="0">
                <a:ea typeface="Helvetica Neue" panose="020B0604020202020204"/>
              </a:rPr>
              <a:t>and </a:t>
            </a:r>
          </a:p>
          <a:p>
            <a:pPr marL="342900" indent="-342900">
              <a:spcAft>
                <a:spcPts val="600"/>
              </a:spcAft>
              <a:buAutoNum type="arabicParenBoth"/>
            </a:pPr>
            <a:r>
              <a:rPr lang="en-GB" sz="1700" u="sng" dirty="0">
                <a:ea typeface="Helvetica Neue" panose="020B0604020202020204"/>
              </a:rPr>
              <a:t>if considered appropriate</a:t>
            </a:r>
            <a:r>
              <a:rPr lang="en-GB" sz="1700" dirty="0">
                <a:ea typeface="Helvetica Neue" panose="020B0604020202020204"/>
              </a:rPr>
              <a:t>, (e.g. </a:t>
            </a:r>
            <a:r>
              <a:rPr lang="en-US" sz="1700" dirty="0">
                <a:ea typeface="+mn-lt"/>
                <a:cs typeface="+mn-lt"/>
              </a:rPr>
              <a:t>if comparisons identify gaps, repetition of effort or overlap) </a:t>
            </a:r>
            <a:r>
              <a:rPr lang="en-GB" sz="1700" dirty="0">
                <a:ea typeface="+mn-lt"/>
                <a:cs typeface="+mn-lt"/>
              </a:rPr>
              <a:t>a</a:t>
            </a:r>
            <a:r>
              <a:rPr lang="en-GB" sz="1700" dirty="0">
                <a:ea typeface="Helvetica Neue" panose="020B0604020202020204"/>
              </a:rPr>
              <a:t>mend/adapt the draft problem statement based on further insight from comparators/ other perspectives on the ‘problem’.</a:t>
            </a:r>
            <a:endParaRPr lang="en-IE" sz="1700" dirty="0">
              <a:ea typeface="Arial" panose="020B0604020202020204" pitchFamily="34" charset="0"/>
            </a:endParaRPr>
          </a:p>
        </p:txBody>
      </p:sp>
      <p:sp>
        <p:nvSpPr>
          <p:cNvPr id="8" name="Text Placeholder 2">
            <a:extLst>
              <a:ext uri="{FF2B5EF4-FFF2-40B4-BE49-F238E27FC236}">
                <a16:creationId xmlns:a16="http://schemas.microsoft.com/office/drawing/2014/main" id="{F2775344-64D2-FB0C-3259-BEFEFB0B5465}"/>
              </a:ext>
            </a:extLst>
          </p:cNvPr>
          <p:cNvSpPr txBox="1">
            <a:spLocks/>
          </p:cNvSpPr>
          <p:nvPr/>
        </p:nvSpPr>
        <p:spPr>
          <a:xfrm>
            <a:off x="308113" y="4141599"/>
            <a:ext cx="8507623" cy="658698"/>
          </a:xfrm>
          <a:prstGeom prst="rect">
            <a:avLst/>
          </a:prstGeom>
          <a:ln>
            <a:solidFill>
              <a:schemeClr val="accent2"/>
            </a:solidFill>
          </a:ln>
        </p:spPr>
        <p:txBody>
          <a:bodyPr spcFirstLastPara="1" vert="horz" wrap="square" lIns="91425" tIns="91425" rIns="91425" bIns="91425" rtlCol="0" anchor="t" anchorCtr="0">
            <a:normAutofit fontScale="55000" lnSpcReduction="20000"/>
          </a:bodyPr>
          <a:lstStyle>
            <a:lvl1pPr marL="457189" lvl="0" indent="-342892" algn="l" defTabSz="914400" rtl="0" eaLnBrk="1" latinLnBrk="0" hangingPunct="1">
              <a:spcBef>
                <a:spcPts val="0"/>
              </a:spcBef>
              <a:spcAft>
                <a:spcPts val="0"/>
              </a:spcAft>
              <a:buSzPts val="1800"/>
              <a:buFont typeface="Arial" pitchFamily="34" charset="0"/>
              <a:buChar char="●"/>
              <a:defRPr sz="2000" b="1" kern="1200">
                <a:solidFill>
                  <a:schemeClr val="tx1"/>
                </a:solidFill>
                <a:latin typeface="+mn-lt"/>
                <a:ea typeface="+mn-ea"/>
                <a:cs typeface="+mn-cs"/>
              </a:defRPr>
            </a:lvl1pPr>
            <a:lvl2pPr marL="914378" lvl="1"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2pPr>
            <a:lvl3pPr marL="1371566" lvl="2"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3pPr>
            <a:lvl4pPr marL="1828754" lvl="3" indent="-317492" algn="l" defTabSz="914400" rtl="0" eaLnBrk="1" latinLnBrk="0" hangingPunct="1">
              <a:spcBef>
                <a:spcPts val="0"/>
              </a:spcBef>
              <a:spcAft>
                <a:spcPts val="0"/>
              </a:spcAft>
              <a:buClr>
                <a:schemeClr val="tx2"/>
              </a:buClr>
              <a:buSzPts val="1400"/>
              <a:buFont typeface="Minion Pro" pitchFamily="18" charset="0"/>
              <a:buChar char="●"/>
              <a:defRPr sz="2000" kern="1200">
                <a:solidFill>
                  <a:schemeClr val="tx1"/>
                </a:solidFill>
                <a:latin typeface="+mn-lt"/>
                <a:ea typeface="+mn-ea"/>
                <a:cs typeface="+mn-cs"/>
              </a:defRPr>
            </a:lvl4pPr>
            <a:lvl5pPr marL="2285943" lvl="4"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5pPr>
            <a:lvl6pPr marL="2743132" lvl="5"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320" lvl="6"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509" lvl="7"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697" lvl="8"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139711" indent="0">
              <a:buNone/>
            </a:pPr>
            <a:r>
              <a:rPr lang="en-IE" sz="3200" b="0" dirty="0">
                <a:ea typeface="+mn-lt"/>
                <a:cs typeface="+mn-lt"/>
              </a:rPr>
              <a:t>Write the problem statement clearly on a flipchart OR [</a:t>
            </a:r>
            <a:r>
              <a:rPr lang="en-IE" sz="3200" dirty="0">
                <a:ea typeface="+mn-lt"/>
                <a:cs typeface="+mn-lt"/>
              </a:rPr>
              <a:t>Handout #2</a:t>
            </a:r>
            <a:r>
              <a:rPr lang="en-IE" sz="3200" b="0" dirty="0">
                <a:ea typeface="+mn-lt"/>
                <a:cs typeface="+mn-lt"/>
              </a:rPr>
              <a:t>] as provided so that other groups can read / photograph.</a:t>
            </a:r>
            <a:endParaRPr lang="en-US" b="0" dirty="0">
              <a:ea typeface="Calibri"/>
              <a:cs typeface="Calibri"/>
            </a:endParaRPr>
          </a:p>
        </p:txBody>
      </p:sp>
      <p:sp>
        <p:nvSpPr>
          <p:cNvPr id="4" name="Slide Number Placeholder 3">
            <a:extLst>
              <a:ext uri="{FF2B5EF4-FFF2-40B4-BE49-F238E27FC236}">
                <a16:creationId xmlns:a16="http://schemas.microsoft.com/office/drawing/2014/main" id="{5DB63D0B-B6DE-31BC-6E65-3EBCD7903073}"/>
              </a:ext>
            </a:extLst>
          </p:cNvPr>
          <p:cNvSpPr>
            <a:spLocks noGrp="1"/>
          </p:cNvSpPr>
          <p:nvPr>
            <p:ph type="sldNum" idx="12"/>
          </p:nvPr>
        </p:nvSpPr>
        <p:spPr/>
        <p:txBody>
          <a:bodyPr>
            <a:noAutofit/>
          </a:bodyPr>
          <a:lstStyle/>
          <a:p>
            <a:pPr algn="r"/>
            <a:fld id="{00000000-1234-1234-1234-123412341234}" type="slidenum">
              <a:rPr lang="en-GB" smtClean="0"/>
              <a:pPr algn="r"/>
              <a:t>14</a:t>
            </a:fld>
            <a:endParaRPr lang="en-GB" dirty="0"/>
          </a:p>
        </p:txBody>
      </p:sp>
    </p:spTree>
    <p:extLst>
      <p:ext uri="{BB962C8B-B14F-4D97-AF65-F5344CB8AC3E}">
        <p14:creationId xmlns:p14="http://schemas.microsoft.com/office/powerpoint/2010/main" val="361252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BA606-50C9-B2F2-C7EA-0FD26EFC2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90CDB-5ACE-8464-13D1-ED350F84A463}"/>
              </a:ext>
            </a:extLst>
          </p:cNvPr>
          <p:cNvSpPr>
            <a:spLocks noGrp="1"/>
          </p:cNvSpPr>
          <p:nvPr>
            <p:ph type="title"/>
          </p:nvPr>
        </p:nvSpPr>
        <p:spPr>
          <a:xfrm>
            <a:off x="461034" y="278502"/>
            <a:ext cx="8211626" cy="603198"/>
          </a:xfrm>
        </p:spPr>
        <p:txBody>
          <a:bodyPr anchor="ctr">
            <a:noAutofit/>
          </a:bodyPr>
          <a:lstStyle/>
          <a:p>
            <a:pPr>
              <a:lnSpc>
                <a:spcPct val="90000"/>
              </a:lnSpc>
            </a:pPr>
            <a:r>
              <a:rPr lang="en-GB" sz="2200" dirty="0"/>
              <a:t>Group Work for Task #2 is on handout #2: Time allocated is 25 - 30mins. </a:t>
            </a:r>
            <a:br>
              <a:rPr lang="en-GB" sz="2200" dirty="0"/>
            </a:br>
            <a:r>
              <a:rPr lang="en-GB" sz="2200" dirty="0"/>
              <a:t>Then move onto Task #3. </a:t>
            </a:r>
            <a:endParaRPr lang="en-IE" sz="2200" dirty="0"/>
          </a:p>
        </p:txBody>
      </p:sp>
      <p:pic>
        <p:nvPicPr>
          <p:cNvPr id="9" name="Picture 8" descr="Task #2: Problem statement development [Handout #2, Page 1 of 2 ]&#10;Please complete all sections during the workshop. Ensure that the facilitator signs the completed worksheet for the group, and each member photographs it, before you leave the workshop.&#10;&#10;First version of group’s Problem statement – as shared with 2 other groups (max circa 50 words)&#10;&#10;Final version of group’ problem statement – i.e. the group has an option to update after viewing other groups’ problem statements (max circa 50 words)">
            <a:extLst>
              <a:ext uri="{FF2B5EF4-FFF2-40B4-BE49-F238E27FC236}">
                <a16:creationId xmlns:a16="http://schemas.microsoft.com/office/drawing/2014/main" id="{1C91558E-4E50-E8A6-B074-53353F91941E}"/>
              </a:ext>
            </a:extLst>
          </p:cNvPr>
          <p:cNvPicPr>
            <a:picLocks noChangeAspect="1"/>
          </p:cNvPicPr>
          <p:nvPr/>
        </p:nvPicPr>
        <p:blipFill>
          <a:blip r:embed="rId3"/>
          <a:stretch>
            <a:fillRect/>
          </a:stretch>
        </p:blipFill>
        <p:spPr>
          <a:xfrm>
            <a:off x="461034" y="1189494"/>
            <a:ext cx="4688339" cy="2855692"/>
          </a:xfrm>
          <a:prstGeom prst="rect">
            <a:avLst/>
          </a:prstGeom>
          <a:ln>
            <a:solidFill>
              <a:schemeClr val="tx2"/>
            </a:solidFill>
          </a:ln>
        </p:spPr>
      </p:pic>
      <p:pic>
        <p:nvPicPr>
          <p:cNvPr id="6" name="Graphic 5" descr="Group brainstorm outline">
            <a:extLst>
              <a:ext uri="{FF2B5EF4-FFF2-40B4-BE49-F238E27FC236}">
                <a16:creationId xmlns:a16="http://schemas.microsoft.com/office/drawing/2014/main" id="{9FD9D2F1-A330-A585-ABC9-2A18F7B99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6144" y="881700"/>
            <a:ext cx="2855692" cy="2855692"/>
          </a:xfrm>
          <a:prstGeom prst="rect">
            <a:avLst/>
          </a:prstGeom>
        </p:spPr>
      </p:pic>
      <p:sp>
        <p:nvSpPr>
          <p:cNvPr id="7" name="Slide Number Placeholder 3">
            <a:extLst>
              <a:ext uri="{FF2B5EF4-FFF2-40B4-BE49-F238E27FC236}">
                <a16:creationId xmlns:a16="http://schemas.microsoft.com/office/drawing/2014/main" id="{EA38A94B-2C51-3144-DD6B-485360977CCC}"/>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15</a:t>
            </a:fld>
            <a:endParaRPr lang="en-GB" sz="1000" dirty="0">
              <a:solidFill>
                <a:schemeClr val="bg1"/>
              </a:solidFill>
            </a:endParaRPr>
          </a:p>
        </p:txBody>
      </p:sp>
    </p:spTree>
    <p:extLst>
      <p:ext uri="{BB962C8B-B14F-4D97-AF65-F5344CB8AC3E}">
        <p14:creationId xmlns:p14="http://schemas.microsoft.com/office/powerpoint/2010/main" val="2722770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8"/>
          <p:cNvSpPr txBox="1">
            <a:spLocks noGrp="1"/>
          </p:cNvSpPr>
          <p:nvPr>
            <p:ph type="title"/>
          </p:nvPr>
        </p:nvSpPr>
        <p:spPr>
          <a:xfrm>
            <a:off x="387900" y="311727"/>
            <a:ext cx="8368200" cy="483403"/>
          </a:xfrm>
          <a:prstGeom prst="rect">
            <a:avLst/>
          </a:prstGeom>
        </p:spPr>
        <p:txBody>
          <a:bodyPr spcFirstLastPara="1" vert="horz" wrap="square" lIns="91425" tIns="91425" rIns="91425" bIns="91425" rtlCol="0" anchor="b" anchorCtr="0">
            <a:noAutofit/>
          </a:bodyPr>
          <a:lstStyle/>
          <a:p>
            <a:r>
              <a:rPr lang="en-GB" sz="3200" b="1" dirty="0">
                <a:ea typeface="Calibri"/>
                <a:cs typeface="Calibri"/>
              </a:rPr>
              <a:t>Task #3 (a)</a:t>
            </a:r>
          </a:p>
        </p:txBody>
      </p:sp>
      <p:sp>
        <p:nvSpPr>
          <p:cNvPr id="186" name="Google Shape;186;p38"/>
          <p:cNvSpPr txBox="1">
            <a:spLocks noGrp="1"/>
          </p:cNvSpPr>
          <p:nvPr>
            <p:ph type="body" idx="1"/>
          </p:nvPr>
        </p:nvSpPr>
        <p:spPr>
          <a:xfrm>
            <a:off x="288510" y="715616"/>
            <a:ext cx="2464629" cy="4409360"/>
          </a:xfrm>
          <a:prstGeom prst="rect">
            <a:avLst/>
          </a:prstGeom>
        </p:spPr>
        <p:txBody>
          <a:bodyPr spcFirstLastPara="1" vert="horz" wrap="square" lIns="91425" tIns="91425" rIns="91425" bIns="91425" rtlCol="0" anchor="t" anchorCtr="0">
            <a:normAutofit fontScale="92500" lnSpcReduction="20000"/>
          </a:bodyPr>
          <a:lstStyle/>
          <a:p>
            <a:pPr marL="0" marR="36830" indent="0">
              <a:lnSpc>
                <a:spcPct val="101244"/>
              </a:lnSpc>
              <a:buNone/>
            </a:pPr>
            <a:r>
              <a:rPr lang="en-GB" sz="2400" b="0" dirty="0">
                <a:ea typeface="+mn-lt"/>
                <a:cs typeface="+mn-lt"/>
              </a:rPr>
              <a:t>Group </a:t>
            </a:r>
            <a:r>
              <a:rPr lang="en-GB" sz="2400" dirty="0">
                <a:ea typeface="+mn-lt"/>
                <a:cs typeface="+mn-lt"/>
              </a:rPr>
              <a:t>prepares a RISK management strategy to address </a:t>
            </a:r>
            <a:r>
              <a:rPr lang="en-GB" sz="2400" u="sng" dirty="0">
                <a:ea typeface="+mn-lt"/>
                <a:cs typeface="+mn-lt"/>
              </a:rPr>
              <a:t>one [</a:t>
            </a:r>
            <a:r>
              <a:rPr lang="en-GB" sz="2400" dirty="0">
                <a:ea typeface="+mn-lt"/>
                <a:cs typeface="+mn-lt"/>
              </a:rPr>
              <a:t>named] challenge from their problem frame</a:t>
            </a:r>
            <a:r>
              <a:rPr lang="en-GB" sz="2400" b="0" dirty="0">
                <a:ea typeface="+mn-lt"/>
                <a:cs typeface="+mn-lt"/>
              </a:rPr>
              <a:t>. </a:t>
            </a:r>
          </a:p>
          <a:p>
            <a:pPr marL="0" marR="36830" indent="0">
              <a:lnSpc>
                <a:spcPct val="101244"/>
              </a:lnSpc>
              <a:buNone/>
            </a:pPr>
            <a:endParaRPr lang="en-GB" sz="2400" b="0" dirty="0">
              <a:ea typeface="+mn-lt"/>
              <a:cs typeface="+mn-lt"/>
            </a:endParaRPr>
          </a:p>
          <a:p>
            <a:pPr marL="0" marR="36830" indent="0">
              <a:lnSpc>
                <a:spcPct val="101244"/>
              </a:lnSpc>
              <a:buNone/>
            </a:pPr>
            <a:r>
              <a:rPr lang="en-GB" sz="2100" b="0" dirty="0">
                <a:ea typeface="+mn-lt"/>
                <a:cs typeface="+mn-lt"/>
              </a:rPr>
              <a:t>Take account of recognised risk management processes, and the principles of mitigation and/or adaptation. </a:t>
            </a:r>
          </a:p>
          <a:p>
            <a:pPr marL="79375" marR="36830" indent="0">
              <a:lnSpc>
                <a:spcPct val="101244"/>
              </a:lnSpc>
              <a:buNone/>
            </a:pPr>
            <a:r>
              <a:rPr lang="en-GB" sz="2100" b="0" dirty="0">
                <a:ea typeface="+mn-lt"/>
                <a:cs typeface="+mn-lt"/>
              </a:rPr>
              <a:t>[</a:t>
            </a:r>
            <a:r>
              <a:rPr lang="en-GB" sz="2100" dirty="0">
                <a:ea typeface="+mn-lt"/>
                <a:cs typeface="+mn-lt"/>
              </a:rPr>
              <a:t>Handout #3</a:t>
            </a:r>
            <a:r>
              <a:rPr lang="en-GB" sz="2100" b="0" dirty="0">
                <a:ea typeface="+mn-lt"/>
                <a:cs typeface="+mn-lt"/>
              </a:rPr>
              <a:t>] 15mins</a:t>
            </a:r>
            <a:endParaRPr lang="en-US" sz="2100" dirty="0">
              <a:ea typeface="Calibri"/>
              <a:cs typeface="Calibri"/>
            </a:endParaRPr>
          </a:p>
        </p:txBody>
      </p:sp>
      <p:sp>
        <p:nvSpPr>
          <p:cNvPr id="2" name="Text Placeholder 2">
            <a:extLst>
              <a:ext uri="{FF2B5EF4-FFF2-40B4-BE49-F238E27FC236}">
                <a16:creationId xmlns:a16="http://schemas.microsoft.com/office/drawing/2014/main" id="{16E99BCE-4916-FB88-EAD9-779C68A7F8D3}"/>
              </a:ext>
            </a:extLst>
          </p:cNvPr>
          <p:cNvSpPr txBox="1">
            <a:spLocks/>
          </p:cNvSpPr>
          <p:nvPr/>
        </p:nvSpPr>
        <p:spPr>
          <a:xfrm>
            <a:off x="2663687" y="311727"/>
            <a:ext cx="6400800" cy="4409360"/>
          </a:xfrm>
          <a:prstGeom prst="rect">
            <a:avLst/>
          </a:prstGeom>
          <a:ln>
            <a:solidFill>
              <a:schemeClr val="accent1"/>
            </a:solidFill>
          </a:ln>
        </p:spPr>
        <p:txBody>
          <a:bodyPr spcFirstLastPara="1" vert="horz" wrap="square" lIns="91425" tIns="91425" rIns="91425" bIns="91425" rtlCol="0" anchor="t" anchorCtr="0">
            <a:noAutofit/>
          </a:bodyPr>
          <a:lstStyle>
            <a:lvl1pPr marL="457189" lvl="0" indent="-342892" algn="l" defTabSz="914400" rtl="0" eaLnBrk="1" latinLnBrk="0" hangingPunct="1">
              <a:spcBef>
                <a:spcPts val="0"/>
              </a:spcBef>
              <a:spcAft>
                <a:spcPts val="0"/>
              </a:spcAft>
              <a:buSzPts val="1800"/>
              <a:buFont typeface="Arial" pitchFamily="34" charset="0"/>
              <a:buChar char="●"/>
              <a:defRPr sz="2000" b="1" kern="1200">
                <a:solidFill>
                  <a:schemeClr val="tx1"/>
                </a:solidFill>
                <a:latin typeface="+mn-lt"/>
                <a:ea typeface="+mn-ea"/>
                <a:cs typeface="+mn-cs"/>
              </a:defRPr>
            </a:lvl1pPr>
            <a:lvl2pPr marL="914378" lvl="1"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2pPr>
            <a:lvl3pPr marL="1371566" lvl="2"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3pPr>
            <a:lvl4pPr marL="1828754" lvl="3" indent="-317492" algn="l" defTabSz="914400" rtl="0" eaLnBrk="1" latinLnBrk="0" hangingPunct="1">
              <a:spcBef>
                <a:spcPts val="0"/>
              </a:spcBef>
              <a:spcAft>
                <a:spcPts val="0"/>
              </a:spcAft>
              <a:buClr>
                <a:schemeClr val="tx2"/>
              </a:buClr>
              <a:buSzPts val="1400"/>
              <a:buFont typeface="Minion Pro" pitchFamily="18" charset="0"/>
              <a:buChar char="●"/>
              <a:defRPr sz="2000" kern="1200">
                <a:solidFill>
                  <a:schemeClr val="tx1"/>
                </a:solidFill>
                <a:latin typeface="+mn-lt"/>
                <a:ea typeface="+mn-ea"/>
                <a:cs typeface="+mn-cs"/>
              </a:defRPr>
            </a:lvl4pPr>
            <a:lvl5pPr marL="2285943" lvl="4"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5pPr>
            <a:lvl6pPr marL="2743132" lvl="5"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320" lvl="6"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509" lvl="7"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697" lvl="8"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114297" indent="0">
              <a:buNone/>
            </a:pPr>
            <a:r>
              <a:rPr lang="en-GB" sz="1400" dirty="0">
                <a:effectLst/>
                <a:ea typeface="Helvetica Neue"/>
              </a:rPr>
              <a:t>Step 1- Risk Identification/ Define Risks – as indicated in Problem Statement (who/what/when or where/why) e.g.:</a:t>
            </a:r>
            <a:endParaRPr lang="en-IE" sz="1400" dirty="0">
              <a:effectLst/>
              <a:ea typeface="Arial" panose="020B0604020202020204" pitchFamily="34" charset="0"/>
            </a:endParaRPr>
          </a:p>
          <a:p>
            <a:pPr marL="342900" lvl="0" indent="-342900">
              <a:buFont typeface="Symbol" panose="05050102010706020507" pitchFamily="18" charset="2"/>
              <a:buChar char="-"/>
            </a:pPr>
            <a:r>
              <a:rPr lang="en-GB" sz="1400" b="0" u="none" strike="noStrike" dirty="0">
                <a:effectLst/>
                <a:ea typeface="Helvetica Neue"/>
              </a:rPr>
              <a:t>Identify the key challenge(s)/issue(s) that Country B [your group’s assigned frame] is facing as a result of immigration.</a:t>
            </a:r>
            <a:endParaRPr lang="en-IE" sz="1400" b="0" u="none" strike="noStrike" dirty="0">
              <a:effectLst/>
              <a:ea typeface="Arial" panose="020B0604020202020204" pitchFamily="34" charset="0"/>
            </a:endParaRPr>
          </a:p>
          <a:p>
            <a:pPr marL="342900" lvl="0" indent="-342900">
              <a:buFont typeface="Symbol" panose="05050102010706020507" pitchFamily="18" charset="2"/>
              <a:buChar char="-"/>
            </a:pPr>
            <a:r>
              <a:rPr lang="en-GB" sz="1400" u="none" strike="noStrike" dirty="0">
                <a:effectLst/>
                <a:ea typeface="Helvetica Neue"/>
              </a:rPr>
              <a:t>Who</a:t>
            </a:r>
            <a:r>
              <a:rPr lang="en-GB" sz="1400" b="0" u="none" strike="noStrike" dirty="0">
                <a:effectLst/>
                <a:ea typeface="Helvetica Neue"/>
              </a:rPr>
              <a:t> is most at risk </a:t>
            </a:r>
            <a:r>
              <a:rPr lang="en-GB" sz="1200" b="0" u="none" strike="noStrike" dirty="0">
                <a:effectLst/>
                <a:ea typeface="Helvetica Neue"/>
              </a:rPr>
              <a:t>in the wake of the immigration crisis [your group’s assigned frame]?</a:t>
            </a:r>
            <a:endParaRPr lang="en-IE" sz="1200" b="0" u="none" strike="noStrike" dirty="0">
              <a:effectLst/>
              <a:ea typeface="Arial" panose="020B0604020202020204" pitchFamily="34" charset="0"/>
            </a:endParaRPr>
          </a:p>
          <a:p>
            <a:pPr marL="342900" lvl="0" indent="-342900">
              <a:buFont typeface="Symbol" panose="05050102010706020507" pitchFamily="18" charset="2"/>
              <a:buChar char="-"/>
            </a:pPr>
            <a:r>
              <a:rPr lang="en-GB" sz="1400" u="none" strike="noStrike" dirty="0">
                <a:effectLst/>
                <a:ea typeface="Helvetica Neue"/>
              </a:rPr>
              <a:t>What</a:t>
            </a:r>
            <a:r>
              <a:rPr lang="en-GB" sz="1400" b="0" u="none" strike="noStrike" dirty="0">
                <a:effectLst/>
                <a:ea typeface="Helvetica Neue"/>
              </a:rPr>
              <a:t> is most at risk </a:t>
            </a:r>
            <a:r>
              <a:rPr lang="en-GB" sz="1200" b="0" u="none" strike="noStrike" dirty="0">
                <a:effectLst/>
                <a:ea typeface="Helvetica Neue"/>
              </a:rPr>
              <a:t>in the wake of the immigration crisis [your group’s assigned frame]?</a:t>
            </a:r>
            <a:endParaRPr lang="en-IE" sz="1200" b="0" dirty="0">
              <a:ea typeface="Helvetica Neue"/>
            </a:endParaRPr>
          </a:p>
          <a:p>
            <a:pPr marL="0" lvl="0" indent="0">
              <a:buNone/>
            </a:pPr>
            <a:r>
              <a:rPr lang="en-GB" sz="1400" dirty="0">
                <a:effectLst/>
                <a:ea typeface="Helvetica Neue"/>
              </a:rPr>
              <a:t>Step 2- Risk Evaluation/ ‘estimation’ (Rank Risks) e.g.:</a:t>
            </a:r>
            <a:endParaRPr lang="en-IE" sz="1400" dirty="0">
              <a:effectLst/>
              <a:ea typeface="Arial" panose="020B0604020202020204" pitchFamily="34" charset="0"/>
            </a:endParaRPr>
          </a:p>
          <a:p>
            <a:pPr marL="342900" lvl="0" indent="-342900">
              <a:buFont typeface="Symbol" panose="05050102010706020507" pitchFamily="18" charset="2"/>
              <a:buChar char="-"/>
            </a:pPr>
            <a:r>
              <a:rPr lang="en-GB" sz="1300" b="0" u="none" strike="noStrike" dirty="0">
                <a:effectLst/>
                <a:ea typeface="Helvetica Neue"/>
              </a:rPr>
              <a:t>Propose three </a:t>
            </a:r>
            <a:r>
              <a:rPr lang="en-GB" sz="1300" b="0" u="sng" strike="noStrike" dirty="0">
                <a:effectLst/>
                <a:ea typeface="Helvetica Neue"/>
              </a:rPr>
              <a:t>likely </a:t>
            </a:r>
            <a:r>
              <a:rPr lang="en-GB" sz="1300" b="0" u="none" strike="noStrike" dirty="0">
                <a:effectLst/>
                <a:ea typeface="Helvetica Neue"/>
              </a:rPr>
              <a:t>‘root causes’ of the key challenge(s)/issue(s) identified in Step 1</a:t>
            </a:r>
            <a:r>
              <a:rPr lang="en-GB" sz="1400" b="0" u="none" strike="noStrike" dirty="0">
                <a:effectLst/>
                <a:ea typeface="Helvetica Neue"/>
              </a:rPr>
              <a:t>.</a:t>
            </a:r>
            <a:endParaRPr lang="en-IE" sz="1400" b="0" u="none" strike="noStrike" dirty="0">
              <a:effectLst/>
              <a:ea typeface="Arial" panose="020B0604020202020204" pitchFamily="34" charset="0"/>
            </a:endParaRPr>
          </a:p>
          <a:p>
            <a:pPr marL="342900" lvl="0" indent="-342900">
              <a:buFont typeface="Symbol" panose="05050102010706020507" pitchFamily="18" charset="2"/>
              <a:buChar char="-"/>
            </a:pPr>
            <a:r>
              <a:rPr lang="en-GB" sz="1400" b="0" u="none" strike="noStrike" dirty="0">
                <a:effectLst/>
                <a:ea typeface="Helvetica Neue"/>
              </a:rPr>
              <a:t>Identify the potential consequences/impact if the challenge(s) you identified arise in Country B.</a:t>
            </a:r>
            <a:endParaRPr lang="en-IE" sz="1400" b="0" dirty="0">
              <a:ea typeface="Helvetica Neue"/>
            </a:endParaRPr>
          </a:p>
          <a:p>
            <a:pPr marL="0" lvl="0" indent="0">
              <a:buNone/>
            </a:pPr>
            <a:r>
              <a:rPr lang="en-GB" sz="1400" dirty="0">
                <a:effectLst/>
                <a:ea typeface="Helvetica Neue"/>
                <a:cs typeface="Times New Roman" panose="02020603050405020304" pitchFamily="18" charset="0"/>
              </a:rPr>
              <a:t>Step 3- Adaptation Measures/ risk controls (also referred to as Solutions) e.g.:</a:t>
            </a:r>
            <a:endParaRPr lang="en-IE" sz="1400" dirty="0">
              <a:effectLst/>
              <a:ea typeface="Arial" panose="020B0604020202020204" pitchFamily="34" charset="0"/>
            </a:endParaRPr>
          </a:p>
          <a:p>
            <a:pPr marL="342900" lvl="0" indent="-342900">
              <a:buFont typeface="Symbol" panose="05050102010706020507" pitchFamily="18" charset="2"/>
              <a:buChar char="-"/>
            </a:pPr>
            <a:r>
              <a:rPr lang="en-GB" sz="1400" b="0" u="none" strike="noStrike" dirty="0">
                <a:effectLst/>
                <a:ea typeface="Helvetica Neue"/>
              </a:rPr>
              <a:t>Identify/briefly outline up to three strategies to </a:t>
            </a:r>
            <a:r>
              <a:rPr lang="en-GB" sz="1400" b="0" u="sng" strike="noStrike" dirty="0">
                <a:effectLst/>
                <a:ea typeface="Helvetica Neue"/>
              </a:rPr>
              <a:t>address your top ranked</a:t>
            </a:r>
            <a:r>
              <a:rPr lang="en-GB" sz="1400" b="0" u="none" strike="noStrike" dirty="0">
                <a:effectLst/>
                <a:ea typeface="Helvetica Neue"/>
              </a:rPr>
              <a:t> challenge/issue.</a:t>
            </a:r>
            <a:endParaRPr lang="en-IE" sz="1400" b="0" u="none" strike="noStrike" dirty="0">
              <a:effectLst/>
              <a:ea typeface="Arial" panose="020B0604020202020204" pitchFamily="34" charset="0"/>
            </a:endParaRPr>
          </a:p>
          <a:p>
            <a:pPr marL="342900" lvl="0" indent="-342900">
              <a:buFont typeface="Symbol" panose="05050102010706020507" pitchFamily="18" charset="2"/>
              <a:buChar char="-"/>
            </a:pPr>
            <a:r>
              <a:rPr lang="en-GB" sz="1400" b="0" u="none" strike="noStrike" dirty="0">
                <a:effectLst/>
                <a:ea typeface="Helvetica Neue"/>
                <a:cs typeface="Times New Roman" panose="02020603050405020304" pitchFamily="18" charset="0"/>
              </a:rPr>
              <a:t>Choose one strategy and justify your choice of strategy e.g. based on costs/ benefits.</a:t>
            </a:r>
            <a:endParaRPr lang="en-IE" sz="1400" b="0" dirty="0">
              <a:ea typeface="Helvetica Neue"/>
              <a:cs typeface="Times New Roman" panose="02020603050405020304" pitchFamily="18" charset="0"/>
            </a:endParaRPr>
          </a:p>
          <a:p>
            <a:pPr marL="0" lvl="0" indent="0">
              <a:buNone/>
            </a:pPr>
            <a:r>
              <a:rPr lang="en-GB" sz="1400" dirty="0">
                <a:effectLst/>
                <a:ea typeface="Helvetica Neue"/>
              </a:rPr>
              <a:t>Step 4- Action and Monitoring (Implement Solutions and check impact/effect):</a:t>
            </a:r>
            <a:endParaRPr lang="en-IE" sz="1400" dirty="0">
              <a:effectLst/>
              <a:ea typeface="Arial" panose="020B0604020202020204" pitchFamily="34" charset="0"/>
            </a:endParaRPr>
          </a:p>
          <a:p>
            <a:pPr marL="342900" lvl="0" indent="-342900">
              <a:buFont typeface="Symbol" panose="05050102010706020507" pitchFamily="18" charset="2"/>
              <a:buChar char="-"/>
            </a:pPr>
            <a:r>
              <a:rPr lang="en-GB" sz="1400" b="0" u="none" strike="noStrike" dirty="0">
                <a:effectLst/>
                <a:ea typeface="Helvetica Neue"/>
                <a:cs typeface="Times New Roman" panose="02020603050405020304" pitchFamily="18" charset="0"/>
              </a:rPr>
              <a:t>Develop a plan to implement the selected strategy (template or flipchart).</a:t>
            </a:r>
            <a:endParaRPr lang="en-IE" sz="1400" b="0" u="none" strike="noStrike" dirty="0">
              <a:effectLst/>
              <a:ea typeface="Arial" panose="020B0604020202020204" pitchFamily="34" charset="0"/>
            </a:endParaRPr>
          </a:p>
          <a:p>
            <a:pPr marL="342900" lvl="0" indent="-342900">
              <a:buFont typeface="Symbol" panose="05050102010706020507" pitchFamily="18" charset="2"/>
              <a:buChar char="-"/>
            </a:pPr>
            <a:r>
              <a:rPr lang="en-GB" sz="1400" b="0" u="sng" strike="noStrike" dirty="0">
                <a:effectLst/>
                <a:ea typeface="Helvetica Neue"/>
                <a:cs typeface="Times New Roman" panose="02020603050405020304" pitchFamily="18" charset="0"/>
              </a:rPr>
              <a:t>Ideally at least one member of those presenting indicates how your group would monitor progress and effectiveness of implemented solutions, and note this on the template shared with other groups.</a:t>
            </a:r>
            <a:endParaRPr lang="en-IE" sz="1400" b="0" u="none" strike="noStrike" dirty="0">
              <a:effectLst/>
              <a:ea typeface="Arial" panose="020B0604020202020204" pitchFamily="34" charset="0"/>
            </a:endParaRPr>
          </a:p>
        </p:txBody>
      </p:sp>
      <p:sp>
        <p:nvSpPr>
          <p:cNvPr id="3" name="Slide Number Placeholder 3">
            <a:extLst>
              <a:ext uri="{FF2B5EF4-FFF2-40B4-BE49-F238E27FC236}">
                <a16:creationId xmlns:a16="http://schemas.microsoft.com/office/drawing/2014/main" id="{3D5118A5-F645-3335-BF71-5180E4BDBA1A}"/>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16</a:t>
            </a:fld>
            <a:endParaRPr lang="en-GB" sz="1000" dirty="0">
              <a:solidFill>
                <a:schemeClr val="bg1"/>
              </a:solidFill>
            </a:endParaRPr>
          </a:p>
        </p:txBody>
      </p:sp>
    </p:spTree>
    <p:extLst>
      <p:ext uri="{BB962C8B-B14F-4D97-AF65-F5344CB8AC3E}">
        <p14:creationId xmlns:p14="http://schemas.microsoft.com/office/powerpoint/2010/main" val="279406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b03416dccd_0_57"/>
          <p:cNvSpPr txBox="1">
            <a:spLocks noGrp="1"/>
          </p:cNvSpPr>
          <p:nvPr>
            <p:ph type="title"/>
          </p:nvPr>
        </p:nvSpPr>
        <p:spPr>
          <a:xfrm>
            <a:off x="387900" y="320100"/>
            <a:ext cx="8443169" cy="400042"/>
          </a:xfrm>
          <a:prstGeom prst="rect">
            <a:avLst/>
          </a:prstGeom>
        </p:spPr>
        <p:txBody>
          <a:bodyPr spcFirstLastPara="1" vert="horz" wrap="square" lIns="68569" tIns="68569" rIns="68569" bIns="68569" rtlCol="0" anchor="b" anchorCtr="0">
            <a:noAutofit/>
          </a:bodyPr>
          <a:lstStyle/>
          <a:p>
            <a:r>
              <a:rPr lang="en-IE" sz="2400" dirty="0"/>
              <a:t>Prevention, Mitigation and Adaptation (&amp; Resilience) – Reminder!</a:t>
            </a:r>
            <a:endParaRPr sz="2400" dirty="0"/>
          </a:p>
        </p:txBody>
      </p:sp>
      <p:pic>
        <p:nvPicPr>
          <p:cNvPr id="9" name="Picture 8" descr="An image of smokestacks with smoke coming out of them. Source: anSICHThoch3, Pixabay">
            <a:extLst>
              <a:ext uri="{FF2B5EF4-FFF2-40B4-BE49-F238E27FC236}">
                <a16:creationId xmlns:a16="http://schemas.microsoft.com/office/drawing/2014/main" id="{3B7F6404-51E2-2B28-5707-1EE31756C5B2}"/>
              </a:ext>
            </a:extLst>
          </p:cNvPr>
          <p:cNvPicPr>
            <a:picLocks noChangeAspect="1"/>
          </p:cNvPicPr>
          <p:nvPr/>
        </p:nvPicPr>
        <p:blipFill>
          <a:blip r:embed="rId3"/>
          <a:stretch>
            <a:fillRect/>
          </a:stretch>
        </p:blipFill>
        <p:spPr>
          <a:xfrm>
            <a:off x="2760715" y="1006600"/>
            <a:ext cx="2597043" cy="1303165"/>
          </a:xfrm>
          <a:prstGeom prst="rect">
            <a:avLst/>
          </a:prstGeom>
        </p:spPr>
      </p:pic>
      <p:sp>
        <p:nvSpPr>
          <p:cNvPr id="308" name="Google Shape;308;g2b03416dccd_0_57"/>
          <p:cNvSpPr txBox="1">
            <a:spLocks noGrp="1"/>
          </p:cNvSpPr>
          <p:nvPr>
            <p:ph type="body" idx="1"/>
          </p:nvPr>
        </p:nvSpPr>
        <p:spPr>
          <a:xfrm>
            <a:off x="366220" y="1185452"/>
            <a:ext cx="2279498" cy="3489369"/>
          </a:xfrm>
          <a:prstGeom prst="rect">
            <a:avLst/>
          </a:prstGeom>
        </p:spPr>
        <p:txBody>
          <a:bodyPr spcFirstLastPara="1" vert="horz" wrap="square" lIns="68569" tIns="68569" rIns="68569" bIns="68569" rtlCol="0" anchor="t" anchorCtr="0">
            <a:noAutofit/>
          </a:bodyPr>
          <a:lstStyle/>
          <a:p>
            <a:pPr marL="0" indent="0">
              <a:spcAft>
                <a:spcPts val="900"/>
              </a:spcAft>
              <a:buNone/>
            </a:pPr>
            <a:r>
              <a:rPr lang="en-IE" sz="1500" dirty="0"/>
              <a:t>Prevention</a:t>
            </a:r>
            <a:r>
              <a:rPr lang="en-IE" sz="1500" b="0" dirty="0"/>
              <a:t> [is] the action of stopping something from happening or arising, although some definitions are less definite e.g. the act of preventing or hindering.</a:t>
            </a:r>
          </a:p>
          <a:p>
            <a:pPr marL="0" indent="0">
              <a:buNone/>
            </a:pPr>
            <a:r>
              <a:rPr lang="en-IE" sz="1500" dirty="0">
                <a:latin typeface="Calibri" panose="020F0502020204030204" pitchFamily="34" charset="0"/>
                <a:cs typeface="Calibri" panose="020F0502020204030204" pitchFamily="34" charset="0"/>
              </a:rPr>
              <a:t>Resilience,</a:t>
            </a:r>
            <a:r>
              <a:rPr lang="en-IE" sz="1500" b="0" dirty="0">
                <a:latin typeface="Calibri" panose="020F0502020204030204" pitchFamily="34" charset="0"/>
                <a:cs typeface="Calibri" panose="020F0502020204030204" pitchFamily="34" charset="0"/>
              </a:rPr>
              <a:t> </a:t>
            </a:r>
            <a:r>
              <a:rPr lang="en-IE" sz="1350" b="0" dirty="0">
                <a:latin typeface="Calibri" panose="020F0502020204030204" pitchFamily="34" charset="0"/>
                <a:cs typeface="Calibri" panose="020F0502020204030204" pitchFamily="34" charset="0"/>
              </a:rPr>
              <a:t>in</a:t>
            </a:r>
            <a:r>
              <a:rPr lang="en-IE" sz="1500" b="0" dirty="0">
                <a:latin typeface="Calibri" panose="020F0502020204030204" pitchFamily="34" charset="0"/>
                <a:cs typeface="Calibri" panose="020F0502020204030204" pitchFamily="34" charset="0"/>
              </a:rPr>
              <a:t> </a:t>
            </a:r>
            <a:r>
              <a:rPr lang="en-IE" sz="1275" b="0" dirty="0"/>
              <a:t>the context of climate change, refers to the ability of a social or ecological system to absorb disturbances while retaining the same basic structure and ways of functioning, the capacity for self-organisation, and the capacity to adapt to stress and change. (UNFCCC glossary)</a:t>
            </a:r>
          </a:p>
          <a:p>
            <a:pPr marL="0" indent="0">
              <a:buNone/>
            </a:pPr>
            <a:endParaRPr lang="en-IE" sz="1350" b="0" dirty="0"/>
          </a:p>
        </p:txBody>
      </p:sp>
      <p:sp>
        <p:nvSpPr>
          <p:cNvPr id="6" name="TextBox 5">
            <a:extLst>
              <a:ext uri="{FF2B5EF4-FFF2-40B4-BE49-F238E27FC236}">
                <a16:creationId xmlns:a16="http://schemas.microsoft.com/office/drawing/2014/main" id="{5CC186B5-ECF3-AC26-3F22-81A238043EA8}"/>
              </a:ext>
            </a:extLst>
          </p:cNvPr>
          <p:cNvSpPr txBox="1"/>
          <p:nvPr/>
        </p:nvSpPr>
        <p:spPr>
          <a:xfrm>
            <a:off x="2725284" y="2300560"/>
            <a:ext cx="2871787" cy="392415"/>
          </a:xfrm>
          <a:prstGeom prst="rect">
            <a:avLst/>
          </a:prstGeom>
          <a:noFill/>
        </p:spPr>
        <p:txBody>
          <a:bodyPr wrap="square" rtlCol="0">
            <a:spAutoFit/>
          </a:bodyPr>
          <a:lstStyle/>
          <a:p>
            <a:r>
              <a:rPr lang="en-IE" sz="975" dirty="0">
                <a:hlinkClick r:id="rId4"/>
              </a:rPr>
              <a:t>https://unfccc.int/topics/introduction-to-mitigation</a:t>
            </a:r>
            <a:endParaRPr lang="en-IE" sz="975" dirty="0"/>
          </a:p>
          <a:p>
            <a:r>
              <a:rPr lang="en-IE" sz="975" dirty="0"/>
              <a:t>Image: anSICHThoch3, Pixabay</a:t>
            </a:r>
          </a:p>
        </p:txBody>
      </p:sp>
      <p:pic>
        <p:nvPicPr>
          <p:cNvPr id="4" name="Picture 3" descr="The figure shows the adaptation policy cycle and support offered under the UN Climate Change regime. From: https://unfccc.int/topics/adaptation-and-resilience/the-big-picture/introduction">
            <a:extLst>
              <a:ext uri="{FF2B5EF4-FFF2-40B4-BE49-F238E27FC236}">
                <a16:creationId xmlns:a16="http://schemas.microsoft.com/office/drawing/2014/main" id="{E6CE008C-EDAD-1958-A7AB-F126F4B76922}"/>
              </a:ext>
            </a:extLst>
          </p:cNvPr>
          <p:cNvPicPr>
            <a:picLocks noChangeAspect="1"/>
          </p:cNvPicPr>
          <p:nvPr/>
        </p:nvPicPr>
        <p:blipFill>
          <a:blip r:embed="rId5"/>
          <a:stretch>
            <a:fillRect/>
          </a:stretch>
        </p:blipFill>
        <p:spPr>
          <a:xfrm>
            <a:off x="5996908" y="2550100"/>
            <a:ext cx="2996086" cy="1762784"/>
          </a:xfrm>
          <a:prstGeom prst="rect">
            <a:avLst/>
          </a:prstGeom>
        </p:spPr>
      </p:pic>
      <p:sp>
        <p:nvSpPr>
          <p:cNvPr id="13" name="Callout: Right Arrow 12">
            <a:extLst>
              <a:ext uri="{FF2B5EF4-FFF2-40B4-BE49-F238E27FC236}">
                <a16:creationId xmlns:a16="http://schemas.microsoft.com/office/drawing/2014/main" id="{680A611C-917F-D51A-A69D-E6B41D16D444}"/>
              </a:ext>
              <a:ext uri="{C183D7F6-B498-43B3-948B-1728B52AA6E4}">
                <adec:decorative xmlns:adec="http://schemas.microsoft.com/office/drawing/2017/decorative" val="1"/>
              </a:ext>
            </a:extLst>
          </p:cNvPr>
          <p:cNvSpPr/>
          <p:nvPr/>
        </p:nvSpPr>
        <p:spPr>
          <a:xfrm rot="10800000">
            <a:off x="4943474" y="1028671"/>
            <a:ext cx="3805385" cy="1397405"/>
          </a:xfrm>
          <a:prstGeom prst="rightArrowCallout">
            <a:avLst>
              <a:gd name="adj1" fmla="val 24065"/>
              <a:gd name="adj2" fmla="val 17523"/>
              <a:gd name="adj3" fmla="val 25935"/>
              <a:gd name="adj4" fmla="val 82090"/>
            </a:avLst>
          </a:prstGeom>
          <a:solidFill>
            <a:srgbClr val="FFFF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allout: Right Arrow 4">
            <a:extLst>
              <a:ext uri="{FF2B5EF4-FFF2-40B4-BE49-F238E27FC236}">
                <a16:creationId xmlns:a16="http://schemas.microsoft.com/office/drawing/2014/main" id="{4A224263-0A33-ED45-164A-C616A0FC9AD5}"/>
              </a:ext>
              <a:ext uri="{C183D7F6-B498-43B3-948B-1728B52AA6E4}">
                <adec:decorative xmlns:adec="http://schemas.microsoft.com/office/drawing/2017/decorative" val="1"/>
              </a:ext>
            </a:extLst>
          </p:cNvPr>
          <p:cNvSpPr/>
          <p:nvPr/>
        </p:nvSpPr>
        <p:spPr>
          <a:xfrm>
            <a:off x="2625858" y="2717422"/>
            <a:ext cx="3641591" cy="2038208"/>
          </a:xfrm>
          <a:prstGeom prst="rightArrowCallout">
            <a:avLst>
              <a:gd name="adj1" fmla="val 24065"/>
              <a:gd name="adj2" fmla="val 17523"/>
              <a:gd name="adj3" fmla="val 25935"/>
              <a:gd name="adj4" fmla="val 82090"/>
            </a:avLst>
          </a:prstGeom>
          <a:solidFill>
            <a:srgbClr val="FFFF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8A510F4E-8296-0A0D-7A2A-A87758DD0BBD}"/>
              </a:ext>
            </a:extLst>
          </p:cNvPr>
          <p:cNvSpPr txBox="1"/>
          <p:nvPr/>
        </p:nvSpPr>
        <p:spPr>
          <a:xfrm>
            <a:off x="5804957" y="1128417"/>
            <a:ext cx="2725956" cy="646331"/>
          </a:xfrm>
          <a:prstGeom prst="rect">
            <a:avLst/>
          </a:prstGeom>
          <a:noFill/>
        </p:spPr>
        <p:txBody>
          <a:bodyPr wrap="square" rtlCol="0">
            <a:spAutoFit/>
          </a:bodyPr>
          <a:lstStyle/>
          <a:p>
            <a:pPr algn="ctr"/>
            <a:r>
              <a:rPr lang="en-GB" sz="1200" i="1" dirty="0">
                <a:latin typeface="Calibri" panose="020F0502020204030204" pitchFamily="34" charset="0"/>
                <a:ea typeface="Arial" panose="020B0604020202020204" pitchFamily="34" charset="0"/>
              </a:rPr>
              <a:t>(UNFCCC 2014)</a:t>
            </a:r>
          </a:p>
          <a:p>
            <a:pPr algn="ctr"/>
            <a:r>
              <a:rPr lang="en-GB" sz="1200" i="1" dirty="0">
                <a:latin typeface="Calibri" panose="020F0502020204030204" pitchFamily="34" charset="0"/>
                <a:ea typeface="Arial" panose="020B0604020202020204" pitchFamily="34" charset="0"/>
              </a:rPr>
              <a:t>Efforts to reduce emissions and enhance sinks are referred to as “mitigation”.</a:t>
            </a:r>
          </a:p>
        </p:txBody>
      </p:sp>
      <p:sp>
        <p:nvSpPr>
          <p:cNvPr id="12" name="TextBox 11">
            <a:extLst>
              <a:ext uri="{FF2B5EF4-FFF2-40B4-BE49-F238E27FC236}">
                <a16:creationId xmlns:a16="http://schemas.microsoft.com/office/drawing/2014/main" id="{F6E79A21-4B44-6087-E2C8-5FAD7B934BD0}"/>
              </a:ext>
            </a:extLst>
          </p:cNvPr>
          <p:cNvSpPr txBox="1"/>
          <p:nvPr/>
        </p:nvSpPr>
        <p:spPr>
          <a:xfrm>
            <a:off x="5666066" y="1762560"/>
            <a:ext cx="2991050" cy="646331"/>
          </a:xfrm>
          <a:prstGeom prst="rect">
            <a:avLst/>
          </a:prstGeom>
          <a:noFill/>
        </p:spPr>
        <p:txBody>
          <a:bodyPr wrap="square" rtlCol="0">
            <a:spAutoFit/>
          </a:bodyPr>
          <a:lstStyle/>
          <a:p>
            <a:pPr algn="ctr"/>
            <a:r>
              <a:rPr lang="en-IE" sz="1200" i="1" dirty="0">
                <a:latin typeface="Calibri" panose="020F0502020204030204" pitchFamily="34" charset="0"/>
                <a:ea typeface="Arial" panose="020B0604020202020204" pitchFamily="34" charset="0"/>
                <a:cs typeface="Calibri" panose="020F0502020204030204" pitchFamily="34" charset="0"/>
              </a:rPr>
              <a:t>Achieving net-zero emissions and biodiversity net gain are mitigation strategies</a:t>
            </a:r>
            <a:r>
              <a:rPr lang="en-GB" sz="1200" i="1" dirty="0">
                <a:latin typeface="Calibri" panose="020F0502020204030204" pitchFamily="34" charset="0"/>
                <a:ea typeface="Arial" panose="020B0604020202020204" pitchFamily="34" charset="0"/>
                <a:cs typeface="Calibri" panose="020F0502020204030204" pitchFamily="34" charset="0"/>
              </a:rPr>
              <a:t> </a:t>
            </a:r>
          </a:p>
          <a:p>
            <a:pPr algn="ctr"/>
            <a:r>
              <a:rPr lang="en-GB" sz="1200" i="1" dirty="0">
                <a:latin typeface="Calibri" panose="020F0502020204030204" pitchFamily="34" charset="0"/>
                <a:ea typeface="Arial" panose="020B0604020202020204" pitchFamily="34" charset="0"/>
                <a:cs typeface="Calibri" panose="020F0502020204030204" pitchFamily="34" charset="0"/>
              </a:rPr>
              <a:t>(TCD Sustainability, 2024)</a:t>
            </a:r>
          </a:p>
        </p:txBody>
      </p:sp>
      <p:cxnSp>
        <p:nvCxnSpPr>
          <p:cNvPr id="14" name="Straight Connector 13">
            <a:extLst>
              <a:ext uri="{FF2B5EF4-FFF2-40B4-BE49-F238E27FC236}">
                <a16:creationId xmlns:a16="http://schemas.microsoft.com/office/drawing/2014/main" id="{7DF44687-E83E-81C6-6EE6-08EE5056D41A}"/>
              </a:ext>
              <a:ext uri="{C183D7F6-B498-43B3-948B-1728B52AA6E4}">
                <adec:decorative xmlns:adec="http://schemas.microsoft.com/office/drawing/2017/decorative" val="1"/>
              </a:ext>
            </a:extLst>
          </p:cNvPr>
          <p:cNvCxnSpPr>
            <a:cxnSpLocks/>
          </p:cNvCxnSpPr>
          <p:nvPr/>
        </p:nvCxnSpPr>
        <p:spPr>
          <a:xfrm flipV="1">
            <a:off x="5716623" y="1762360"/>
            <a:ext cx="2883644" cy="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6B6670-5305-E740-11D5-8C029C8D6951}"/>
              </a:ext>
              <a:ext uri="{C183D7F6-B498-43B3-948B-1728B52AA6E4}">
                <adec:decorative xmlns:adec="http://schemas.microsoft.com/office/drawing/2017/decorative" val="1"/>
              </a:ext>
            </a:extLst>
          </p:cNvPr>
          <p:cNvCxnSpPr>
            <a:cxnSpLocks/>
          </p:cNvCxnSpPr>
          <p:nvPr/>
        </p:nvCxnSpPr>
        <p:spPr>
          <a:xfrm>
            <a:off x="2737650" y="3709066"/>
            <a:ext cx="240011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9A6AB1-0757-EB48-4EA6-EAD5FA5C1B7A}"/>
              </a:ext>
            </a:extLst>
          </p:cNvPr>
          <p:cNvSpPr txBox="1"/>
          <p:nvPr/>
        </p:nvSpPr>
        <p:spPr>
          <a:xfrm>
            <a:off x="2805232" y="2710994"/>
            <a:ext cx="2602736" cy="1038746"/>
          </a:xfrm>
          <a:prstGeom prst="rect">
            <a:avLst/>
          </a:prstGeom>
          <a:noFill/>
        </p:spPr>
        <p:txBody>
          <a:bodyPr wrap="square" rtlCol="0">
            <a:spAutoFit/>
          </a:bodyPr>
          <a:lstStyle/>
          <a:p>
            <a:pPr algn="ctr"/>
            <a:r>
              <a:rPr lang="en-IE" sz="1350" dirty="0"/>
              <a:t>(AMA, 2014)</a:t>
            </a:r>
          </a:p>
          <a:p>
            <a:pPr algn="ctr"/>
            <a:r>
              <a:rPr lang="en-GB" sz="1200" i="1" dirty="0">
                <a:latin typeface="Calibri" panose="020F0502020204030204" pitchFamily="34" charset="0"/>
                <a:ea typeface="Arial" panose="020B0604020202020204" pitchFamily="34" charset="0"/>
                <a:cs typeface="Calibri" panose="020F0502020204030204" pitchFamily="34" charset="0"/>
              </a:rPr>
              <a:t>Adaptation involves planning for climate impacts, building resilience to those impacts, and improving society’s capacity to respond and recover. </a:t>
            </a:r>
            <a:endParaRPr lang="en-IE" sz="1200" i="1"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CF852F7-D023-FBBA-7B44-82D396AB150C}"/>
              </a:ext>
            </a:extLst>
          </p:cNvPr>
          <p:cNvSpPr txBox="1"/>
          <p:nvPr/>
        </p:nvSpPr>
        <p:spPr>
          <a:xfrm>
            <a:off x="2626970" y="3720343"/>
            <a:ext cx="3082738" cy="1015663"/>
          </a:xfrm>
          <a:prstGeom prst="rect">
            <a:avLst/>
          </a:prstGeom>
          <a:noFill/>
        </p:spPr>
        <p:txBody>
          <a:bodyPr wrap="square" rtlCol="0">
            <a:spAutoFit/>
          </a:bodyPr>
          <a:lstStyle/>
          <a:p>
            <a:pPr algn="ctr"/>
            <a:r>
              <a:rPr lang="en-IE" sz="1200" i="1" dirty="0">
                <a:latin typeface="Calibri" panose="020F0502020204030204" pitchFamily="34" charset="0"/>
                <a:ea typeface="Arial" panose="020B0604020202020204" pitchFamily="34" charset="0"/>
              </a:rPr>
              <a:t>Human-driven adjustments in ecological, social or economic systems or policy processes, in response to actual or expected climate </a:t>
            </a:r>
          </a:p>
          <a:p>
            <a:pPr algn="ctr"/>
            <a:r>
              <a:rPr lang="en-IE" sz="1200" i="1" dirty="0">
                <a:latin typeface="Calibri" panose="020F0502020204030204" pitchFamily="34" charset="0"/>
                <a:ea typeface="Arial" panose="020B0604020202020204" pitchFamily="34" charset="0"/>
              </a:rPr>
              <a:t>stimuli and their effects or impacts </a:t>
            </a:r>
          </a:p>
          <a:p>
            <a:pPr algn="ctr"/>
            <a:r>
              <a:rPr lang="en-IE" sz="1200" dirty="0">
                <a:latin typeface="Calibri" panose="020F0502020204030204" pitchFamily="34" charset="0"/>
                <a:cs typeface="Calibri" panose="020F0502020204030204" pitchFamily="34" charset="0"/>
              </a:rPr>
              <a:t>UNFCCC, 2014</a:t>
            </a:r>
          </a:p>
        </p:txBody>
      </p:sp>
      <p:sp>
        <p:nvSpPr>
          <p:cNvPr id="3" name="TextBox 2">
            <a:extLst>
              <a:ext uri="{FF2B5EF4-FFF2-40B4-BE49-F238E27FC236}">
                <a16:creationId xmlns:a16="http://schemas.microsoft.com/office/drawing/2014/main" id="{227DC285-C25B-7B41-16FA-0E1FD1A8C0F3}"/>
              </a:ext>
            </a:extLst>
          </p:cNvPr>
          <p:cNvSpPr txBox="1"/>
          <p:nvPr/>
        </p:nvSpPr>
        <p:spPr>
          <a:xfrm>
            <a:off x="6058811" y="4395125"/>
            <a:ext cx="2872280" cy="357918"/>
          </a:xfrm>
          <a:prstGeom prst="rect">
            <a:avLst/>
          </a:prstGeom>
          <a:noFill/>
        </p:spPr>
        <p:txBody>
          <a:bodyPr wrap="square">
            <a:spAutoFit/>
          </a:bodyPr>
          <a:lstStyle/>
          <a:p>
            <a:r>
              <a:rPr lang="en-IE" sz="863" dirty="0">
                <a:latin typeface="Calibri" panose="020F0502020204030204" pitchFamily="34" charset="0"/>
                <a:cs typeface="Calibri" panose="020F0502020204030204" pitchFamily="34" charset="0"/>
              </a:rPr>
              <a:t>https://unfccc.int/topics/adaptation-and-resilience/the-big-picture/introduction</a:t>
            </a:r>
          </a:p>
        </p:txBody>
      </p:sp>
      <p:sp>
        <p:nvSpPr>
          <p:cNvPr id="2" name="Slide Number Placeholder 3">
            <a:extLst>
              <a:ext uri="{FF2B5EF4-FFF2-40B4-BE49-F238E27FC236}">
                <a16:creationId xmlns:a16="http://schemas.microsoft.com/office/drawing/2014/main" id="{B17CAB93-BF10-1B36-7B17-33AE3C341AB0}"/>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17</a:t>
            </a:fld>
            <a:endParaRPr lang="en-GB" sz="10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1379E-0F12-6AC0-F0D5-B34E4B285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C6638-B5C9-8F32-B98B-C76ABA587AC5}"/>
              </a:ext>
            </a:extLst>
          </p:cNvPr>
          <p:cNvSpPr>
            <a:spLocks noGrp="1"/>
          </p:cNvSpPr>
          <p:nvPr>
            <p:ph type="title"/>
          </p:nvPr>
        </p:nvSpPr>
        <p:spPr>
          <a:xfrm>
            <a:off x="461034" y="278502"/>
            <a:ext cx="7819366" cy="603198"/>
          </a:xfrm>
        </p:spPr>
        <p:txBody>
          <a:bodyPr anchor="ctr">
            <a:noAutofit/>
          </a:bodyPr>
          <a:lstStyle/>
          <a:p>
            <a:pPr>
              <a:lnSpc>
                <a:spcPct val="90000"/>
              </a:lnSpc>
            </a:pPr>
            <a:r>
              <a:rPr lang="en-GB" sz="2400" dirty="0"/>
              <a:t>Group Work for Task #3 is on handout #3: Time allocated is 15mins. Groups must be prepared to present after 15minutes. </a:t>
            </a:r>
            <a:endParaRPr lang="en-IE" sz="2400" dirty="0"/>
          </a:p>
        </p:txBody>
      </p:sp>
      <p:pic>
        <p:nvPicPr>
          <p:cNvPr id="9" name="Picture 8" descr="Task #3: Group preparation of risk management strategy: [Handout 3, p1 overleaf]&#10;Step 1- Risk Identification /vulnerabilities (Define Risks- as in your Problem Statement) e.g:&#10;• Identify the key challenge(s)/issue(s) that Country B [your group’s assigned frame] is facing as a result of immigration.&#10;• Who is most at risk in the wake of the immigration crisis [your group’s assigned frame]?&#10;• What is most at risk in the wake of the immigration crisis [your group’s assigned frame]?&#10;&#10;Step 2- Risk Evaluation/ ‘estimation’ of Risk/ Rank Risks e.g.:&#10;• Propose three likely ‘root causes’ of the key challenge(s)/issue(s) identified in Step 1.&#10;a)&#10;b)&#10;c)&#10;• What are the potential consequences/impact if the challenge(s) you identified arise in Country B.&#10;1. .&#10;2. .&#10;3. .">
            <a:extLst>
              <a:ext uri="{FF2B5EF4-FFF2-40B4-BE49-F238E27FC236}">
                <a16:creationId xmlns:a16="http://schemas.microsoft.com/office/drawing/2014/main" id="{A2417247-AE6C-D94E-8F71-7FD7208BBC8F}"/>
              </a:ext>
            </a:extLst>
          </p:cNvPr>
          <p:cNvPicPr>
            <a:picLocks noChangeAspect="1"/>
          </p:cNvPicPr>
          <p:nvPr/>
        </p:nvPicPr>
        <p:blipFill>
          <a:blip r:embed="rId3"/>
          <a:stretch>
            <a:fillRect/>
          </a:stretch>
        </p:blipFill>
        <p:spPr>
          <a:xfrm>
            <a:off x="461034" y="985616"/>
            <a:ext cx="3148244" cy="2532284"/>
          </a:xfrm>
          <a:prstGeom prst="rect">
            <a:avLst/>
          </a:prstGeom>
          <a:ln>
            <a:solidFill>
              <a:schemeClr val="tx2"/>
            </a:solidFill>
          </a:ln>
        </p:spPr>
      </p:pic>
      <p:pic>
        <p:nvPicPr>
          <p:cNvPr id="11" name="Picture 10" descr="Step 3- Adaptation Measures/ risk controls (also referred to as Solutions) e.g.:&#10;- Identify/briefly outline up to three strategies to address your top ranked challenge/issue.&#10;- Choose one strategy and justify your choice of strategy e.g. based on costs/ benefits.&#10;Step 4- Action and Monitoring (Implement Solutions and check impact/effect):&#10;- Develop a plan to implement the selected strategy (template overleaf or flipchart).&#10;- Ideally at least one member of those presenting indicates how your group would monitor progress and effectiveness of implemented solutions, and note this on the template shared with other groups.">
            <a:extLst>
              <a:ext uri="{FF2B5EF4-FFF2-40B4-BE49-F238E27FC236}">
                <a16:creationId xmlns:a16="http://schemas.microsoft.com/office/drawing/2014/main" id="{0C986154-7A96-2BA1-137D-C61C6E9808B2}"/>
              </a:ext>
            </a:extLst>
          </p:cNvPr>
          <p:cNvPicPr>
            <a:picLocks noChangeAspect="1"/>
          </p:cNvPicPr>
          <p:nvPr/>
        </p:nvPicPr>
        <p:blipFill>
          <a:blip r:embed="rId4"/>
          <a:stretch>
            <a:fillRect/>
          </a:stretch>
        </p:blipFill>
        <p:spPr>
          <a:xfrm>
            <a:off x="1701800" y="2641814"/>
            <a:ext cx="3624344" cy="2176451"/>
          </a:xfrm>
          <a:prstGeom prst="rect">
            <a:avLst/>
          </a:prstGeom>
          <a:ln>
            <a:solidFill>
              <a:schemeClr val="tx2"/>
            </a:solidFill>
          </a:ln>
        </p:spPr>
      </p:pic>
      <p:pic>
        <p:nvPicPr>
          <p:cNvPr id="6" name="Graphic 5" descr="Group brainstorm outline">
            <a:extLst>
              <a:ext uri="{FF2B5EF4-FFF2-40B4-BE49-F238E27FC236}">
                <a16:creationId xmlns:a16="http://schemas.microsoft.com/office/drawing/2014/main" id="{2AD66364-E0FD-D2BD-0BC5-6F2683C0FA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6144" y="881700"/>
            <a:ext cx="2855692" cy="2855692"/>
          </a:xfrm>
          <a:prstGeom prst="rect">
            <a:avLst/>
          </a:prstGeom>
        </p:spPr>
      </p:pic>
      <p:sp>
        <p:nvSpPr>
          <p:cNvPr id="7" name="Slide Number Placeholder 3">
            <a:extLst>
              <a:ext uri="{FF2B5EF4-FFF2-40B4-BE49-F238E27FC236}">
                <a16:creationId xmlns:a16="http://schemas.microsoft.com/office/drawing/2014/main" id="{0866127F-FE0D-E806-0274-C26F1F27A775}"/>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18</a:t>
            </a:fld>
            <a:endParaRPr lang="en-GB" sz="1000" dirty="0">
              <a:solidFill>
                <a:schemeClr val="bg1"/>
              </a:solidFill>
            </a:endParaRPr>
          </a:p>
        </p:txBody>
      </p:sp>
    </p:spTree>
    <p:extLst>
      <p:ext uri="{BB962C8B-B14F-4D97-AF65-F5344CB8AC3E}">
        <p14:creationId xmlns:p14="http://schemas.microsoft.com/office/powerpoint/2010/main" val="248695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AF1F-F5D6-D1FB-688C-698EFE1E7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09708-CEE8-02E2-FBFE-2743CFED3879}"/>
              </a:ext>
            </a:extLst>
          </p:cNvPr>
          <p:cNvSpPr>
            <a:spLocks noGrp="1"/>
          </p:cNvSpPr>
          <p:nvPr>
            <p:ph type="title"/>
          </p:nvPr>
        </p:nvSpPr>
        <p:spPr>
          <a:xfrm>
            <a:off x="461034" y="278502"/>
            <a:ext cx="7997166" cy="603198"/>
          </a:xfrm>
        </p:spPr>
        <p:txBody>
          <a:bodyPr anchor="ctr">
            <a:noAutofit/>
          </a:bodyPr>
          <a:lstStyle/>
          <a:p>
            <a:pPr>
              <a:lnSpc>
                <a:spcPct val="90000"/>
              </a:lnSpc>
            </a:pPr>
            <a:r>
              <a:rPr lang="en-GB" sz="2400" dirty="0"/>
              <a:t>Template for presentations is on handout #4: </a:t>
            </a:r>
            <a:br>
              <a:rPr lang="en-GB" sz="2400" dirty="0"/>
            </a:br>
            <a:r>
              <a:rPr lang="en-GB" sz="2400" dirty="0"/>
              <a:t>Time allocated is max 8 mins per group. 4 speakers share 3 mins.</a:t>
            </a:r>
            <a:endParaRPr lang="en-IE" sz="2400" dirty="0"/>
          </a:p>
        </p:txBody>
      </p:sp>
      <p:pic>
        <p:nvPicPr>
          <p:cNvPr id="4" name="Picture 3" descr="Task #4: Optional Template group management strategy ‘presentations’. [Handout #3, P.2] &#10;[Prepare this template so that other groups can photograph it &amp; can ‘see’ when you ‘present’.&#10;Ideally the group should include an indication of how they would monitor progress of the plan and effectiveness of implemented solutions].&#10;Group Problem frame (please circle number 1, 2 or 3) =                           &#10;1. Infrastructure [housing/education/healthcare], &#10;2. Social tensions [job competition, social services, and cultural integration] or &#10;3. Environmental degradation [land and water usage, and challenging waste and emissions management systems]&#10;1 &#10;2 &#10;3 &#10;4 ">
            <a:extLst>
              <a:ext uri="{FF2B5EF4-FFF2-40B4-BE49-F238E27FC236}">
                <a16:creationId xmlns:a16="http://schemas.microsoft.com/office/drawing/2014/main" id="{E6577586-E379-F932-F477-1D2EB32C10AB}"/>
              </a:ext>
            </a:extLst>
          </p:cNvPr>
          <p:cNvPicPr>
            <a:picLocks noChangeAspect="1"/>
          </p:cNvPicPr>
          <p:nvPr/>
        </p:nvPicPr>
        <p:blipFill>
          <a:blip r:embed="rId3"/>
          <a:stretch>
            <a:fillRect/>
          </a:stretch>
        </p:blipFill>
        <p:spPr>
          <a:xfrm>
            <a:off x="461034" y="975121"/>
            <a:ext cx="3356823" cy="3641903"/>
          </a:xfrm>
          <a:prstGeom prst="rect">
            <a:avLst/>
          </a:prstGeom>
          <a:ln>
            <a:solidFill>
              <a:schemeClr val="tx2"/>
            </a:solidFill>
          </a:ln>
        </p:spPr>
      </p:pic>
      <p:pic>
        <p:nvPicPr>
          <p:cNvPr id="12" name="Picture 11" descr="Q e.g. insert your perspective’s/group’s response to Question posed here&#10;&#10;Presentations review (i.e. Infrastructure, Social tensions or Environmental degradation)&#10;&#10;After each presentation, your group collaborates (max 2mins) to agree proposal related to a change to the other strategy (ies) that would increase the likelihood of alignment with the other two strategies.&#10;&#10;Presentation ‘perspective’ the group is reviewing=&#10;Proposed change to the management strategy:&#10;&#10;Presentation ‘perspective’ the group is reviewing=&#10;Proposed change to the management strategy:">
            <a:extLst>
              <a:ext uri="{FF2B5EF4-FFF2-40B4-BE49-F238E27FC236}">
                <a16:creationId xmlns:a16="http://schemas.microsoft.com/office/drawing/2014/main" id="{32682C1B-FB4E-29A3-921D-4133AAC1AD5E}"/>
              </a:ext>
            </a:extLst>
          </p:cNvPr>
          <p:cNvPicPr>
            <a:picLocks noChangeAspect="1"/>
          </p:cNvPicPr>
          <p:nvPr/>
        </p:nvPicPr>
        <p:blipFill>
          <a:blip r:embed="rId4"/>
          <a:stretch>
            <a:fillRect/>
          </a:stretch>
        </p:blipFill>
        <p:spPr>
          <a:xfrm>
            <a:off x="921679" y="2890916"/>
            <a:ext cx="4305901" cy="1819529"/>
          </a:xfrm>
          <a:prstGeom prst="rect">
            <a:avLst/>
          </a:prstGeom>
          <a:ln>
            <a:solidFill>
              <a:schemeClr val="tx2"/>
            </a:solidFill>
          </a:ln>
        </p:spPr>
      </p:pic>
      <p:pic>
        <p:nvPicPr>
          <p:cNvPr id="6" name="Graphic 5" descr="Group brainstorm outline">
            <a:extLst>
              <a:ext uri="{FF2B5EF4-FFF2-40B4-BE49-F238E27FC236}">
                <a16:creationId xmlns:a16="http://schemas.microsoft.com/office/drawing/2014/main" id="{FB4847B5-130B-EEB2-77A6-B38C47967B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6144" y="881700"/>
            <a:ext cx="2855692" cy="2855692"/>
          </a:xfrm>
          <a:prstGeom prst="rect">
            <a:avLst/>
          </a:prstGeom>
        </p:spPr>
      </p:pic>
      <p:sp>
        <p:nvSpPr>
          <p:cNvPr id="7" name="Slide Number Placeholder 3">
            <a:extLst>
              <a:ext uri="{FF2B5EF4-FFF2-40B4-BE49-F238E27FC236}">
                <a16:creationId xmlns:a16="http://schemas.microsoft.com/office/drawing/2014/main" id="{A3EA9196-59D6-B8DA-EBB8-9C023E5B5C3D}"/>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19</a:t>
            </a:fld>
            <a:endParaRPr lang="en-GB" sz="1000" dirty="0">
              <a:solidFill>
                <a:schemeClr val="bg1"/>
              </a:solidFill>
            </a:endParaRPr>
          </a:p>
        </p:txBody>
      </p:sp>
    </p:spTree>
    <p:extLst>
      <p:ext uri="{BB962C8B-B14F-4D97-AF65-F5344CB8AC3E}">
        <p14:creationId xmlns:p14="http://schemas.microsoft.com/office/powerpoint/2010/main" val="115922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2DF0F-F82A-0E52-78AD-6773308A0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8E105-08EA-8FC7-B29A-C77BBF374683}"/>
              </a:ext>
            </a:extLst>
          </p:cNvPr>
          <p:cNvSpPr>
            <a:spLocks noGrp="1"/>
          </p:cNvSpPr>
          <p:nvPr>
            <p:ph type="title"/>
          </p:nvPr>
        </p:nvSpPr>
        <p:spPr>
          <a:xfrm>
            <a:off x="373308" y="274844"/>
            <a:ext cx="8102250" cy="421200"/>
          </a:xfrm>
        </p:spPr>
        <p:txBody>
          <a:bodyPr/>
          <a:lstStyle/>
          <a:p>
            <a:r>
              <a:rPr lang="en-IE" sz="2400" dirty="0"/>
              <a:t>Prework/preparation: MUST complete before workshop</a:t>
            </a:r>
          </a:p>
        </p:txBody>
      </p:sp>
      <p:sp>
        <p:nvSpPr>
          <p:cNvPr id="4" name="Text Placeholder 3">
            <a:extLst>
              <a:ext uri="{FF2B5EF4-FFF2-40B4-BE49-F238E27FC236}">
                <a16:creationId xmlns:a16="http://schemas.microsoft.com/office/drawing/2014/main" id="{3D3F9A58-DE43-FAD4-80D5-5B09CEA835D2}"/>
              </a:ext>
            </a:extLst>
          </p:cNvPr>
          <p:cNvSpPr>
            <a:spLocks noGrp="1"/>
          </p:cNvSpPr>
          <p:nvPr>
            <p:ph type="body" sz="quarter" idx="11"/>
          </p:nvPr>
        </p:nvSpPr>
        <p:spPr>
          <a:xfrm>
            <a:off x="373297" y="690646"/>
            <a:ext cx="7500938" cy="207169"/>
          </a:xfrm>
        </p:spPr>
        <p:txBody>
          <a:bodyPr/>
          <a:lstStyle/>
          <a:p>
            <a:r>
              <a:rPr lang="en-GB" dirty="0">
                <a:solidFill>
                  <a:srgbClr val="000000"/>
                </a:solidFill>
              </a:rPr>
              <a:t>Problem Framing in Sustainability: prevention, Mitigation and Adaptation</a:t>
            </a:r>
            <a:endParaRPr lang="en-IE" dirty="0"/>
          </a:p>
        </p:txBody>
      </p:sp>
      <p:sp>
        <p:nvSpPr>
          <p:cNvPr id="6" name="TextBox 5">
            <a:extLst>
              <a:ext uri="{FF2B5EF4-FFF2-40B4-BE49-F238E27FC236}">
                <a16:creationId xmlns:a16="http://schemas.microsoft.com/office/drawing/2014/main" id="{DE649B9A-722A-606E-1282-625E35878319}"/>
              </a:ext>
            </a:extLst>
          </p:cNvPr>
          <p:cNvSpPr txBox="1"/>
          <p:nvPr/>
        </p:nvSpPr>
        <p:spPr>
          <a:xfrm>
            <a:off x="373298" y="1036552"/>
            <a:ext cx="8102250" cy="3621504"/>
          </a:xfrm>
          <a:prstGeom prst="rect">
            <a:avLst/>
          </a:prstGeom>
          <a:noFill/>
          <a:ln>
            <a:solidFill>
              <a:srgbClr val="FF0000"/>
            </a:solidFill>
          </a:ln>
        </p:spPr>
        <p:txBody>
          <a:bodyPr wrap="square" rtlCol="0">
            <a:spAutoFit/>
          </a:bodyPr>
          <a:lstStyle/>
          <a:p>
            <a:pPr algn="l">
              <a:spcAft>
                <a:spcPts val="800"/>
              </a:spcAft>
            </a:pPr>
            <a:r>
              <a:rPr lang="en-IE" sz="1400" b="0" i="0" dirty="0">
                <a:solidFill>
                  <a:srgbClr val="000000"/>
                </a:solidFill>
                <a:effectLst/>
              </a:rPr>
              <a:t>In preparation for today’s workshop you were asked to complete </a:t>
            </a:r>
            <a:r>
              <a:rPr lang="en-IE" sz="1400" b="1" i="0" dirty="0">
                <a:solidFill>
                  <a:srgbClr val="000000"/>
                </a:solidFill>
                <a:effectLst/>
              </a:rPr>
              <a:t>tasks related to each of three perspectives.</a:t>
            </a:r>
            <a:endParaRPr lang="en-IE" sz="1400" b="0" i="0" dirty="0">
              <a:solidFill>
                <a:srgbClr val="000000"/>
              </a:solidFill>
              <a:effectLst/>
            </a:endParaRPr>
          </a:p>
          <a:p>
            <a:pPr algn="l">
              <a:spcAft>
                <a:spcPts val="800"/>
              </a:spcAft>
            </a:pPr>
            <a:r>
              <a:rPr lang="en-IE" sz="1400" b="1" i="0" dirty="0">
                <a:solidFill>
                  <a:srgbClr val="000000"/>
                </a:solidFill>
                <a:effectLst/>
              </a:rPr>
              <a:t>They are available in folder ‘</a:t>
            </a:r>
            <a:r>
              <a:rPr lang="en-GB" sz="1400" b="1" i="0" dirty="0">
                <a:solidFill>
                  <a:srgbClr val="000000"/>
                </a:solidFill>
                <a:effectLst/>
              </a:rPr>
              <a:t>Problem Framing in Sustainability: prevention, Mitigation and Adaptation</a:t>
            </a:r>
            <a:r>
              <a:rPr lang="en-IE" sz="1400" b="1" i="0" dirty="0">
                <a:solidFill>
                  <a:srgbClr val="000000"/>
                </a:solidFill>
                <a:effectLst/>
              </a:rPr>
              <a:t>’.</a:t>
            </a:r>
            <a:endParaRPr lang="en-IE" sz="1400" b="0" i="0" dirty="0">
              <a:solidFill>
                <a:srgbClr val="000000"/>
              </a:solidFill>
              <a:effectLst/>
            </a:endParaRPr>
          </a:p>
          <a:p>
            <a:pPr algn="l">
              <a:buFont typeface="+mj-lt"/>
              <a:buAutoNum type="arabicPeriod"/>
            </a:pPr>
            <a:r>
              <a:rPr lang="en-IE" sz="1400" b="0" i="0" u="sng" dirty="0">
                <a:solidFill>
                  <a:srgbClr val="000000"/>
                </a:solidFill>
                <a:effectLst/>
              </a:rPr>
              <a:t>Perspective 1</a:t>
            </a:r>
            <a:r>
              <a:rPr lang="en-IE" sz="1400" b="0" i="0" dirty="0">
                <a:solidFill>
                  <a:srgbClr val="000000"/>
                </a:solidFill>
                <a:effectLst/>
              </a:rPr>
              <a:t> Climate Migration [Immigration]:  Infrastructure [housing/education/healthcare] - [LMS/VLE]</a:t>
            </a:r>
          </a:p>
          <a:p>
            <a:pPr algn="l">
              <a:buFont typeface="+mj-lt"/>
              <a:buAutoNum type="arabicPeriod"/>
            </a:pPr>
            <a:r>
              <a:rPr lang="en-IE" sz="1400" b="0" i="0" u="sng" dirty="0">
                <a:solidFill>
                  <a:srgbClr val="000000"/>
                </a:solidFill>
                <a:effectLst/>
              </a:rPr>
              <a:t>Perspective 2</a:t>
            </a:r>
            <a:r>
              <a:rPr lang="en-IE" sz="1400" b="0" i="0" dirty="0">
                <a:solidFill>
                  <a:srgbClr val="000000"/>
                </a:solidFill>
                <a:effectLst/>
              </a:rPr>
              <a:t> Climate Migration [Immigration]: Social tensions [job competition, social services, and cultural integration] -  [LMS/VLE]</a:t>
            </a:r>
          </a:p>
          <a:p>
            <a:pPr>
              <a:spcAft>
                <a:spcPts val="800"/>
              </a:spcAft>
              <a:buFont typeface="+mj-lt"/>
              <a:buAutoNum type="arabicPeriod"/>
            </a:pPr>
            <a:r>
              <a:rPr lang="en-IE" sz="1400" b="0" i="0" u="sng" dirty="0">
                <a:solidFill>
                  <a:srgbClr val="000000"/>
                </a:solidFill>
                <a:effectLst/>
              </a:rPr>
              <a:t>Perspective 3</a:t>
            </a:r>
            <a:r>
              <a:rPr lang="en-IE" sz="1400" b="0" i="0" dirty="0">
                <a:solidFill>
                  <a:srgbClr val="000000"/>
                </a:solidFill>
                <a:effectLst/>
              </a:rPr>
              <a:t> Climate Migration [Immigration]:  </a:t>
            </a:r>
            <a:r>
              <a:rPr lang="en-GB" sz="1400" dirty="0">
                <a:solidFill>
                  <a:srgbClr val="000000"/>
                </a:solidFill>
              </a:rPr>
              <a:t>Environmental Degradation [Land and water usage; and challenging waste and emissions management systems. </a:t>
            </a:r>
            <a:r>
              <a:rPr lang="en-IE" sz="1400" b="0" i="0" dirty="0">
                <a:solidFill>
                  <a:srgbClr val="000000"/>
                </a:solidFill>
                <a:effectLst/>
              </a:rPr>
              <a:t>[LMS/VLE]</a:t>
            </a:r>
          </a:p>
          <a:p>
            <a:pPr algn="l">
              <a:spcAft>
                <a:spcPts val="800"/>
              </a:spcAft>
            </a:pPr>
            <a:r>
              <a:rPr lang="en-IE" sz="1400" b="0" i="0" dirty="0">
                <a:solidFill>
                  <a:srgbClr val="000000"/>
                </a:solidFill>
                <a:effectLst/>
              </a:rPr>
              <a:t>Each contains questions related to development of a problem frame AND a problem statement viewed from three perspectives on the case study in turn: Infrastructure, Social tensions and  Environmental degradation.</a:t>
            </a:r>
          </a:p>
          <a:p>
            <a:pPr algn="l">
              <a:spcAft>
                <a:spcPts val="800"/>
              </a:spcAft>
            </a:pPr>
            <a:r>
              <a:rPr lang="en-IE" sz="1400" dirty="0"/>
              <a:t>Each 'test’/survey presents prompt questions for the scenario posed. Please remember that these activities do not have 'Right' and 'Wrong' answers. They are completed individually prior to attending the workshop.</a:t>
            </a:r>
          </a:p>
          <a:p>
            <a:r>
              <a:rPr lang="en-IE" sz="1400" dirty="0">
                <a:highlight>
                  <a:srgbClr val="FFFF00"/>
                </a:highlight>
              </a:rPr>
              <a:t>As you will need a record of your response to the prompt questions for engagement in workshop activities</a:t>
            </a:r>
            <a:r>
              <a:rPr lang="en-IE" sz="1400" dirty="0"/>
              <a:t>, please ensure that you </a:t>
            </a:r>
            <a:r>
              <a:rPr lang="en-IE" sz="1400" b="1" dirty="0"/>
              <a:t>photograph, take a screen shot or print a record of your responses before you 'submit</a:t>
            </a:r>
            <a:r>
              <a:rPr lang="en-IE" sz="1400" dirty="0"/>
              <a:t>'.  Thank you.</a:t>
            </a:r>
          </a:p>
        </p:txBody>
      </p:sp>
      <p:sp>
        <p:nvSpPr>
          <p:cNvPr id="5" name="Slide Number Placeholder 3">
            <a:extLst>
              <a:ext uri="{FF2B5EF4-FFF2-40B4-BE49-F238E27FC236}">
                <a16:creationId xmlns:a16="http://schemas.microsoft.com/office/drawing/2014/main" id="{82A123DA-D6A6-E537-CA46-B5062DE6B389}"/>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2</a:t>
            </a:fld>
            <a:endParaRPr lang="en-GB" sz="1000" dirty="0">
              <a:solidFill>
                <a:schemeClr val="bg1"/>
              </a:solidFill>
            </a:endParaRPr>
          </a:p>
        </p:txBody>
      </p:sp>
    </p:spTree>
    <p:extLst>
      <p:ext uri="{BB962C8B-B14F-4D97-AF65-F5344CB8AC3E}">
        <p14:creationId xmlns:p14="http://schemas.microsoft.com/office/powerpoint/2010/main" val="225583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F7D7-8F28-2951-3E6B-D26F913967CF}"/>
              </a:ext>
            </a:extLst>
          </p:cNvPr>
          <p:cNvSpPr>
            <a:spLocks noGrp="1"/>
          </p:cNvSpPr>
          <p:nvPr>
            <p:ph type="title"/>
          </p:nvPr>
        </p:nvSpPr>
        <p:spPr>
          <a:xfrm>
            <a:off x="397749" y="268734"/>
            <a:ext cx="7858310" cy="1136024"/>
          </a:xfrm>
        </p:spPr>
        <p:txBody>
          <a:bodyPr>
            <a:normAutofit fontScale="90000"/>
          </a:bodyPr>
          <a:lstStyle/>
          <a:p>
            <a:pPr marL="114297">
              <a:lnSpc>
                <a:spcPct val="120000"/>
              </a:lnSpc>
              <a:spcAft>
                <a:spcPts val="600"/>
              </a:spcAft>
            </a:pPr>
            <a:r>
              <a:rPr lang="en-IE" sz="2800" dirty="0"/>
              <a:t>Slides (4) aligned with Theme’s Videos &amp; Workshop pack</a:t>
            </a:r>
            <a:br>
              <a:rPr lang="en-IE" sz="2800" dirty="0"/>
            </a:br>
            <a:r>
              <a:rPr lang="en-IE" sz="1800" dirty="0"/>
              <a:t>-</a:t>
            </a:r>
            <a:r>
              <a:rPr lang="en-GB" sz="1800" dirty="0"/>
              <a:t>aligned with Videos by Dr John Gallagher, 2024 and/or Theme Workshop pack, available at: </a:t>
            </a:r>
            <a:br>
              <a:rPr lang="en-GB" sz="2000" dirty="0"/>
            </a:br>
            <a:r>
              <a:rPr lang="en-GB" sz="1300" dirty="0">
                <a:solidFill>
                  <a:schemeClr val="tx2"/>
                </a:solidFill>
                <a:hlinkClick r:id="rId3">
                  <a:extLst>
                    <a:ext uri="{A12FA001-AC4F-418D-AE19-62706E023703}">
                      <ahyp:hlinkClr xmlns:ahyp="http://schemas.microsoft.com/office/drawing/2018/hyperlinkcolor" val="tx"/>
                    </a:ext>
                  </a:extLst>
                </a:hlinkClick>
              </a:rPr>
              <a:t>www.tcd.ie/academicpractice/resources/education-for-sustainable-development/teaching-materials-for-esd</a:t>
            </a:r>
            <a:r>
              <a:rPr lang="en-GB" sz="1300" dirty="0">
                <a:solidFill>
                  <a:srgbClr val="000000"/>
                </a:solidFill>
                <a:hlinkClick r:id="rId3">
                  <a:extLst>
                    <a:ext uri="{A12FA001-AC4F-418D-AE19-62706E023703}">
                      <ahyp:hlinkClr xmlns:ahyp="http://schemas.microsoft.com/office/drawing/2018/hyperlinkcolor" val="tx"/>
                    </a:ext>
                  </a:extLst>
                </a:hlinkClick>
              </a:rPr>
              <a:t>/</a:t>
            </a:r>
            <a:r>
              <a:rPr lang="en-GB" sz="1300" dirty="0"/>
              <a:t> </a:t>
            </a:r>
            <a:endParaRPr lang="en-IE" sz="1300" dirty="0"/>
          </a:p>
        </p:txBody>
      </p:sp>
      <p:sp>
        <p:nvSpPr>
          <p:cNvPr id="3" name="Text Placeholder 2">
            <a:extLst>
              <a:ext uri="{FF2B5EF4-FFF2-40B4-BE49-F238E27FC236}">
                <a16:creationId xmlns:a16="http://schemas.microsoft.com/office/drawing/2014/main" id="{D4814A7F-89D1-00E5-3A39-DB8C7B019543}"/>
              </a:ext>
            </a:extLst>
          </p:cNvPr>
          <p:cNvSpPr>
            <a:spLocks noGrp="1"/>
          </p:cNvSpPr>
          <p:nvPr>
            <p:ph type="body" idx="1"/>
          </p:nvPr>
        </p:nvSpPr>
        <p:spPr>
          <a:xfrm>
            <a:off x="493528" y="1625600"/>
            <a:ext cx="8179132" cy="2832100"/>
          </a:xfrm>
        </p:spPr>
        <p:txBody>
          <a:bodyPr>
            <a:noAutofit/>
          </a:bodyPr>
          <a:lstStyle/>
          <a:p>
            <a:pPr marL="342900" indent="-342900">
              <a:spcAft>
                <a:spcPts val="600"/>
              </a:spcAft>
            </a:pPr>
            <a:r>
              <a:rPr lang="en-IE" sz="1800" b="0" dirty="0"/>
              <a:t>Guidance notes </a:t>
            </a:r>
            <a:r>
              <a:rPr lang="en-GB" sz="1800" b="0" dirty="0"/>
              <a:t>for learners </a:t>
            </a:r>
          </a:p>
          <a:p>
            <a:pPr marL="800089" lvl="1" indent="-342900">
              <a:spcAft>
                <a:spcPts val="600"/>
              </a:spcAft>
            </a:pPr>
            <a:r>
              <a:rPr lang="en-GB" sz="1800" dirty="0"/>
              <a:t>Raworth’s Housing &amp; Shelter, and Income &amp; Work.</a:t>
            </a:r>
          </a:p>
          <a:p>
            <a:pPr marL="800089" lvl="1" indent="-342900">
              <a:spcAft>
                <a:spcPts val="600"/>
              </a:spcAft>
            </a:pPr>
            <a:r>
              <a:rPr lang="en-GB" sz="1800" dirty="0"/>
              <a:t>Problem Framing, Problem Statements and Risk Management.</a:t>
            </a:r>
          </a:p>
          <a:p>
            <a:pPr marL="342900" indent="-342900">
              <a:spcAft>
                <a:spcPts val="600"/>
              </a:spcAft>
            </a:pPr>
            <a:r>
              <a:rPr lang="en-GB" sz="1800" b="0" dirty="0"/>
              <a:t>Selection of definitions for Mitigation </a:t>
            </a:r>
          </a:p>
          <a:p>
            <a:pPr marL="342900" indent="-342900">
              <a:spcAft>
                <a:spcPts val="600"/>
              </a:spcAft>
            </a:pPr>
            <a:r>
              <a:rPr lang="en-GB" sz="1800" b="0" dirty="0"/>
              <a:t>Selection of definitions for Adaptation</a:t>
            </a:r>
          </a:p>
          <a:p>
            <a:pPr marL="342900" indent="-342900">
              <a:spcAft>
                <a:spcPts val="600"/>
              </a:spcAft>
            </a:pPr>
            <a:r>
              <a:rPr lang="en-GB" sz="1800" b="0" dirty="0"/>
              <a:t>Significance of Climate migration further to sea-level rise as a case study.</a:t>
            </a:r>
          </a:p>
          <a:p>
            <a:pPr marL="342900" indent="-342900">
              <a:spcAft>
                <a:spcPts val="600"/>
              </a:spcAft>
            </a:pPr>
            <a:r>
              <a:rPr lang="en-IE" sz="1800" b="0" dirty="0"/>
              <a:t>Facilitator checklist (Assessment process)</a:t>
            </a:r>
          </a:p>
          <a:p>
            <a:pPr marL="342900" indent="-342900">
              <a:spcAft>
                <a:spcPts val="600"/>
              </a:spcAft>
            </a:pPr>
            <a:r>
              <a:rPr lang="en-IE" sz="1800" b="0" dirty="0"/>
              <a:t>The Final section = wrap-up and prompts for reflection (3 slides)</a:t>
            </a:r>
            <a:r>
              <a:rPr lang="en-IE" sz="1800" dirty="0"/>
              <a:t> </a:t>
            </a:r>
          </a:p>
        </p:txBody>
      </p:sp>
      <p:sp>
        <p:nvSpPr>
          <p:cNvPr id="4" name="Slide Number Placeholder 3">
            <a:extLst>
              <a:ext uri="{FF2B5EF4-FFF2-40B4-BE49-F238E27FC236}">
                <a16:creationId xmlns:a16="http://schemas.microsoft.com/office/drawing/2014/main" id="{1D15049A-D980-7336-92F2-001E8645A93B}"/>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20</a:t>
            </a:fld>
            <a:endParaRPr lang="en-GB" sz="1000" dirty="0">
              <a:solidFill>
                <a:schemeClr val="bg1"/>
              </a:solidFill>
            </a:endParaRPr>
          </a:p>
        </p:txBody>
      </p:sp>
    </p:spTree>
    <p:extLst>
      <p:ext uri="{BB962C8B-B14F-4D97-AF65-F5344CB8AC3E}">
        <p14:creationId xmlns:p14="http://schemas.microsoft.com/office/powerpoint/2010/main" val="352703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D0929-F7C6-308F-DBC3-527FFEDF367D}"/>
              </a:ext>
            </a:extLst>
          </p:cNvPr>
          <p:cNvSpPr>
            <a:spLocks noGrp="1"/>
          </p:cNvSpPr>
          <p:nvPr>
            <p:ph type="title"/>
          </p:nvPr>
        </p:nvSpPr>
        <p:spPr>
          <a:xfrm>
            <a:off x="387900" y="-686100"/>
            <a:ext cx="8368200" cy="686100"/>
          </a:xfrm>
        </p:spPr>
        <p:txBody>
          <a:bodyPr spcFirstLastPara="1" vert="horz" wrap="square" lIns="91425" tIns="91425" rIns="91425" bIns="91425" rtlCol="0" anchor="b" anchorCtr="0">
            <a:normAutofit fontScale="90000"/>
          </a:bodyPr>
          <a:lstStyle/>
          <a:p>
            <a:r>
              <a:rPr lang="en-IE" dirty="0"/>
              <a:t>Guidance for Learners – Term/ESD Concept</a:t>
            </a:r>
          </a:p>
        </p:txBody>
      </p:sp>
      <p:graphicFrame>
        <p:nvGraphicFramePr>
          <p:cNvPr id="5" name="Table 4">
            <a:extLst>
              <a:ext uri="{FF2B5EF4-FFF2-40B4-BE49-F238E27FC236}">
                <a16:creationId xmlns:a16="http://schemas.microsoft.com/office/drawing/2014/main" id="{50B50CE3-BB34-154C-AF10-E7A1126CA72C}"/>
              </a:ext>
            </a:extLst>
          </p:cNvPr>
          <p:cNvGraphicFramePr>
            <a:graphicFrameLocks noGrp="1"/>
          </p:cNvGraphicFramePr>
          <p:nvPr>
            <p:extLst>
              <p:ext uri="{D42A27DB-BD31-4B8C-83A1-F6EECF244321}">
                <p14:modId xmlns:p14="http://schemas.microsoft.com/office/powerpoint/2010/main" val="3290166238"/>
              </p:ext>
            </p:extLst>
          </p:nvPr>
        </p:nvGraphicFramePr>
        <p:xfrm>
          <a:off x="181955" y="386007"/>
          <a:ext cx="8780089" cy="4371485"/>
        </p:xfrm>
        <a:graphic>
          <a:graphicData uri="http://schemas.openxmlformats.org/drawingml/2006/table">
            <a:tbl>
              <a:tblPr firstRow="1" firstCol="1" bandRow="1">
                <a:tableStyleId>{5C22544A-7EE6-4342-B048-85BDC9FD1C3A}</a:tableStyleId>
              </a:tblPr>
              <a:tblGrid>
                <a:gridCol w="1848323">
                  <a:extLst>
                    <a:ext uri="{9D8B030D-6E8A-4147-A177-3AD203B41FA5}">
                      <a16:colId xmlns:a16="http://schemas.microsoft.com/office/drawing/2014/main" val="1327819879"/>
                    </a:ext>
                  </a:extLst>
                </a:gridCol>
                <a:gridCol w="6931766">
                  <a:extLst>
                    <a:ext uri="{9D8B030D-6E8A-4147-A177-3AD203B41FA5}">
                      <a16:colId xmlns:a16="http://schemas.microsoft.com/office/drawing/2014/main" val="383100628"/>
                    </a:ext>
                  </a:extLst>
                </a:gridCol>
              </a:tblGrid>
              <a:tr h="612410">
                <a:tc>
                  <a:txBody>
                    <a:bodyPr/>
                    <a:lstStyle/>
                    <a:p>
                      <a:pPr>
                        <a:lnSpc>
                          <a:spcPct val="115000"/>
                        </a:lnSpc>
                        <a:spcAft>
                          <a:spcPts val="1000"/>
                        </a:spcAft>
                      </a:pPr>
                      <a:r>
                        <a:rPr lang="en-IE" sz="1800" dirty="0">
                          <a:effectLst/>
                        </a:rPr>
                        <a:t>Term/ ESD concept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85" marR="38485" marT="0" marB="0">
                    <a:solidFill>
                      <a:srgbClr val="005EAE"/>
                    </a:solidFill>
                  </a:tcPr>
                </a:tc>
                <a:tc>
                  <a:txBody>
                    <a:bodyPr/>
                    <a:lstStyle/>
                    <a:p>
                      <a:pPr>
                        <a:lnSpc>
                          <a:spcPct val="115000"/>
                        </a:lnSpc>
                        <a:spcAft>
                          <a:spcPts val="1000"/>
                        </a:spcAft>
                      </a:pPr>
                      <a:r>
                        <a:rPr lang="en-GB" sz="1800" dirty="0">
                          <a:effectLst/>
                        </a:rPr>
                        <a:t>Guidance for learners [Further detail in Videos Dr John Gallagher. [2024]</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85" marR="38485" marT="0" marB="0">
                    <a:solidFill>
                      <a:srgbClr val="005EAE"/>
                    </a:solidFill>
                  </a:tcPr>
                </a:tc>
                <a:extLst>
                  <a:ext uri="{0D108BD9-81ED-4DB2-BD59-A6C34878D82A}">
                    <a16:rowId xmlns:a16="http://schemas.microsoft.com/office/drawing/2014/main" val="3086817249"/>
                  </a:ext>
                </a:extLst>
              </a:tr>
              <a:tr h="750488">
                <a:tc>
                  <a:txBody>
                    <a:bodyPr/>
                    <a:lstStyle/>
                    <a:p>
                      <a:pPr>
                        <a:lnSpc>
                          <a:spcPct val="115000"/>
                        </a:lnSpc>
                        <a:buNone/>
                      </a:pPr>
                      <a:r>
                        <a:rPr lang="en-GB" sz="1100" b="1" dirty="0">
                          <a:effectLst/>
                          <a:latin typeface="+mn-lt"/>
                          <a:ea typeface="Cambria" panose="02040503050406030204" pitchFamily="18" charset="0"/>
                          <a:cs typeface="Arial" panose="020B0604020202020204" pitchFamily="34" charset="0"/>
                        </a:rPr>
                        <a:t>Housing (Shelter)</a:t>
                      </a:r>
                      <a:endParaRPr lang="en-IE" sz="1100" dirty="0">
                        <a:effectLst/>
                        <a:latin typeface="+mn-lt"/>
                        <a:ea typeface="Arial" panose="020B0604020202020204" pitchFamily="34" charset="0"/>
                        <a:cs typeface="Arial" panose="020B0604020202020204" pitchFamily="34" charset="0"/>
                      </a:endParaRPr>
                    </a:p>
                    <a:p>
                      <a:pPr>
                        <a:lnSpc>
                          <a:spcPct val="115000"/>
                        </a:lnSpc>
                        <a:buNone/>
                      </a:pPr>
                      <a:r>
                        <a:rPr lang="en-IE" sz="1000" dirty="0">
                          <a:effectLst/>
                          <a:latin typeface="+mn-lt"/>
                          <a:ea typeface="Cambria" panose="02040503050406030204" pitchFamily="18" charset="0"/>
                          <a:cs typeface="Arial" panose="020B0604020202020204" pitchFamily="34" charset="0"/>
                        </a:rPr>
                        <a:t>Video 1 [2:54] </a:t>
                      </a:r>
                    </a:p>
                    <a:p>
                      <a:pPr>
                        <a:lnSpc>
                          <a:spcPct val="115000"/>
                        </a:lnSpc>
                        <a:buNone/>
                      </a:pPr>
                      <a:r>
                        <a:rPr lang="en-IE" sz="800" i="1" dirty="0">
                          <a:effectLst/>
                          <a:latin typeface="+mn-lt"/>
                          <a:ea typeface="Cambria" panose="02040503050406030204" pitchFamily="18" charset="0"/>
                          <a:cs typeface="Arial" panose="020B0604020202020204" pitchFamily="34" charset="0"/>
                        </a:rPr>
                        <a:t>Characteristics of, and factors influencing, complex systems.</a:t>
                      </a:r>
                      <a:endParaRPr lang="en-IE" sz="800" dirty="0">
                        <a:effectLst/>
                        <a:latin typeface="+mn-lt"/>
                        <a:ea typeface="Arial" panose="020B0604020202020204" pitchFamily="34" charset="0"/>
                        <a:cs typeface="Arial" panose="020B0604020202020204" pitchFamily="34" charset="0"/>
                      </a:endParaRPr>
                    </a:p>
                    <a:p>
                      <a:pPr>
                        <a:lnSpc>
                          <a:spcPct val="115000"/>
                        </a:lnSpc>
                        <a:spcAft>
                          <a:spcPts val="600"/>
                        </a:spcAft>
                        <a:buNone/>
                      </a:pPr>
                      <a:r>
                        <a:rPr lang="en-IE" sz="800" b="1" dirty="0">
                          <a:effectLst/>
                          <a:latin typeface="+mn-lt"/>
                          <a:ea typeface="Cambria" panose="02040503050406030204" pitchFamily="18" charset="0"/>
                          <a:cs typeface="Arial" panose="020B0604020202020204" pitchFamily="34" charset="0"/>
                        </a:rPr>
                        <a:t>Doughnut economics Lab.</a:t>
                      </a:r>
                    </a:p>
                  </a:txBody>
                  <a:tcPr marL="68580" marR="68580" marT="0" marB="0">
                    <a:solidFill>
                      <a:srgbClr val="005EAE"/>
                    </a:solidFill>
                  </a:tcPr>
                </a:tc>
                <a:tc>
                  <a:txBody>
                    <a:bodyPr/>
                    <a:lstStyle/>
                    <a:p>
                      <a:pPr>
                        <a:lnSpc>
                          <a:spcPct val="115000"/>
                        </a:lnSpc>
                        <a:spcAft>
                          <a:spcPts val="600"/>
                        </a:spcAft>
                        <a:buNone/>
                      </a:pPr>
                      <a:r>
                        <a:rPr lang="en-GB" sz="1100" dirty="0">
                          <a:solidFill>
                            <a:schemeClr val="tx1"/>
                          </a:solidFill>
                          <a:effectLst/>
                          <a:latin typeface="+mn-lt"/>
                          <a:ea typeface="Cambria" panose="02040503050406030204" pitchFamily="18" charset="0"/>
                          <a:cs typeface="Arial" panose="020B0604020202020204" pitchFamily="34" charset="0"/>
                        </a:rPr>
                        <a:t>The concept of housing aims to ensure availability of sustainable and resilient homes that support creation of thriving communities and reduce the risk of natural disasters and climate change. Ad</a:t>
                      </a:r>
                      <a:r>
                        <a:rPr lang="en-IE" sz="1100" dirty="0">
                          <a:solidFill>
                            <a:schemeClr val="tx1"/>
                          </a:solidFill>
                          <a:effectLst/>
                          <a:latin typeface="+mn-lt"/>
                          <a:ea typeface="Cambria" panose="02040503050406030204" pitchFamily="18" charset="0"/>
                          <a:cs typeface="Arial" panose="020B0604020202020204" pitchFamily="34" charset="0"/>
                        </a:rPr>
                        <a:t>equate</a:t>
                      </a:r>
                      <a:r>
                        <a:rPr lang="en-GB" sz="1100" dirty="0">
                          <a:solidFill>
                            <a:schemeClr val="tx1"/>
                          </a:solidFill>
                          <a:effectLst/>
                          <a:latin typeface="+mn-lt"/>
                          <a:ea typeface="Cambria" panose="02040503050406030204" pitchFamily="18" charset="0"/>
                          <a:cs typeface="Arial" panose="020B0604020202020204" pitchFamily="34" charset="0"/>
                        </a:rPr>
                        <a:t> drinking water and sanitation are essential components, and existing infrastructure can be challenged if flooding occurs and/or in times of greatly increased population.</a:t>
                      </a:r>
                      <a:endParaRPr lang="en-IE" sz="1100" dirty="0">
                        <a:solidFill>
                          <a:schemeClr val="tx1"/>
                        </a:solidFill>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44616637"/>
                  </a:ext>
                </a:extLst>
              </a:tr>
              <a:tr h="656256">
                <a:tc>
                  <a:txBody>
                    <a:bodyPr/>
                    <a:lstStyle/>
                    <a:p>
                      <a:pPr>
                        <a:lnSpc>
                          <a:spcPct val="115000"/>
                        </a:lnSpc>
                        <a:buNone/>
                      </a:pPr>
                      <a:r>
                        <a:rPr lang="en-GB" sz="1100" b="1" dirty="0">
                          <a:effectLst/>
                          <a:latin typeface="+mn-lt"/>
                          <a:ea typeface="Cambria" panose="02040503050406030204" pitchFamily="18" charset="0"/>
                          <a:cs typeface="Arial" panose="020B0604020202020204" pitchFamily="34" charset="0"/>
                        </a:rPr>
                        <a:t>Income and work</a:t>
                      </a:r>
                      <a:endParaRPr lang="en-IE" sz="1100" dirty="0">
                        <a:effectLst/>
                        <a:latin typeface="+mn-lt"/>
                        <a:ea typeface="Arial" panose="020B0604020202020204" pitchFamily="34" charset="0"/>
                        <a:cs typeface="Arial" panose="020B0604020202020204" pitchFamily="34" charset="0"/>
                      </a:endParaRPr>
                    </a:p>
                    <a:p>
                      <a:pPr>
                        <a:lnSpc>
                          <a:spcPct val="115000"/>
                        </a:lnSpc>
                        <a:buNone/>
                      </a:pPr>
                      <a:r>
                        <a:rPr lang="en-IE" sz="1000" dirty="0">
                          <a:effectLst/>
                          <a:latin typeface="+mn-lt"/>
                          <a:ea typeface="Cambria" panose="02040503050406030204" pitchFamily="18" charset="0"/>
                          <a:cs typeface="Arial" panose="020B0604020202020204" pitchFamily="34" charset="0"/>
                        </a:rPr>
                        <a:t>Video 1 [3:33] </a:t>
                      </a:r>
                    </a:p>
                    <a:p>
                      <a:pPr>
                        <a:lnSpc>
                          <a:spcPct val="115000"/>
                        </a:lnSpc>
                        <a:buNone/>
                      </a:pPr>
                      <a:r>
                        <a:rPr lang="en-IE" sz="800" i="1" dirty="0">
                          <a:effectLst/>
                          <a:latin typeface="+mn-lt"/>
                          <a:ea typeface="Cambria" panose="02040503050406030204" pitchFamily="18" charset="0"/>
                          <a:cs typeface="Arial" panose="020B0604020202020204" pitchFamily="34" charset="0"/>
                        </a:rPr>
                        <a:t>Characteristics of, and factors influencing, complex systems.</a:t>
                      </a:r>
                      <a:endParaRPr lang="en-IE" sz="800" dirty="0">
                        <a:effectLst/>
                        <a:latin typeface="+mn-lt"/>
                        <a:ea typeface="Arial" panose="020B0604020202020204" pitchFamily="34" charset="0"/>
                        <a:cs typeface="Arial" panose="020B0604020202020204" pitchFamily="34" charset="0"/>
                      </a:endParaRPr>
                    </a:p>
                    <a:p>
                      <a:pPr>
                        <a:lnSpc>
                          <a:spcPct val="115000"/>
                        </a:lnSpc>
                        <a:buNone/>
                      </a:pPr>
                      <a:r>
                        <a:rPr lang="en-IE" sz="800" b="1" dirty="0">
                          <a:effectLst/>
                          <a:latin typeface="+mn-lt"/>
                          <a:ea typeface="Cambria" panose="02040503050406030204" pitchFamily="18" charset="0"/>
                          <a:cs typeface="Arial" panose="020B0604020202020204" pitchFamily="34" charset="0"/>
                        </a:rPr>
                        <a:t>Doughnut economics Lab.</a:t>
                      </a:r>
                      <a:endParaRPr lang="en-IE" sz="800" dirty="0">
                        <a:effectLst/>
                        <a:latin typeface="+mn-lt"/>
                        <a:ea typeface="Arial" panose="020B0604020202020204" pitchFamily="34" charset="0"/>
                        <a:cs typeface="Arial" panose="020B0604020202020204" pitchFamily="34" charset="0"/>
                      </a:endParaRPr>
                    </a:p>
                  </a:txBody>
                  <a:tcPr marL="68580" marR="68580" marT="0" marB="0">
                    <a:solidFill>
                      <a:srgbClr val="005EAE"/>
                    </a:solidFill>
                  </a:tcPr>
                </a:tc>
                <a:tc>
                  <a:txBody>
                    <a:bodyPr/>
                    <a:lstStyle/>
                    <a:p>
                      <a:pPr>
                        <a:lnSpc>
                          <a:spcPct val="115000"/>
                        </a:lnSpc>
                        <a:buNone/>
                        <a:tabLst>
                          <a:tab pos="457200" algn="l"/>
                        </a:tabLst>
                      </a:pPr>
                      <a:r>
                        <a:rPr lang="en-IE" sz="1100" dirty="0">
                          <a:solidFill>
                            <a:schemeClr val="tx1"/>
                          </a:solidFill>
                          <a:effectLst/>
                          <a:latin typeface="+mn-lt"/>
                          <a:ea typeface="Cambria" panose="02040503050406030204" pitchFamily="18" charset="0"/>
                          <a:cs typeface="Arial" panose="020B0604020202020204" pitchFamily="34" charset="0"/>
                        </a:rPr>
                        <a:t>Work that is safe, meaningful and fairly paid provides essential income for households to meet core needs. Income and work shortfalls exist for more than 2 billion people globally and for many of those fortunate to have work, many must work in dangerous or exploitative conditions. This dimension explores what is decent and adequate with respect to income and work. </a:t>
                      </a:r>
                      <a:endParaRPr lang="en-IE" sz="1100" dirty="0">
                        <a:solidFill>
                          <a:schemeClr val="tx1"/>
                        </a:solidFill>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60242521"/>
                  </a:ext>
                </a:extLst>
              </a:tr>
              <a:tr h="742950">
                <a:tc>
                  <a:txBody>
                    <a:bodyPr/>
                    <a:lstStyle/>
                    <a:p>
                      <a:pPr>
                        <a:lnSpc>
                          <a:spcPct val="115000"/>
                        </a:lnSpc>
                        <a:buNone/>
                      </a:pPr>
                      <a:r>
                        <a:rPr lang="en-GB" sz="1100" b="1" dirty="0">
                          <a:effectLst/>
                          <a:latin typeface="+mn-lt"/>
                          <a:ea typeface="Cambria" panose="02040503050406030204" pitchFamily="18" charset="0"/>
                          <a:cs typeface="Arial" panose="020B0604020202020204" pitchFamily="34" charset="0"/>
                        </a:rPr>
                        <a:t>Problem framing</a:t>
                      </a:r>
                      <a:endParaRPr lang="en-IE" sz="1100" dirty="0">
                        <a:effectLst/>
                        <a:latin typeface="+mn-lt"/>
                        <a:ea typeface="Arial" panose="020B0604020202020204" pitchFamily="34" charset="0"/>
                        <a:cs typeface="Arial" panose="020B0604020202020204" pitchFamily="34" charset="0"/>
                      </a:endParaRPr>
                    </a:p>
                    <a:p>
                      <a:pPr>
                        <a:lnSpc>
                          <a:spcPct val="115000"/>
                        </a:lnSpc>
                        <a:buNone/>
                      </a:pPr>
                      <a:r>
                        <a:rPr lang="en-IE" sz="1000" dirty="0">
                          <a:effectLst/>
                          <a:latin typeface="+mn-lt"/>
                          <a:ea typeface="Cambria" panose="02040503050406030204" pitchFamily="18" charset="0"/>
                          <a:cs typeface="Arial" panose="020B0604020202020204" pitchFamily="34" charset="0"/>
                        </a:rPr>
                        <a:t>Video 2 [1:52]</a:t>
                      </a:r>
                      <a:endParaRPr lang="en-IE" sz="1000" dirty="0">
                        <a:effectLst/>
                        <a:latin typeface="+mn-lt"/>
                        <a:ea typeface="Arial" panose="020B0604020202020204" pitchFamily="34" charset="0"/>
                        <a:cs typeface="Arial" panose="020B0604020202020204" pitchFamily="34" charset="0"/>
                      </a:endParaRPr>
                    </a:p>
                    <a:p>
                      <a:pPr>
                        <a:lnSpc>
                          <a:spcPct val="115000"/>
                        </a:lnSpc>
                        <a:buNone/>
                      </a:pPr>
                      <a:r>
                        <a:rPr lang="en-IE" sz="800" i="1" dirty="0">
                          <a:effectLst/>
                          <a:latin typeface="+mn-lt"/>
                          <a:ea typeface="Cambria" panose="02040503050406030204" pitchFamily="18" charset="0"/>
                          <a:cs typeface="Arial" panose="020B0604020202020204" pitchFamily="34" charset="0"/>
                        </a:rPr>
                        <a:t>Problem Framing and Problem Statements for sustainability challenges.</a:t>
                      </a:r>
                      <a:endParaRPr lang="en-IE" sz="800" dirty="0">
                        <a:effectLst/>
                        <a:latin typeface="+mn-lt"/>
                        <a:ea typeface="Arial" panose="020B0604020202020204" pitchFamily="34" charset="0"/>
                        <a:cs typeface="Arial" panose="020B0604020202020204" pitchFamily="34" charset="0"/>
                      </a:endParaRPr>
                    </a:p>
                  </a:txBody>
                  <a:tcPr marL="68580" marR="68580" marT="0" marB="0">
                    <a:solidFill>
                      <a:srgbClr val="005EAE"/>
                    </a:solidFill>
                  </a:tcPr>
                </a:tc>
                <a:tc>
                  <a:txBody>
                    <a:bodyPr/>
                    <a:lstStyle/>
                    <a:p>
                      <a:pPr>
                        <a:lnSpc>
                          <a:spcPct val="115000"/>
                        </a:lnSpc>
                        <a:buNone/>
                        <a:tabLst>
                          <a:tab pos="457200" algn="l"/>
                        </a:tabLst>
                      </a:pPr>
                      <a:r>
                        <a:rPr lang="en-GB" sz="1100" dirty="0">
                          <a:solidFill>
                            <a:schemeClr val="tx1"/>
                          </a:solidFill>
                          <a:effectLst/>
                          <a:latin typeface="+mn-lt"/>
                          <a:ea typeface="Cambria" panose="02040503050406030204" pitchFamily="18" charset="0"/>
                          <a:cs typeface="Arial" panose="020B0604020202020204" pitchFamily="34" charset="0"/>
                        </a:rPr>
                        <a:t>The goal of Problem framing is to produce a problem statement and the process can be supported by use of a </a:t>
                      </a:r>
                      <a:r>
                        <a:rPr lang="en-IE" sz="1100" dirty="0">
                          <a:solidFill>
                            <a:schemeClr val="tx1"/>
                          </a:solidFill>
                          <a:effectLst/>
                          <a:latin typeface="+mn-lt"/>
                          <a:ea typeface="Cambria" panose="02040503050406030204" pitchFamily="18" charset="0"/>
                          <a:cs typeface="Arial" panose="020B0604020202020204" pitchFamily="34" charset="0"/>
                        </a:rPr>
                        <a:t>Matrix that evaluates the problem (a)from simple to complex, and (b) from well-structured to ill-structured.</a:t>
                      </a:r>
                      <a:endParaRPr lang="en-IE" sz="1100" dirty="0">
                        <a:solidFill>
                          <a:schemeClr val="tx1"/>
                        </a:solidFill>
                        <a:effectLst/>
                        <a:latin typeface="+mn-lt"/>
                        <a:ea typeface="Arial" panose="020B0604020202020204" pitchFamily="34" charset="0"/>
                        <a:cs typeface="Arial" panose="020B0604020202020204" pitchFamily="34" charset="0"/>
                      </a:endParaRPr>
                    </a:p>
                    <a:p>
                      <a:pPr>
                        <a:lnSpc>
                          <a:spcPct val="115000"/>
                        </a:lnSpc>
                        <a:buNone/>
                        <a:tabLst>
                          <a:tab pos="457200" algn="l"/>
                        </a:tabLst>
                      </a:pPr>
                      <a:r>
                        <a:rPr lang="en-IE" sz="1100" dirty="0">
                          <a:solidFill>
                            <a:schemeClr val="tx1"/>
                          </a:solidFill>
                          <a:effectLst/>
                          <a:latin typeface="+mn-lt"/>
                          <a:ea typeface="Cambria" panose="02040503050406030204" pitchFamily="18" charset="0"/>
                          <a:cs typeface="Arial" panose="020B0604020202020204" pitchFamily="34" charset="0"/>
                        </a:rPr>
                        <a:t>Framing is a composite of (i) where we place emphasis, (ii) how we explain a problem and (iii) what we fail to mention. Bias can have a negative impact.</a:t>
                      </a:r>
                      <a:endParaRPr lang="en-IE" sz="1100" dirty="0">
                        <a:solidFill>
                          <a:schemeClr val="tx1"/>
                        </a:solidFill>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27330148"/>
                  </a:ext>
                </a:extLst>
              </a:tr>
              <a:tr h="461948">
                <a:tc>
                  <a:txBody>
                    <a:bodyPr/>
                    <a:lstStyle/>
                    <a:p>
                      <a:pPr>
                        <a:lnSpc>
                          <a:spcPct val="115000"/>
                        </a:lnSpc>
                        <a:buNone/>
                      </a:pPr>
                      <a:r>
                        <a:rPr lang="en-GB" sz="1100" b="1" dirty="0">
                          <a:effectLst/>
                          <a:latin typeface="+mn-lt"/>
                          <a:ea typeface="Cambria" panose="02040503050406030204" pitchFamily="18" charset="0"/>
                          <a:cs typeface="Arial" panose="020B0604020202020204" pitchFamily="34" charset="0"/>
                        </a:rPr>
                        <a:t>Problem statements</a:t>
                      </a:r>
                      <a:endParaRPr lang="en-IE" sz="1100" dirty="0">
                        <a:effectLst/>
                        <a:latin typeface="+mn-lt"/>
                        <a:ea typeface="Arial" panose="020B0604020202020204" pitchFamily="34" charset="0"/>
                        <a:cs typeface="Arial" panose="020B0604020202020204" pitchFamily="34" charset="0"/>
                      </a:endParaRPr>
                    </a:p>
                    <a:p>
                      <a:pPr>
                        <a:lnSpc>
                          <a:spcPct val="115000"/>
                        </a:lnSpc>
                        <a:buNone/>
                      </a:pPr>
                      <a:r>
                        <a:rPr lang="en-IE" sz="1000" dirty="0">
                          <a:effectLst/>
                          <a:latin typeface="+mn-lt"/>
                          <a:ea typeface="Cambria" panose="02040503050406030204" pitchFamily="18" charset="0"/>
                          <a:cs typeface="Arial" panose="020B0604020202020204" pitchFamily="34" charset="0"/>
                        </a:rPr>
                        <a:t>Video 2 [2:53/ 11:39] </a:t>
                      </a:r>
                    </a:p>
                    <a:p>
                      <a:pPr>
                        <a:lnSpc>
                          <a:spcPct val="115000"/>
                        </a:lnSpc>
                        <a:buNone/>
                      </a:pPr>
                      <a:r>
                        <a:rPr lang="en-IE" sz="800" i="1" dirty="0">
                          <a:effectLst/>
                          <a:latin typeface="+mn-lt"/>
                          <a:ea typeface="Cambria" panose="02040503050406030204" pitchFamily="18" charset="0"/>
                          <a:cs typeface="Arial" panose="020B0604020202020204" pitchFamily="34" charset="0"/>
                        </a:rPr>
                        <a:t>Problem Framing and Problem Statements for sustainability challenges.</a:t>
                      </a:r>
                      <a:endParaRPr lang="en-IE" sz="800" dirty="0">
                        <a:effectLst/>
                        <a:latin typeface="+mn-lt"/>
                        <a:ea typeface="Arial" panose="020B0604020202020204" pitchFamily="34" charset="0"/>
                        <a:cs typeface="Arial" panose="020B0604020202020204" pitchFamily="34" charset="0"/>
                      </a:endParaRPr>
                    </a:p>
                  </a:txBody>
                  <a:tcPr marL="68580" marR="68580" marT="0" marB="0">
                    <a:solidFill>
                      <a:srgbClr val="005EAE"/>
                    </a:solidFill>
                  </a:tcPr>
                </a:tc>
                <a:tc>
                  <a:txBody>
                    <a:bodyPr/>
                    <a:lstStyle/>
                    <a:p>
                      <a:pPr>
                        <a:lnSpc>
                          <a:spcPct val="115000"/>
                        </a:lnSpc>
                        <a:buNone/>
                      </a:pPr>
                      <a:r>
                        <a:rPr lang="en-GB" sz="1100" dirty="0">
                          <a:solidFill>
                            <a:schemeClr val="tx1"/>
                          </a:solidFill>
                          <a:effectLst/>
                          <a:latin typeface="+mn-lt"/>
                          <a:ea typeface="Cambria" panose="02040503050406030204" pitchFamily="18" charset="0"/>
                          <a:cs typeface="Arial" panose="020B0604020202020204" pitchFamily="34" charset="0"/>
                        </a:rPr>
                        <a:t>Problem statements clearly summarise how to address the: </a:t>
                      </a:r>
                      <a:r>
                        <a:rPr lang="en-GB" sz="1100" b="1" u="sng" dirty="0">
                          <a:solidFill>
                            <a:schemeClr val="tx1"/>
                          </a:solidFill>
                          <a:effectLst/>
                          <a:latin typeface="+mn-lt"/>
                          <a:ea typeface="Cambria" panose="02040503050406030204" pitchFamily="18" charset="0"/>
                          <a:cs typeface="Arial" panose="020B0604020202020204" pitchFamily="34" charset="0"/>
                        </a:rPr>
                        <a:t>who</a:t>
                      </a:r>
                      <a:r>
                        <a:rPr lang="en-GB" sz="1100" dirty="0">
                          <a:solidFill>
                            <a:schemeClr val="tx1"/>
                          </a:solidFill>
                          <a:effectLst/>
                          <a:latin typeface="+mn-lt"/>
                          <a:ea typeface="Cambria" panose="02040503050406030204" pitchFamily="18" charset="0"/>
                          <a:cs typeface="Arial" panose="020B0604020202020204" pitchFamily="34" charset="0"/>
                        </a:rPr>
                        <a:t> has the problem, </a:t>
                      </a:r>
                      <a:r>
                        <a:rPr lang="en-GB" sz="1100" b="1" u="sng" dirty="0">
                          <a:solidFill>
                            <a:schemeClr val="tx1"/>
                          </a:solidFill>
                          <a:effectLst/>
                          <a:latin typeface="+mn-lt"/>
                          <a:ea typeface="Cambria" panose="02040503050406030204" pitchFamily="18" charset="0"/>
                          <a:cs typeface="Arial" panose="020B0604020202020204" pitchFamily="34" charset="0"/>
                        </a:rPr>
                        <a:t>wha</a:t>
                      </a:r>
                      <a:r>
                        <a:rPr lang="en-GB" sz="1100" dirty="0">
                          <a:solidFill>
                            <a:schemeClr val="tx1"/>
                          </a:solidFill>
                          <a:effectLst/>
                          <a:latin typeface="+mn-lt"/>
                          <a:ea typeface="Cambria" panose="02040503050406030204" pitchFamily="18" charset="0"/>
                          <a:cs typeface="Arial" panose="020B0604020202020204" pitchFamily="34" charset="0"/>
                        </a:rPr>
                        <a:t>t is the problem, </a:t>
                      </a:r>
                      <a:r>
                        <a:rPr lang="en-GB" sz="1100" b="1" u="sng" dirty="0">
                          <a:solidFill>
                            <a:schemeClr val="tx1"/>
                          </a:solidFill>
                          <a:effectLst/>
                          <a:latin typeface="+mn-lt"/>
                          <a:ea typeface="Cambria" panose="02040503050406030204" pitchFamily="18" charset="0"/>
                          <a:cs typeface="Arial" panose="020B0604020202020204" pitchFamily="34" charset="0"/>
                        </a:rPr>
                        <a:t>when/where</a:t>
                      </a:r>
                      <a:r>
                        <a:rPr lang="en-GB" sz="1100" dirty="0">
                          <a:solidFill>
                            <a:schemeClr val="tx1"/>
                          </a:solidFill>
                          <a:effectLst/>
                          <a:latin typeface="+mn-lt"/>
                          <a:ea typeface="Cambria" panose="02040503050406030204" pitchFamily="18" charset="0"/>
                          <a:cs typeface="Arial" panose="020B0604020202020204" pitchFamily="34" charset="0"/>
                        </a:rPr>
                        <a:t> does the problem occur, and </a:t>
                      </a:r>
                      <a:r>
                        <a:rPr lang="en-GB" sz="1100" b="1" u="sng" dirty="0">
                          <a:solidFill>
                            <a:schemeClr val="tx1"/>
                          </a:solidFill>
                          <a:effectLst/>
                          <a:latin typeface="+mn-lt"/>
                          <a:ea typeface="Cambria" panose="02040503050406030204" pitchFamily="18" charset="0"/>
                          <a:cs typeface="Arial" panose="020B0604020202020204" pitchFamily="34" charset="0"/>
                        </a:rPr>
                        <a:t>why</a:t>
                      </a:r>
                      <a:r>
                        <a:rPr lang="en-GB" sz="1100" dirty="0">
                          <a:solidFill>
                            <a:schemeClr val="tx1"/>
                          </a:solidFill>
                          <a:effectLst/>
                          <a:latin typeface="+mn-lt"/>
                          <a:ea typeface="Cambria" panose="02040503050406030204" pitchFamily="18" charset="0"/>
                          <a:cs typeface="Arial" panose="020B0604020202020204" pitchFamily="34" charset="0"/>
                        </a:rPr>
                        <a:t> is it important to address for the (</a:t>
                      </a:r>
                      <a:r>
                        <a:rPr lang="en-GB" sz="1100" b="1" u="sng" dirty="0">
                          <a:solidFill>
                            <a:schemeClr val="tx1"/>
                          </a:solidFill>
                          <a:effectLst/>
                          <a:latin typeface="+mn-lt"/>
                          <a:ea typeface="Cambria" panose="02040503050406030204" pitchFamily="18" charset="0"/>
                          <a:cs typeface="Arial" panose="020B0604020202020204" pitchFamily="34" charset="0"/>
                        </a:rPr>
                        <a:t>who</a:t>
                      </a:r>
                      <a:r>
                        <a:rPr lang="en-GB" sz="1100" dirty="0">
                          <a:solidFill>
                            <a:schemeClr val="tx1"/>
                          </a:solidFill>
                          <a:effectLst/>
                          <a:latin typeface="+mn-lt"/>
                          <a:ea typeface="Cambria" panose="02040503050406030204" pitchFamily="18" charset="0"/>
                          <a:cs typeface="Arial" panose="020B0604020202020204" pitchFamily="34" charset="0"/>
                        </a:rPr>
                        <a:t>) – for sustainability problems, the </a:t>
                      </a:r>
                      <a:r>
                        <a:rPr lang="en-GB" sz="1100" b="1" dirty="0">
                          <a:solidFill>
                            <a:schemeClr val="tx1"/>
                          </a:solidFill>
                          <a:effectLst/>
                          <a:latin typeface="+mn-lt"/>
                          <a:ea typeface="Cambria" panose="02040503050406030204" pitchFamily="18" charset="0"/>
                          <a:cs typeface="Arial" panose="020B0604020202020204" pitchFamily="34" charset="0"/>
                        </a:rPr>
                        <a:t>why</a:t>
                      </a:r>
                      <a:r>
                        <a:rPr lang="en-GB" sz="1100" dirty="0">
                          <a:solidFill>
                            <a:schemeClr val="tx1"/>
                          </a:solidFill>
                          <a:effectLst/>
                          <a:latin typeface="+mn-lt"/>
                          <a:ea typeface="Cambria" panose="02040503050406030204" pitchFamily="18" charset="0"/>
                          <a:cs typeface="Arial" panose="020B0604020202020204" pitchFamily="34" charset="0"/>
                        </a:rPr>
                        <a:t> generally includes concepts related to responsibility and advocacy.</a:t>
                      </a:r>
                      <a:endParaRPr lang="en-IE" sz="1100" dirty="0">
                        <a:solidFill>
                          <a:schemeClr val="tx1"/>
                        </a:solidFill>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08905907"/>
                  </a:ext>
                </a:extLst>
              </a:tr>
              <a:tr h="692245">
                <a:tc>
                  <a:txBody>
                    <a:bodyPr/>
                    <a:lstStyle/>
                    <a:p>
                      <a:pPr>
                        <a:lnSpc>
                          <a:spcPct val="115000"/>
                        </a:lnSpc>
                        <a:buNone/>
                      </a:pPr>
                      <a:r>
                        <a:rPr lang="en-GB" sz="1100" b="1" dirty="0">
                          <a:effectLst/>
                          <a:latin typeface="+mn-lt"/>
                          <a:ea typeface="Cambria" panose="02040503050406030204" pitchFamily="18" charset="0"/>
                          <a:cs typeface="Arial" panose="020B0604020202020204" pitchFamily="34" charset="0"/>
                        </a:rPr>
                        <a:t>Risk management</a:t>
                      </a:r>
                      <a:endParaRPr lang="en-IE" sz="1100" dirty="0">
                        <a:effectLst/>
                        <a:latin typeface="+mn-lt"/>
                        <a:ea typeface="Arial" panose="020B0604020202020204" pitchFamily="34" charset="0"/>
                        <a:cs typeface="Arial" panose="020B0604020202020204" pitchFamily="34" charset="0"/>
                      </a:endParaRPr>
                    </a:p>
                    <a:p>
                      <a:pPr>
                        <a:lnSpc>
                          <a:spcPct val="115000"/>
                        </a:lnSpc>
                        <a:buNone/>
                      </a:pPr>
                      <a:r>
                        <a:rPr lang="en-GB" sz="1100" b="1" dirty="0">
                          <a:effectLst/>
                          <a:latin typeface="+mn-lt"/>
                          <a:ea typeface="Cambria" panose="02040503050406030204" pitchFamily="18" charset="0"/>
                          <a:cs typeface="Arial" panose="020B0604020202020204" pitchFamily="34" charset="0"/>
                        </a:rPr>
                        <a:t> </a:t>
                      </a:r>
                      <a:r>
                        <a:rPr lang="en-IE" sz="1000" dirty="0">
                          <a:effectLst/>
                          <a:latin typeface="+mn-lt"/>
                          <a:ea typeface="Cambria" panose="02040503050406030204" pitchFamily="18" charset="0"/>
                          <a:cs typeface="Arial" panose="020B0604020202020204" pitchFamily="34" charset="0"/>
                        </a:rPr>
                        <a:t>Video 3 [6:11]</a:t>
                      </a:r>
                      <a:r>
                        <a:rPr lang="en-IE" sz="1100" dirty="0">
                          <a:effectLst/>
                          <a:latin typeface="+mn-lt"/>
                          <a:ea typeface="Cambria" panose="02040503050406030204" pitchFamily="18" charset="0"/>
                          <a:cs typeface="Arial" panose="020B0604020202020204" pitchFamily="34" charset="0"/>
                        </a:rPr>
                        <a:t> </a:t>
                      </a:r>
                      <a:endParaRPr lang="en-IE" sz="1100" dirty="0">
                        <a:effectLst/>
                        <a:latin typeface="+mn-lt"/>
                        <a:ea typeface="Arial" panose="020B0604020202020204" pitchFamily="34" charset="0"/>
                        <a:cs typeface="Arial" panose="020B0604020202020204" pitchFamily="34" charset="0"/>
                      </a:endParaRPr>
                    </a:p>
                    <a:p>
                      <a:pPr>
                        <a:lnSpc>
                          <a:spcPct val="115000"/>
                        </a:lnSpc>
                        <a:buNone/>
                      </a:pPr>
                      <a:r>
                        <a:rPr lang="en-GB" sz="800" i="1" dirty="0">
                          <a:effectLst/>
                          <a:latin typeface="+mn-lt"/>
                          <a:ea typeface="Cambria" panose="02040503050406030204" pitchFamily="18" charset="0"/>
                          <a:cs typeface="Arial" panose="020B0604020202020204" pitchFamily="34" charset="0"/>
                        </a:rPr>
                        <a:t>Risk Management Strategies for Solutions-oriented Approaches to Prevention, Mitigation, and Adaptation</a:t>
                      </a:r>
                      <a:r>
                        <a:rPr lang="en-IE" sz="800" i="1" dirty="0">
                          <a:effectLst/>
                          <a:latin typeface="+mn-lt"/>
                          <a:ea typeface="Cambria" panose="02040503050406030204" pitchFamily="18" charset="0"/>
                          <a:cs typeface="Arial" panose="020B0604020202020204" pitchFamily="34" charset="0"/>
                        </a:rPr>
                        <a:t>.</a:t>
                      </a:r>
                      <a:endParaRPr lang="en-IE" sz="800" dirty="0">
                        <a:effectLst/>
                        <a:latin typeface="+mn-lt"/>
                        <a:ea typeface="Arial" panose="020B0604020202020204" pitchFamily="34" charset="0"/>
                        <a:cs typeface="Arial" panose="020B0604020202020204" pitchFamily="34" charset="0"/>
                      </a:endParaRPr>
                    </a:p>
                  </a:txBody>
                  <a:tcPr marL="68580" marR="68580" marT="0" marB="0">
                    <a:solidFill>
                      <a:srgbClr val="005EAE"/>
                    </a:solidFill>
                  </a:tcPr>
                </a:tc>
                <a:tc>
                  <a:txBody>
                    <a:bodyPr/>
                    <a:lstStyle/>
                    <a:p>
                      <a:pPr>
                        <a:lnSpc>
                          <a:spcPct val="115000"/>
                        </a:lnSpc>
                        <a:spcAft>
                          <a:spcPts val="600"/>
                        </a:spcAft>
                        <a:buNone/>
                      </a:pPr>
                      <a:r>
                        <a:rPr lang="en-GB" sz="1100" dirty="0">
                          <a:solidFill>
                            <a:schemeClr val="tx1"/>
                          </a:solidFill>
                          <a:effectLst/>
                          <a:latin typeface="+mn-lt"/>
                          <a:ea typeface="Cambria" panose="02040503050406030204" pitchFamily="18" charset="0"/>
                          <a:cs typeface="Arial" panose="020B0604020202020204" pitchFamily="34" charset="0"/>
                        </a:rPr>
                        <a:t>Risk management is a form of analysing complex systems as a structured process, with the aim of ensuring that the problem statement at hand is addressed without negative outcomes. Steps of a risk management process include risk identification including root cause analysis, assessment and evaluation of each of the risks identified for e.g. probability/impact. Risk management can take the form of prevention, mitigation and/or adaptation.</a:t>
                      </a:r>
                      <a:endParaRPr lang="en-IE" sz="1100" dirty="0">
                        <a:solidFill>
                          <a:schemeClr val="tx1"/>
                        </a:solidFill>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65902058"/>
                  </a:ext>
                </a:extLst>
              </a:tr>
            </a:tbl>
          </a:graphicData>
        </a:graphic>
      </p:graphicFrame>
      <p:sp>
        <p:nvSpPr>
          <p:cNvPr id="2" name="Slide Number Placeholder 3">
            <a:extLst>
              <a:ext uri="{FF2B5EF4-FFF2-40B4-BE49-F238E27FC236}">
                <a16:creationId xmlns:a16="http://schemas.microsoft.com/office/drawing/2014/main" id="{AA25B3BF-60DE-6396-2FE0-7492C77B13F0}"/>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21</a:t>
            </a:fld>
            <a:endParaRPr lang="en-GB" sz="1000" dirty="0">
              <a:solidFill>
                <a:schemeClr val="bg1"/>
              </a:solidFill>
            </a:endParaRPr>
          </a:p>
        </p:txBody>
      </p:sp>
    </p:spTree>
    <p:extLst>
      <p:ext uri="{BB962C8B-B14F-4D97-AF65-F5344CB8AC3E}">
        <p14:creationId xmlns:p14="http://schemas.microsoft.com/office/powerpoint/2010/main" val="321177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C328-4CCA-A229-5083-45099457C6DB}"/>
              </a:ext>
            </a:extLst>
          </p:cNvPr>
          <p:cNvSpPr>
            <a:spLocks noGrp="1"/>
          </p:cNvSpPr>
          <p:nvPr>
            <p:ph type="title"/>
          </p:nvPr>
        </p:nvSpPr>
        <p:spPr>
          <a:xfrm>
            <a:off x="378608" y="102657"/>
            <a:ext cx="8368200" cy="488093"/>
          </a:xfrm>
        </p:spPr>
        <p:txBody>
          <a:bodyPr>
            <a:normAutofit fontScale="90000"/>
          </a:bodyPr>
          <a:lstStyle/>
          <a:p>
            <a:r>
              <a:rPr lang="en-IE" sz="3100" dirty="0"/>
              <a:t>Mitigation: selection of definitions </a:t>
            </a:r>
            <a:r>
              <a:rPr lang="en-IE" sz="2000" dirty="0"/>
              <a:t>(Workshop pack </a:t>
            </a:r>
            <a:r>
              <a:rPr lang="en-IE" sz="2000" b="1" dirty="0">
                <a:solidFill>
                  <a:schemeClr val="tx1"/>
                </a:solidFill>
              </a:rPr>
              <a:t>Handout #2, p2</a:t>
            </a:r>
            <a:r>
              <a:rPr lang="en-IE" sz="2000" dirty="0"/>
              <a:t>)</a:t>
            </a:r>
          </a:p>
        </p:txBody>
      </p:sp>
      <p:sp>
        <p:nvSpPr>
          <p:cNvPr id="3" name="Text Placeholder 2">
            <a:extLst>
              <a:ext uri="{FF2B5EF4-FFF2-40B4-BE49-F238E27FC236}">
                <a16:creationId xmlns:a16="http://schemas.microsoft.com/office/drawing/2014/main" id="{4A710FF3-CB69-B982-6ECA-2C36F74B50B7}"/>
              </a:ext>
            </a:extLst>
          </p:cNvPr>
          <p:cNvSpPr>
            <a:spLocks noGrp="1"/>
          </p:cNvSpPr>
          <p:nvPr>
            <p:ph type="body" idx="1"/>
          </p:nvPr>
        </p:nvSpPr>
        <p:spPr>
          <a:xfrm>
            <a:off x="397192" y="574775"/>
            <a:ext cx="8368200" cy="4251225"/>
          </a:xfrm>
        </p:spPr>
        <p:txBody>
          <a:bodyPr>
            <a:normAutofit fontScale="25000" lnSpcReduction="20000"/>
          </a:bodyPr>
          <a:lstStyle/>
          <a:p>
            <a:pPr marL="85725" indent="0">
              <a:lnSpc>
                <a:spcPct val="120000"/>
              </a:lnSpc>
              <a:buNone/>
            </a:pPr>
            <a:r>
              <a:rPr lang="en-GB" sz="4800" dirty="0">
                <a:effectLst/>
              </a:rPr>
              <a:t>United Nations Framework Convention on Climate Change (UNFCCC )</a:t>
            </a:r>
            <a:endParaRPr lang="en-IE" sz="4800" dirty="0">
              <a:effectLst/>
            </a:endParaRPr>
          </a:p>
          <a:p>
            <a:pPr marL="85725" indent="0">
              <a:lnSpc>
                <a:spcPct val="120000"/>
              </a:lnSpc>
              <a:buNone/>
            </a:pPr>
            <a:r>
              <a:rPr lang="en-GB" sz="4800" dirty="0">
                <a:effectLst/>
                <a:ea typeface="Arial" panose="020B0604020202020204" pitchFamily="34" charset="0"/>
              </a:rPr>
              <a:t>What is mitigation? </a:t>
            </a:r>
            <a:r>
              <a:rPr lang="en-GB" sz="4800" b="0" dirty="0">
                <a:effectLst/>
                <a:ea typeface="Arial" panose="020B0604020202020204" pitchFamily="34" charset="0"/>
              </a:rPr>
              <a:t>As there is a direct relation between global average temperatures and the concentration of greenhouse gases in the atmosphere, the key for the solution to the climate change problem rests in decreasing the amount of emissions released into the atmosphere and in reducing the current concentration of carbon dioxide (CO2) by enhancing sinks (e.g. increasing the area of forests).  Efforts to reduce emissions and enhance sinks are referred to as “mitigation”. </a:t>
            </a:r>
            <a:r>
              <a:rPr lang="en-IE" sz="4800" b="0" dirty="0">
                <a:ea typeface="Arial" panose="020B0604020202020204" pitchFamily="34" charset="0"/>
              </a:rPr>
              <a:t>[</a:t>
            </a:r>
            <a:r>
              <a:rPr lang="en-IE" sz="4800" b="0" i="1" dirty="0">
                <a:ea typeface="Arial" panose="020B0604020202020204" pitchFamily="34" charset="0"/>
              </a:rPr>
              <a:t>additional detail on handout/resource</a:t>
            </a:r>
            <a:r>
              <a:rPr lang="en-IE" sz="4800" b="0" dirty="0">
                <a:ea typeface="Arial" panose="020B0604020202020204" pitchFamily="34" charset="0"/>
              </a:rPr>
              <a:t>]</a:t>
            </a:r>
          </a:p>
          <a:p>
            <a:pPr marL="85725" indent="0">
              <a:lnSpc>
                <a:spcPct val="120000"/>
              </a:lnSpc>
              <a:buNone/>
            </a:pPr>
            <a:r>
              <a:rPr lang="en-GB" sz="4000" b="0" dirty="0">
                <a:ea typeface="Arial" panose="020B0604020202020204" pitchFamily="34" charset="0"/>
              </a:rPr>
              <a:t>Available at: </a:t>
            </a:r>
            <a:r>
              <a:rPr lang="en-GB" sz="4000" b="0" u="sng" dirty="0">
                <a:ea typeface="Arial" panose="020B0604020202020204" pitchFamily="34" charset="0"/>
                <a:hlinkClick r:id="rId3">
                  <a:extLst>
                    <a:ext uri="{A12FA001-AC4F-418D-AE19-62706E023703}">
                      <ahyp:hlinkClr xmlns:ahyp="http://schemas.microsoft.com/office/drawing/2018/hyperlinkcolor" val="tx"/>
                    </a:ext>
                  </a:extLst>
                </a:hlinkClick>
              </a:rPr>
              <a:t>https://unfccc.int/topics/introduction-to-mitigation</a:t>
            </a:r>
            <a:r>
              <a:rPr lang="en-GB" sz="4000" b="0" dirty="0">
                <a:ea typeface="Arial" panose="020B0604020202020204" pitchFamily="34" charset="0"/>
              </a:rPr>
              <a:t> </a:t>
            </a:r>
            <a:endParaRPr lang="en-IE" sz="4000" b="0" dirty="0">
              <a:ea typeface="Arial" panose="020B0604020202020204" pitchFamily="34" charset="0"/>
            </a:endParaRPr>
          </a:p>
          <a:p>
            <a:pPr marL="85725" indent="0">
              <a:lnSpc>
                <a:spcPct val="120000"/>
              </a:lnSpc>
              <a:spcBef>
                <a:spcPts val="1200"/>
              </a:spcBef>
              <a:buNone/>
            </a:pPr>
            <a:r>
              <a:rPr lang="en-GB" sz="4800" dirty="0">
                <a:effectLst/>
              </a:rPr>
              <a:t>Trinity Sustainability Strategy, 2023-2030 (page 18).</a:t>
            </a:r>
            <a:endParaRPr lang="en-IE" sz="4800" dirty="0">
              <a:effectLst/>
            </a:endParaRPr>
          </a:p>
          <a:p>
            <a:pPr marL="85725" indent="0">
              <a:lnSpc>
                <a:spcPct val="120000"/>
              </a:lnSpc>
              <a:buNone/>
            </a:pPr>
            <a:r>
              <a:rPr lang="en-GB" sz="4800" b="0" dirty="0">
                <a:effectLst/>
                <a:ea typeface="Arial" panose="020B0604020202020204" pitchFamily="34" charset="0"/>
                <a:cs typeface="Times New Roman" panose="02020603050405020304" pitchFamily="18" charset="0"/>
              </a:rPr>
              <a:t>Reducing climate change – this involves reducing the flow of heat-trapping greenhouse gases into the atmosphere, either by reducing sources of these gases (for example, the burning of fossil fuels for electricity, heat, or transport) or enhancing the sinks that accumulate and store these gases (such as the oceans, forests, and soil).  The goal of mitigation is to avoid significant human interference with Earth’s climate, stabilise GHG levels and allow ecosystems to adapt naturally to climate change, whist ensuring a sustainable food supply and economic development. Achieving net-zero emissions and biodiversity net gain are mitigation strategies.</a:t>
            </a:r>
            <a:r>
              <a:rPr lang="en-IE" sz="4800" b="0" dirty="0">
                <a:ea typeface="Arial" panose="020B0604020202020204" pitchFamily="34" charset="0"/>
                <a:cs typeface="Times New Roman" panose="02020603050405020304" pitchFamily="18" charset="0"/>
              </a:rPr>
              <a:t>   </a:t>
            </a:r>
            <a:r>
              <a:rPr lang="en-GB" sz="4000" b="0" dirty="0">
                <a:ea typeface="Arial" panose="020B0604020202020204" pitchFamily="34" charset="0"/>
              </a:rPr>
              <a:t>Available at: </a:t>
            </a:r>
            <a:r>
              <a:rPr lang="en-GB" sz="4000" b="0" u="sng" dirty="0">
                <a:ea typeface="Arial" panose="020B0604020202020204" pitchFamily="34" charset="0"/>
                <a:hlinkClick r:id="rId4">
                  <a:extLst>
                    <a:ext uri="{A12FA001-AC4F-418D-AE19-62706E023703}">
                      <ahyp:hlinkClr xmlns:ahyp="http://schemas.microsoft.com/office/drawing/2018/hyperlinkcolor" val="tx"/>
                    </a:ext>
                  </a:extLst>
                </a:hlinkClick>
              </a:rPr>
              <a:t>https://www.tcd.ie/media/tcd/provost/pdfs/sustainability/Trinity-Sustainability-Strategy-2023-2030.pdf</a:t>
            </a:r>
            <a:r>
              <a:rPr lang="en-GB" sz="4000" b="0" dirty="0">
                <a:ea typeface="Arial" panose="020B0604020202020204" pitchFamily="34" charset="0"/>
              </a:rPr>
              <a:t> </a:t>
            </a:r>
            <a:endParaRPr lang="en-IE" sz="4000" b="0" dirty="0">
              <a:ea typeface="Arial" panose="020B0604020202020204" pitchFamily="34" charset="0"/>
            </a:endParaRPr>
          </a:p>
          <a:p>
            <a:pPr marL="85725" indent="0">
              <a:lnSpc>
                <a:spcPct val="120000"/>
              </a:lnSpc>
              <a:spcBef>
                <a:spcPts val="1200"/>
              </a:spcBef>
              <a:buNone/>
            </a:pPr>
            <a:r>
              <a:rPr lang="en-GB" sz="4800" dirty="0">
                <a:effectLst/>
              </a:rPr>
              <a:t>American Meteorological Society (Climate Change Risk management, 2014) (p.vi) </a:t>
            </a:r>
            <a:endParaRPr lang="en-IE" sz="4800" dirty="0">
              <a:effectLst/>
            </a:endParaRPr>
          </a:p>
          <a:p>
            <a:pPr marL="85725" indent="0">
              <a:lnSpc>
                <a:spcPct val="120000"/>
              </a:lnSpc>
              <a:buNone/>
            </a:pPr>
            <a:r>
              <a:rPr lang="en-GB" sz="4800" b="0" dirty="0">
                <a:effectLst/>
                <a:ea typeface="Helvetica Neue"/>
                <a:cs typeface="Times New Roman" panose="02020603050405020304" pitchFamily="18" charset="0"/>
              </a:rPr>
              <a:t>By reducing emissions, mitigation reduces society’s future contributions to greenhouse gas concentrations in the atmosphere. Ultimately, this can help reduce the amount that climate will change and thereby increase the potential that societal impacts will remain manageable. Approaches to reducing emissions fall into several categories. These include 1) regulation; 2) research, development, and deployment of new technologies; 3) conservation; 4) efforts to increase public awareness; 5) positive incentives to encourage choices that lower emissions; and 6) adding a price to greenhouse gas emissions, which creates incentives to reduce emissions broadly.</a:t>
            </a:r>
            <a:r>
              <a:rPr lang="en-IE" sz="4800" b="0" dirty="0">
                <a:ea typeface="Helvetica Neue"/>
                <a:cs typeface="Times New Roman" panose="02020603050405020304" pitchFamily="18" charset="0"/>
              </a:rPr>
              <a:t>   </a:t>
            </a:r>
            <a:r>
              <a:rPr lang="en-GB" sz="4000" b="0" dirty="0">
                <a:effectLst/>
                <a:ea typeface="Arial" panose="020B0604020202020204" pitchFamily="34" charset="0"/>
              </a:rPr>
              <a:t>Available at: </a:t>
            </a:r>
            <a:r>
              <a:rPr lang="en-GB" sz="4000" b="0" u="sng" dirty="0">
                <a:effectLst/>
                <a:ea typeface="Arial" panose="020B0604020202020204" pitchFamily="34" charset="0"/>
                <a:hlinkClick r:id="rId5">
                  <a:extLst>
                    <a:ext uri="{A12FA001-AC4F-418D-AE19-62706E023703}">
                      <ahyp:hlinkClr xmlns:ahyp="http://schemas.microsoft.com/office/drawing/2018/hyperlinkcolor" val="tx"/>
                    </a:ext>
                  </a:extLst>
                </a:hlinkClick>
              </a:rPr>
              <a:t>https://www.ametsoc.org/ams/assets/File/Climate_Policy_Study_final.pdf</a:t>
            </a:r>
            <a:r>
              <a:rPr lang="en-GB" sz="4000" b="0" dirty="0">
                <a:effectLst/>
                <a:ea typeface="Arial" panose="020B0604020202020204" pitchFamily="34" charset="0"/>
              </a:rPr>
              <a:t> </a:t>
            </a:r>
            <a:endParaRPr lang="en-IE" sz="4000" b="0" dirty="0">
              <a:effectLst/>
              <a:ea typeface="Arial" panose="020B0604020202020204" pitchFamily="34" charset="0"/>
            </a:endParaRPr>
          </a:p>
          <a:p>
            <a:pPr marL="85725" indent="0">
              <a:buNone/>
            </a:pPr>
            <a:endParaRPr lang="en-IE" dirty="0"/>
          </a:p>
        </p:txBody>
      </p:sp>
      <p:sp>
        <p:nvSpPr>
          <p:cNvPr id="4" name="Slide Number Placeholder 3">
            <a:extLst>
              <a:ext uri="{FF2B5EF4-FFF2-40B4-BE49-F238E27FC236}">
                <a16:creationId xmlns:a16="http://schemas.microsoft.com/office/drawing/2014/main" id="{939A9BE1-7EEF-87E1-32CC-BE6FF3F8C50C}"/>
              </a:ext>
            </a:extLst>
          </p:cNvPr>
          <p:cNvSpPr>
            <a:spLocks noGrp="1"/>
          </p:cNvSpPr>
          <p:nvPr>
            <p:ph type="sldNum" idx="12"/>
          </p:nvPr>
        </p:nvSpPr>
        <p:spPr/>
        <p:txBody>
          <a:bodyPr>
            <a:noAutofit/>
          </a:bodyPr>
          <a:lstStyle/>
          <a:p>
            <a:fld id="{00000000-1234-1234-1234-123412341234}" type="slidenum">
              <a:rPr lang="en-IE" smtClean="0"/>
              <a:pPr/>
              <a:t>22</a:t>
            </a:fld>
            <a:endParaRPr lang="en-IE" dirty="0"/>
          </a:p>
        </p:txBody>
      </p:sp>
    </p:spTree>
    <p:extLst>
      <p:ext uri="{BB962C8B-B14F-4D97-AF65-F5344CB8AC3E}">
        <p14:creationId xmlns:p14="http://schemas.microsoft.com/office/powerpoint/2010/main" val="255599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C328-4CCA-A229-5083-45099457C6DB}"/>
              </a:ext>
            </a:extLst>
          </p:cNvPr>
          <p:cNvSpPr>
            <a:spLocks noGrp="1"/>
          </p:cNvSpPr>
          <p:nvPr>
            <p:ph type="title"/>
          </p:nvPr>
        </p:nvSpPr>
        <p:spPr>
          <a:xfrm>
            <a:off x="378608" y="102657"/>
            <a:ext cx="8368200" cy="488093"/>
          </a:xfrm>
        </p:spPr>
        <p:txBody>
          <a:bodyPr>
            <a:noAutofit/>
          </a:bodyPr>
          <a:lstStyle/>
          <a:p>
            <a:r>
              <a:rPr lang="en-IE" sz="2400" dirty="0">
                <a:effectLst/>
                <a:latin typeface="Arial" panose="020B0604020202020204" pitchFamily="34" charset="0"/>
                <a:ea typeface="Arial" panose="020B0604020202020204" pitchFamily="34" charset="0"/>
              </a:rPr>
              <a:t>Adaptation : selection of definitions </a:t>
            </a:r>
            <a:r>
              <a:rPr lang="en-IE" sz="1800" dirty="0"/>
              <a:t>(Workshop pack </a:t>
            </a:r>
            <a:r>
              <a:rPr lang="en-IE" sz="1800" b="1" dirty="0">
                <a:solidFill>
                  <a:schemeClr val="tx1"/>
                </a:solidFill>
              </a:rPr>
              <a:t>Handout #2, p2)</a:t>
            </a:r>
            <a:endParaRPr lang="en-IE" sz="1800" dirty="0">
              <a:solidFill>
                <a:schemeClr val="tx1"/>
              </a:solidFill>
            </a:endParaRPr>
          </a:p>
        </p:txBody>
      </p:sp>
      <p:sp>
        <p:nvSpPr>
          <p:cNvPr id="3" name="Text Placeholder 2">
            <a:extLst>
              <a:ext uri="{FF2B5EF4-FFF2-40B4-BE49-F238E27FC236}">
                <a16:creationId xmlns:a16="http://schemas.microsoft.com/office/drawing/2014/main" id="{4A710FF3-CB69-B982-6ECA-2C36F74B50B7}"/>
              </a:ext>
            </a:extLst>
          </p:cNvPr>
          <p:cNvSpPr>
            <a:spLocks noGrp="1"/>
          </p:cNvSpPr>
          <p:nvPr>
            <p:ph type="body" idx="1"/>
          </p:nvPr>
        </p:nvSpPr>
        <p:spPr>
          <a:xfrm>
            <a:off x="397192" y="574775"/>
            <a:ext cx="8368200" cy="4251225"/>
          </a:xfrm>
        </p:spPr>
        <p:txBody>
          <a:bodyPr>
            <a:normAutofit fontScale="25000" lnSpcReduction="20000"/>
          </a:bodyPr>
          <a:lstStyle/>
          <a:p>
            <a:pPr marL="85725" indent="0">
              <a:lnSpc>
                <a:spcPct val="120000"/>
              </a:lnSpc>
              <a:buNone/>
            </a:pPr>
            <a:r>
              <a:rPr lang="en-GB" sz="4800" dirty="0">
                <a:effectLst/>
              </a:rPr>
              <a:t>United Nations Framework Convention on Climate Change (UNFCCC )</a:t>
            </a:r>
            <a:endParaRPr lang="en-IE" sz="4800" dirty="0">
              <a:effectLst/>
            </a:endParaRPr>
          </a:p>
          <a:p>
            <a:pPr marL="85725" indent="0">
              <a:lnSpc>
                <a:spcPct val="120000"/>
              </a:lnSpc>
              <a:buNone/>
            </a:pPr>
            <a:r>
              <a:rPr lang="en-IE" sz="4800" dirty="0">
                <a:effectLst/>
                <a:ea typeface="Arial" panose="020B0604020202020204" pitchFamily="34" charset="0"/>
              </a:rPr>
              <a:t>Adaptation:</a:t>
            </a:r>
            <a:r>
              <a:rPr lang="en-IE" sz="4800" b="0" dirty="0">
                <a:effectLst/>
                <a:ea typeface="Arial" panose="020B0604020202020204" pitchFamily="34" charset="0"/>
              </a:rPr>
              <a:t> Human-driven adjustments in ecological, social or economic systems or policy processes, in response to actual or expected climate stimuli and their effects or impacts (LEG, 2011). Various types of adaptation can be distinguished, including anticipatory and reactive adaptation, private and public adaptation, and autonomous and planned adaptation (IPCC Fourth Assessment Report (AR4), 2007).</a:t>
            </a:r>
            <a:r>
              <a:rPr lang="en-GB" sz="4800" b="0" dirty="0">
                <a:effectLst/>
                <a:ea typeface="Arial" panose="020B0604020202020204" pitchFamily="34" charset="0"/>
              </a:rPr>
              <a:t> </a:t>
            </a:r>
            <a:r>
              <a:rPr lang="en-IE" sz="4800" dirty="0">
                <a:effectLst/>
                <a:ea typeface="Arial" panose="020B0604020202020204" pitchFamily="34" charset="0"/>
              </a:rPr>
              <a:t>Adaptation benefits </a:t>
            </a:r>
            <a:r>
              <a:rPr lang="en-IE" sz="4800" b="0" dirty="0">
                <a:effectLst/>
                <a:ea typeface="Arial" panose="020B0604020202020204" pitchFamily="34" charset="0"/>
              </a:rPr>
              <a:t>The avoided damage costs or the accrued benefits following the adoption and implementation of adaptation measures (IPCC AR4, 2007)</a:t>
            </a:r>
            <a:endParaRPr lang="en-IE" sz="6000" b="0" dirty="0">
              <a:ea typeface="Arial" panose="020B0604020202020204" pitchFamily="34" charset="0"/>
            </a:endParaRPr>
          </a:p>
          <a:p>
            <a:pPr marL="85725" indent="0">
              <a:lnSpc>
                <a:spcPct val="120000"/>
              </a:lnSpc>
              <a:buNone/>
            </a:pPr>
            <a:r>
              <a:rPr lang="en-GB" sz="4000" b="0" dirty="0">
                <a:ea typeface="Arial" panose="020B0604020202020204" pitchFamily="34" charset="0"/>
              </a:rPr>
              <a:t>Available at: </a:t>
            </a:r>
            <a:r>
              <a:rPr lang="en-GB" sz="4000" b="0" u="sng" dirty="0">
                <a:ea typeface="Arial" panose="020B0604020202020204" pitchFamily="34" charset="0"/>
                <a:hlinkClick r:id="rId3">
                  <a:extLst>
                    <a:ext uri="{A12FA001-AC4F-418D-AE19-62706E023703}">
                      <ahyp:hlinkClr xmlns:ahyp="http://schemas.microsoft.com/office/drawing/2018/hyperlinkcolor" val="tx"/>
                    </a:ext>
                  </a:extLst>
                </a:hlinkClick>
              </a:rPr>
              <a:t>https://unfccc.int/topics/introduction-to-mitigation</a:t>
            </a:r>
            <a:r>
              <a:rPr lang="en-GB" sz="4000" b="0" dirty="0">
                <a:ea typeface="Arial" panose="020B0604020202020204" pitchFamily="34" charset="0"/>
              </a:rPr>
              <a:t> ; </a:t>
            </a:r>
          </a:p>
          <a:p>
            <a:pPr marL="85725" indent="0">
              <a:lnSpc>
                <a:spcPct val="120000"/>
              </a:lnSpc>
              <a:buNone/>
            </a:pPr>
            <a:r>
              <a:rPr lang="en-GB" sz="4000" b="0" dirty="0">
                <a:ea typeface="Arial" panose="020B0604020202020204" pitchFamily="34" charset="0"/>
              </a:rPr>
              <a:t>Additional </a:t>
            </a:r>
            <a:r>
              <a:rPr lang="en-IE" sz="4000" b="0" dirty="0">
                <a:ea typeface="Arial" panose="020B0604020202020204" pitchFamily="34" charset="0"/>
              </a:rPr>
              <a:t>Fact sheet on adaptation at https://unfccc.int/files/press/backgrounders/application/pdf/press_factsh_adaptation.pdf ].</a:t>
            </a:r>
          </a:p>
          <a:p>
            <a:pPr marL="85725" indent="0">
              <a:lnSpc>
                <a:spcPct val="120000"/>
              </a:lnSpc>
              <a:spcBef>
                <a:spcPts val="1200"/>
              </a:spcBef>
              <a:buNone/>
            </a:pPr>
            <a:r>
              <a:rPr lang="en-GB" sz="4800" dirty="0">
                <a:effectLst/>
              </a:rPr>
              <a:t>Trinity Sustainability Strategy, 2023-2030 (page 18).</a:t>
            </a:r>
            <a:endParaRPr lang="en-IE" sz="4800" dirty="0">
              <a:effectLst/>
            </a:endParaRPr>
          </a:p>
          <a:p>
            <a:pPr marL="85725" indent="0">
              <a:lnSpc>
                <a:spcPct val="120000"/>
              </a:lnSpc>
              <a:buNone/>
            </a:pPr>
            <a:r>
              <a:rPr lang="en-IE" sz="4800" dirty="0">
                <a:effectLst/>
                <a:ea typeface="Arial" panose="020B0604020202020204" pitchFamily="34" charset="0"/>
                <a:cs typeface="Times New Roman" panose="02020603050405020304" pitchFamily="18" charset="0"/>
              </a:rPr>
              <a:t>Adapting to </a:t>
            </a:r>
            <a:r>
              <a:rPr lang="en-IE" sz="4800" b="0" dirty="0">
                <a:effectLst/>
                <a:ea typeface="Arial" panose="020B0604020202020204" pitchFamily="34" charset="0"/>
                <a:cs typeface="Times New Roman" panose="02020603050405020304" pitchFamily="18" charset="0"/>
              </a:rPr>
              <a:t>life in a changing climate – this involves adjusting to actual or expected future climate. The goal is to reduce risks from the harmful effects of climate change (like sea-level rise, more intense extreme-weather events, or food insecurity). It also includes making the most of any potential beneficial opportunities associated with climate change (for example, increased diversity of Irish-produced food, or increased ability to attract students)</a:t>
            </a:r>
            <a:r>
              <a:rPr lang="en-GB" sz="4800" b="0" dirty="0">
                <a:effectLst/>
                <a:ea typeface="Arial" panose="020B0604020202020204" pitchFamily="34" charset="0"/>
                <a:cs typeface="Times New Roman" panose="02020603050405020304" pitchFamily="18" charset="0"/>
              </a:rPr>
              <a:t>.</a:t>
            </a:r>
            <a:r>
              <a:rPr lang="en-IE" sz="4800" b="0" dirty="0">
                <a:ea typeface="Arial" panose="020B0604020202020204" pitchFamily="34" charset="0"/>
                <a:cs typeface="Times New Roman" panose="02020603050405020304" pitchFamily="18" charset="0"/>
              </a:rPr>
              <a:t>   </a:t>
            </a:r>
            <a:r>
              <a:rPr lang="en-GB" sz="4000" b="0" dirty="0">
                <a:ea typeface="Arial" panose="020B0604020202020204" pitchFamily="34" charset="0"/>
              </a:rPr>
              <a:t>Available at: </a:t>
            </a:r>
            <a:r>
              <a:rPr lang="en-GB" sz="4000" b="0" u="sng" dirty="0">
                <a:ea typeface="Arial" panose="020B0604020202020204" pitchFamily="34" charset="0"/>
                <a:hlinkClick r:id="rId4">
                  <a:extLst>
                    <a:ext uri="{A12FA001-AC4F-418D-AE19-62706E023703}">
                      <ahyp:hlinkClr xmlns:ahyp="http://schemas.microsoft.com/office/drawing/2018/hyperlinkcolor" val="tx"/>
                    </a:ext>
                  </a:extLst>
                </a:hlinkClick>
              </a:rPr>
              <a:t>https://www.tcd.ie/media/tcd/provost/pdfs/sustainability/Trinity-Sustainability-Strategy-2023-2030.pdf</a:t>
            </a:r>
            <a:r>
              <a:rPr lang="en-GB" sz="4000" b="0" dirty="0">
                <a:ea typeface="Arial" panose="020B0604020202020204" pitchFamily="34" charset="0"/>
              </a:rPr>
              <a:t> </a:t>
            </a:r>
            <a:endParaRPr lang="en-IE" sz="4000" b="0" dirty="0">
              <a:ea typeface="Arial" panose="020B0604020202020204" pitchFamily="34" charset="0"/>
            </a:endParaRPr>
          </a:p>
          <a:p>
            <a:pPr marL="85725" indent="0">
              <a:lnSpc>
                <a:spcPct val="120000"/>
              </a:lnSpc>
              <a:spcBef>
                <a:spcPts val="1200"/>
              </a:spcBef>
              <a:buNone/>
            </a:pPr>
            <a:r>
              <a:rPr lang="en-GB" sz="4800" dirty="0">
                <a:effectLst/>
              </a:rPr>
              <a:t>American Meteorological Society (Climate Change Risk management, 2014) (p.vi) </a:t>
            </a:r>
            <a:endParaRPr lang="en-IE" sz="4800" dirty="0">
              <a:effectLst/>
            </a:endParaRPr>
          </a:p>
          <a:p>
            <a:pPr marL="85725" indent="0">
              <a:lnSpc>
                <a:spcPct val="120000"/>
              </a:lnSpc>
              <a:buNone/>
            </a:pPr>
            <a:r>
              <a:rPr lang="en-IE" sz="4800" dirty="0">
                <a:effectLst/>
                <a:ea typeface="Helvetica Neue"/>
                <a:cs typeface="Times New Roman" panose="02020603050405020304" pitchFamily="18" charset="0"/>
              </a:rPr>
              <a:t>Adaptation</a:t>
            </a:r>
            <a:r>
              <a:rPr lang="en-IE" sz="4800" b="0" dirty="0">
                <a:effectLst/>
                <a:ea typeface="Helvetica Neue"/>
                <a:cs typeface="Times New Roman" panose="02020603050405020304" pitchFamily="18" charset="0"/>
              </a:rPr>
              <a:t> involves planning for climate impacts, building resilience to those impacts, and improving society’s capacity to respond and recover. This can help reduce damages and disruptions associated with climate change. Adaptation policy can include regulation to decrease vulnerability (e.g., through land-use planning and building codes); response planning; disaster recovery; impact assessment for critical systems and resources (e.g., water, health, biological systems, agriculture, and infrastructure); observations and monitoring; and efforts to minimize compounding stresses such as traditional air pollution, habitat loss and degradation, invasive species, and nitrogen deposition</a:t>
            </a:r>
            <a:r>
              <a:rPr lang="en-GB" sz="4800" b="0" dirty="0">
                <a:effectLst/>
                <a:ea typeface="Helvetica Neue"/>
                <a:cs typeface="Times New Roman" panose="02020603050405020304" pitchFamily="18" charset="0"/>
              </a:rPr>
              <a:t>.</a:t>
            </a:r>
            <a:r>
              <a:rPr lang="en-IE" sz="4800" b="0" dirty="0">
                <a:ea typeface="Helvetica Neue"/>
                <a:cs typeface="Times New Roman" panose="02020603050405020304" pitchFamily="18" charset="0"/>
              </a:rPr>
              <a:t>   </a:t>
            </a:r>
            <a:r>
              <a:rPr lang="en-GB" sz="4000" b="0" dirty="0">
                <a:effectLst/>
                <a:ea typeface="Arial" panose="020B0604020202020204" pitchFamily="34" charset="0"/>
              </a:rPr>
              <a:t>Available at: </a:t>
            </a:r>
            <a:r>
              <a:rPr lang="en-GB" sz="4000" b="0" u="sng" dirty="0">
                <a:effectLst/>
                <a:ea typeface="Arial" panose="020B0604020202020204" pitchFamily="34" charset="0"/>
                <a:hlinkClick r:id="rId5">
                  <a:extLst>
                    <a:ext uri="{A12FA001-AC4F-418D-AE19-62706E023703}">
                      <ahyp:hlinkClr xmlns:ahyp="http://schemas.microsoft.com/office/drawing/2018/hyperlinkcolor" val="tx"/>
                    </a:ext>
                  </a:extLst>
                </a:hlinkClick>
              </a:rPr>
              <a:t>https://www.ametsoc.org/ams/assets/File/Climate_Policy_Study_final.pdf</a:t>
            </a:r>
            <a:r>
              <a:rPr lang="en-GB" sz="4000" b="0" dirty="0">
                <a:effectLst/>
                <a:ea typeface="Arial" panose="020B0604020202020204" pitchFamily="34" charset="0"/>
              </a:rPr>
              <a:t> </a:t>
            </a:r>
            <a:endParaRPr lang="en-IE" sz="4000" b="0" dirty="0">
              <a:effectLst/>
              <a:ea typeface="Arial" panose="020B0604020202020204" pitchFamily="34" charset="0"/>
            </a:endParaRPr>
          </a:p>
          <a:p>
            <a:pPr marL="85725" indent="0">
              <a:buNone/>
            </a:pPr>
            <a:endParaRPr lang="en-IE" dirty="0"/>
          </a:p>
        </p:txBody>
      </p:sp>
      <p:sp>
        <p:nvSpPr>
          <p:cNvPr id="4" name="Slide Number Placeholder 3">
            <a:extLst>
              <a:ext uri="{FF2B5EF4-FFF2-40B4-BE49-F238E27FC236}">
                <a16:creationId xmlns:a16="http://schemas.microsoft.com/office/drawing/2014/main" id="{939A9BE1-7EEF-87E1-32CC-BE6FF3F8C50C}"/>
              </a:ext>
            </a:extLst>
          </p:cNvPr>
          <p:cNvSpPr>
            <a:spLocks noGrp="1"/>
          </p:cNvSpPr>
          <p:nvPr>
            <p:ph type="sldNum" idx="12"/>
          </p:nvPr>
        </p:nvSpPr>
        <p:spPr/>
        <p:txBody>
          <a:bodyPr>
            <a:noAutofit/>
          </a:bodyPr>
          <a:lstStyle/>
          <a:p>
            <a:fld id="{00000000-1234-1234-1234-123412341234}" type="slidenum">
              <a:rPr lang="en-IE" smtClean="0"/>
              <a:pPr/>
              <a:t>23</a:t>
            </a:fld>
            <a:endParaRPr lang="en-IE" dirty="0"/>
          </a:p>
        </p:txBody>
      </p:sp>
    </p:spTree>
    <p:extLst>
      <p:ext uri="{BB962C8B-B14F-4D97-AF65-F5344CB8AC3E}">
        <p14:creationId xmlns:p14="http://schemas.microsoft.com/office/powerpoint/2010/main" val="153577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F79D-40E2-4EA0-663E-3ADDD30A50C8}"/>
              </a:ext>
            </a:extLst>
          </p:cNvPr>
          <p:cNvSpPr>
            <a:spLocks noGrp="1"/>
          </p:cNvSpPr>
          <p:nvPr>
            <p:ph type="title"/>
          </p:nvPr>
        </p:nvSpPr>
        <p:spPr>
          <a:xfrm>
            <a:off x="282575" y="238469"/>
            <a:ext cx="8724791" cy="421200"/>
          </a:xfrm>
        </p:spPr>
        <p:txBody>
          <a:bodyPr/>
          <a:lstStyle/>
          <a:p>
            <a:pPr>
              <a:lnSpc>
                <a:spcPct val="115000"/>
              </a:lnSpc>
              <a:spcBef>
                <a:spcPts val="1200"/>
              </a:spcBef>
              <a:spcAft>
                <a:spcPts val="300"/>
              </a:spcAft>
            </a:pPr>
            <a:r>
              <a:rPr lang="en-IE" sz="2000" b="1" dirty="0">
                <a:solidFill>
                  <a:srgbClr val="434343"/>
                </a:solidFill>
                <a:highlight>
                  <a:srgbClr val="FF00FF"/>
                </a:highlight>
                <a:latin typeface="+mn-lt"/>
              </a:rPr>
              <a:t>Workshop activities: arrive prepared to participate in group’s completion of ‘tasks’</a:t>
            </a:r>
            <a:endParaRPr lang="en-IE" sz="2000" dirty="0">
              <a:highlight>
                <a:srgbClr val="FF00FF"/>
              </a:highlight>
              <a:latin typeface="+mn-lt"/>
            </a:endParaRPr>
          </a:p>
        </p:txBody>
      </p:sp>
      <p:sp>
        <p:nvSpPr>
          <p:cNvPr id="4" name="Text Placeholder 3">
            <a:extLst>
              <a:ext uri="{FF2B5EF4-FFF2-40B4-BE49-F238E27FC236}">
                <a16:creationId xmlns:a16="http://schemas.microsoft.com/office/drawing/2014/main" id="{8D0AC1FE-B4B7-D983-9EDA-2FCF0B65BBE7}"/>
              </a:ext>
            </a:extLst>
          </p:cNvPr>
          <p:cNvSpPr>
            <a:spLocks noGrp="1"/>
          </p:cNvSpPr>
          <p:nvPr>
            <p:ph type="body" idx="2"/>
          </p:nvPr>
        </p:nvSpPr>
        <p:spPr>
          <a:xfrm>
            <a:off x="126124" y="685807"/>
            <a:ext cx="8881242" cy="330194"/>
          </a:xfrm>
        </p:spPr>
        <p:txBody>
          <a:bodyPr/>
          <a:lstStyle/>
          <a:p>
            <a:pPr>
              <a:spcBef>
                <a:spcPts val="0"/>
              </a:spcBef>
            </a:pPr>
            <a:r>
              <a:rPr lang="en-IE" dirty="0"/>
              <a:t>Instructions on your group assignment templates – </a:t>
            </a:r>
            <a:r>
              <a:rPr lang="en-IE" i="1" dirty="0">
                <a:solidFill>
                  <a:srgbClr val="FF0000"/>
                </a:solidFill>
                <a:highlight>
                  <a:srgbClr val="FFFF00"/>
                </a:highlight>
              </a:rPr>
              <a:t>if module co-Ordinator requires</a:t>
            </a:r>
          </a:p>
        </p:txBody>
      </p:sp>
      <p:sp>
        <p:nvSpPr>
          <p:cNvPr id="3" name="Text Placeholder 2">
            <a:extLst>
              <a:ext uri="{FF2B5EF4-FFF2-40B4-BE49-F238E27FC236}">
                <a16:creationId xmlns:a16="http://schemas.microsoft.com/office/drawing/2014/main" id="{E7AE3687-985D-0AAF-B491-3C15F7922164}"/>
              </a:ext>
            </a:extLst>
          </p:cNvPr>
          <p:cNvSpPr>
            <a:spLocks noGrp="1"/>
          </p:cNvSpPr>
          <p:nvPr>
            <p:ph type="body" idx="1"/>
          </p:nvPr>
        </p:nvSpPr>
        <p:spPr>
          <a:xfrm>
            <a:off x="282575" y="1241374"/>
            <a:ext cx="3197374" cy="3216320"/>
          </a:xfrm>
          <a:ln>
            <a:solidFill>
              <a:schemeClr val="accent6"/>
            </a:solidFill>
          </a:ln>
        </p:spPr>
        <p:txBody>
          <a:bodyPr/>
          <a:lstStyle/>
          <a:p>
            <a:pPr marL="82535" indent="0">
              <a:buNone/>
            </a:pPr>
            <a:r>
              <a:rPr lang="en-IE" sz="1350" b="1" dirty="0">
                <a:latin typeface="Calibri" panose="020F0502020204030204" pitchFamily="34" charset="0"/>
                <a:ea typeface="Calibri" panose="020F0502020204030204" pitchFamily="34" charset="0"/>
                <a:cs typeface="Times New Roman" panose="02020603050405020304" pitchFamily="18" charset="0"/>
              </a:rPr>
              <a:t>First version of group’s Problem statement – as shared with 2 other groups </a:t>
            </a:r>
            <a:r>
              <a:rPr lang="en-IE" sz="1350" dirty="0">
                <a:latin typeface="Calibri" panose="020F0502020204030204" pitchFamily="34" charset="0"/>
                <a:ea typeface="Calibri" panose="020F0502020204030204" pitchFamily="34" charset="0"/>
                <a:cs typeface="Times New Roman" panose="02020603050405020304" pitchFamily="18" charset="0"/>
              </a:rPr>
              <a:t>(max circa 50 words)</a:t>
            </a:r>
            <a:endParaRPr lang="en-IE" sz="1350" dirty="0">
              <a:latin typeface="Arial" panose="020B0604020202020204" pitchFamily="34" charset="0"/>
              <a:ea typeface="Arial" panose="020B0604020202020204" pitchFamily="34" charset="0"/>
            </a:endParaRPr>
          </a:p>
          <a:p>
            <a:pPr marL="82535" indent="0">
              <a:buNone/>
            </a:pPr>
            <a:endParaRPr lang="en-IE" dirty="0"/>
          </a:p>
          <a:p>
            <a:pPr marL="82535" indent="0">
              <a:buNone/>
            </a:pPr>
            <a:r>
              <a:rPr lang="en-IE" dirty="0"/>
              <a:t>___________________________________</a:t>
            </a:r>
            <a:r>
              <a:rPr lang="en-IE" sz="1350" b="1" dirty="0">
                <a:latin typeface="Calibri" panose="020F0502020204030204" pitchFamily="34" charset="0"/>
                <a:ea typeface="Calibri" panose="020F0502020204030204" pitchFamily="34" charset="0"/>
                <a:cs typeface="Times New Roman" panose="02020603050405020304" pitchFamily="18" charset="0"/>
              </a:rPr>
              <a:t>Final version of group’ problem statement – i.e. the </a:t>
            </a:r>
            <a:r>
              <a:rPr lang="en-IE" sz="135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group has an option to update after viewing other groups’ problem statements</a:t>
            </a:r>
            <a:r>
              <a:rPr lang="en-IE" sz="1350" b="1" dirty="0">
                <a:latin typeface="Calibri" panose="020F0502020204030204" pitchFamily="34" charset="0"/>
                <a:ea typeface="Calibri" panose="020F0502020204030204" pitchFamily="34" charset="0"/>
                <a:cs typeface="Times New Roman" panose="02020603050405020304" pitchFamily="18" charset="0"/>
              </a:rPr>
              <a:t> </a:t>
            </a:r>
            <a:r>
              <a:rPr lang="en-IE" sz="1350" dirty="0">
                <a:latin typeface="Calibri" panose="020F0502020204030204" pitchFamily="34" charset="0"/>
                <a:ea typeface="Calibri" panose="020F0502020204030204" pitchFamily="34" charset="0"/>
                <a:cs typeface="Times New Roman" panose="02020603050405020304" pitchFamily="18" charset="0"/>
              </a:rPr>
              <a:t>(max circa 50 words)</a:t>
            </a:r>
            <a:r>
              <a:rPr lang="en-IE" sz="1350" b="1" dirty="0">
                <a:latin typeface="Calibri" panose="020F0502020204030204" pitchFamily="34" charset="0"/>
                <a:ea typeface="Calibri" panose="020F0502020204030204" pitchFamily="34" charset="0"/>
                <a:cs typeface="Times New Roman" panose="02020603050405020304" pitchFamily="18" charset="0"/>
              </a:rPr>
              <a:t> </a:t>
            </a:r>
          </a:p>
          <a:p>
            <a:pPr marL="82535" indent="0">
              <a:buNone/>
            </a:pPr>
            <a:endParaRPr lang="en-IE" sz="1350" dirty="0">
              <a:latin typeface="Arial" panose="020B0604020202020204" pitchFamily="34" charset="0"/>
              <a:ea typeface="Arial" panose="020B0604020202020204" pitchFamily="34" charset="0"/>
            </a:endParaRPr>
          </a:p>
          <a:p>
            <a:pPr marL="82535" indent="0">
              <a:lnSpc>
                <a:spcPct val="115000"/>
              </a:lnSpc>
              <a:buNone/>
            </a:pPr>
            <a:r>
              <a:rPr lang="en-IE" sz="1350" b="1" dirty="0">
                <a:latin typeface="Calibri" panose="020F0502020204030204" pitchFamily="34" charset="0"/>
                <a:ea typeface="Calibri" panose="020F0502020204030204" pitchFamily="34" charset="0"/>
                <a:cs typeface="Times New Roman" panose="02020603050405020304" pitchFamily="18" charset="0"/>
              </a:rPr>
              <a:t>Please provide a short explanation as to what prompted any change(s):</a:t>
            </a:r>
          </a:p>
          <a:p>
            <a:pPr marL="82535" indent="0">
              <a:lnSpc>
                <a:spcPct val="115000"/>
              </a:lnSpc>
              <a:buNone/>
            </a:pPr>
            <a:endParaRPr lang="en-IE" sz="1350" dirty="0">
              <a:latin typeface="Arial" panose="020B0604020202020204" pitchFamily="34" charset="0"/>
              <a:ea typeface="Arial" panose="020B0604020202020204" pitchFamily="34" charset="0"/>
            </a:endParaRPr>
          </a:p>
          <a:p>
            <a:pPr marL="82535" indent="0">
              <a:buNone/>
            </a:pPr>
            <a:endParaRPr lang="en-IE" dirty="0"/>
          </a:p>
        </p:txBody>
      </p:sp>
      <p:graphicFrame>
        <p:nvGraphicFramePr>
          <p:cNvPr id="12" name="Table 11" descr="Please complete the following to ensure that you have evidence of successful engagement in this workshop.  For those keeping journals/ePortfolios, you may upload photos to BBL/other.&#10;Instructions: &#10;• Cleary print each student’s name, and each student initials where indicated &#10;• tick under each ‘roleplay’ demonstrated by student, &#10;• Ensure that you ask the workshop facilitator to initial/ print name/date your completed groupwork summary sheet.&#10;• each student photographs for upload to Blackboard Forum/Journal etc as applicable&#10;Student Name &#10;Student initials &#10;Individually completes handout #2 during presentations &#10;Contributes to proposed amendment to other groups &#10;Role as pitch presenter? &#10;Role as chair, scribe or Q&amp;A &#10;Role in development of group’s management strategy&#10;&#10;Workshop facilitator to initial, date and ‘print name’: ">
            <a:extLst>
              <a:ext uri="{FF2B5EF4-FFF2-40B4-BE49-F238E27FC236}">
                <a16:creationId xmlns:a16="http://schemas.microsoft.com/office/drawing/2014/main" id="{7EC4801D-F8C3-1AD9-B407-6B747077E42F}"/>
              </a:ext>
            </a:extLst>
          </p:cNvPr>
          <p:cNvGraphicFramePr>
            <a:graphicFrameLocks noGrp="1"/>
          </p:cNvGraphicFramePr>
          <p:nvPr>
            <p:extLst>
              <p:ext uri="{D42A27DB-BD31-4B8C-83A1-F6EECF244321}">
                <p14:modId xmlns:p14="http://schemas.microsoft.com/office/powerpoint/2010/main" val="3161253376"/>
              </p:ext>
            </p:extLst>
          </p:nvPr>
        </p:nvGraphicFramePr>
        <p:xfrm>
          <a:off x="4035743" y="1241374"/>
          <a:ext cx="4293871" cy="2597219"/>
        </p:xfrm>
        <a:graphic>
          <a:graphicData uri="http://schemas.openxmlformats.org/drawingml/2006/table">
            <a:tbl>
              <a:tblPr firstRow="1" firstCol="1" bandRow="1"/>
              <a:tblGrid>
                <a:gridCol w="796290">
                  <a:extLst>
                    <a:ext uri="{9D8B030D-6E8A-4147-A177-3AD203B41FA5}">
                      <a16:colId xmlns:a16="http://schemas.microsoft.com/office/drawing/2014/main" val="3183992144"/>
                    </a:ext>
                  </a:extLst>
                </a:gridCol>
                <a:gridCol w="447199">
                  <a:extLst>
                    <a:ext uri="{9D8B030D-6E8A-4147-A177-3AD203B41FA5}">
                      <a16:colId xmlns:a16="http://schemas.microsoft.com/office/drawing/2014/main" val="297841406"/>
                    </a:ext>
                  </a:extLst>
                </a:gridCol>
                <a:gridCol w="605790">
                  <a:extLst>
                    <a:ext uri="{9D8B030D-6E8A-4147-A177-3AD203B41FA5}">
                      <a16:colId xmlns:a16="http://schemas.microsoft.com/office/drawing/2014/main" val="1637559260"/>
                    </a:ext>
                  </a:extLst>
                </a:gridCol>
                <a:gridCol w="639128">
                  <a:extLst>
                    <a:ext uri="{9D8B030D-6E8A-4147-A177-3AD203B41FA5}">
                      <a16:colId xmlns:a16="http://schemas.microsoft.com/office/drawing/2014/main" val="4188505189"/>
                    </a:ext>
                  </a:extLst>
                </a:gridCol>
                <a:gridCol w="603885">
                  <a:extLst>
                    <a:ext uri="{9D8B030D-6E8A-4147-A177-3AD203B41FA5}">
                      <a16:colId xmlns:a16="http://schemas.microsoft.com/office/drawing/2014/main" val="1661194956"/>
                    </a:ext>
                  </a:extLst>
                </a:gridCol>
                <a:gridCol w="597694">
                  <a:extLst>
                    <a:ext uri="{9D8B030D-6E8A-4147-A177-3AD203B41FA5}">
                      <a16:colId xmlns:a16="http://schemas.microsoft.com/office/drawing/2014/main" val="1058910104"/>
                    </a:ext>
                  </a:extLst>
                </a:gridCol>
                <a:gridCol w="603885">
                  <a:extLst>
                    <a:ext uri="{9D8B030D-6E8A-4147-A177-3AD203B41FA5}">
                      <a16:colId xmlns:a16="http://schemas.microsoft.com/office/drawing/2014/main" val="3512972899"/>
                    </a:ext>
                  </a:extLst>
                </a:gridCol>
              </a:tblGrid>
              <a:tr h="279893">
                <a:tc gridSpan="7">
                  <a:txBody>
                    <a:bodyPr/>
                    <a:lstStyle/>
                    <a:p>
                      <a:pPr>
                        <a:lnSpc>
                          <a:spcPct val="115000"/>
                        </a:lnSpc>
                      </a:pPr>
                      <a:r>
                        <a:rPr lang="en-IE" sz="800" b="1" dirty="0">
                          <a:effectLst/>
                          <a:latin typeface="Calibri" panose="020F0502020204030204" pitchFamily="34" charset="0"/>
                          <a:ea typeface="Calibri" panose="020F0502020204030204" pitchFamily="34" charset="0"/>
                          <a:cs typeface="Times New Roman" panose="02020603050405020304" pitchFamily="18" charset="0"/>
                        </a:rPr>
                        <a:t>Please complete the following to ensure that you have evidence of successful engagement in this workshop.  For those keeping journals/</a:t>
                      </a:r>
                      <a:r>
                        <a:rPr lang="en-IE" sz="800" b="1" dirty="0" err="1">
                          <a:effectLst/>
                          <a:latin typeface="Calibri" panose="020F0502020204030204" pitchFamily="34" charset="0"/>
                          <a:ea typeface="Calibri" panose="020F0502020204030204" pitchFamily="34" charset="0"/>
                          <a:cs typeface="Times New Roman" panose="02020603050405020304" pitchFamily="18" charset="0"/>
                        </a:rPr>
                        <a:t>ePortfolios</a:t>
                      </a:r>
                      <a:r>
                        <a:rPr lang="en-IE" sz="800" b="1" dirty="0">
                          <a:effectLst/>
                          <a:latin typeface="Calibri" panose="020F0502020204030204" pitchFamily="34" charset="0"/>
                          <a:ea typeface="Calibri" panose="020F0502020204030204" pitchFamily="34" charset="0"/>
                          <a:cs typeface="Times New Roman" panose="02020603050405020304" pitchFamily="18" charset="0"/>
                        </a:rPr>
                        <a:t>, you may upload photos to BBL/other.</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165892067"/>
                  </a:ext>
                </a:extLst>
              </a:tr>
              <a:tr h="858251">
                <a:tc gridSpan="7">
                  <a:txBody>
                    <a:bodyPr/>
                    <a:lstStyle/>
                    <a:p>
                      <a:pPr>
                        <a:lnSpc>
                          <a:spcPct val="115000"/>
                        </a:lnSpc>
                      </a:pPr>
                      <a:r>
                        <a:rPr lang="en-IE" sz="800" b="1" dirty="0">
                          <a:effectLst/>
                          <a:latin typeface="Calibri" panose="020F0502020204030204" pitchFamily="34" charset="0"/>
                          <a:ea typeface="Calibri" panose="020F0502020204030204" pitchFamily="34" charset="0"/>
                          <a:cs typeface="Times New Roman" panose="02020603050405020304" pitchFamily="18" charset="0"/>
                        </a:rPr>
                        <a:t>Instructions: </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E" sz="800" dirty="0">
                          <a:effectLst/>
                          <a:latin typeface="Calibri" panose="020F0502020204030204" pitchFamily="34" charset="0"/>
                          <a:ea typeface="Calibri" panose="020F0502020204030204" pitchFamily="34" charset="0"/>
                          <a:cs typeface="Times New Roman" panose="02020603050405020304" pitchFamily="18" charset="0"/>
                        </a:rPr>
                        <a:t>Cleary print each student’s name, and each student initials where indicated </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E" sz="800" dirty="0">
                          <a:effectLst/>
                          <a:latin typeface="Calibri" panose="020F0502020204030204" pitchFamily="34" charset="0"/>
                          <a:ea typeface="Calibri" panose="020F0502020204030204" pitchFamily="34" charset="0"/>
                          <a:cs typeface="Times New Roman" panose="02020603050405020304" pitchFamily="18" charset="0"/>
                        </a:rPr>
                        <a:t>tick under each ‘roleplay’ demonstrated by student, </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E" sz="800" dirty="0">
                          <a:effectLst/>
                          <a:latin typeface="Calibri" panose="020F0502020204030204" pitchFamily="34" charset="0"/>
                          <a:ea typeface="Calibri" panose="020F0502020204030204" pitchFamily="34" charset="0"/>
                          <a:cs typeface="Times New Roman" panose="02020603050405020304" pitchFamily="18" charset="0"/>
                        </a:rPr>
                        <a:t>Ensure that you ask the workshop facilitator to initial/ print name/date your completed groupwork summary sheet.</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E" sz="800" dirty="0">
                          <a:effectLst/>
                          <a:latin typeface="Calibri" panose="020F0502020204030204" pitchFamily="34" charset="0"/>
                          <a:ea typeface="Calibri" panose="020F0502020204030204" pitchFamily="34" charset="0"/>
                          <a:cs typeface="Times New Roman" panose="02020603050405020304" pitchFamily="18" charset="0"/>
                        </a:rPr>
                        <a:t>each student photographs for upload to Blackboard Forum/Journal etc as applicable</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023769731"/>
                  </a:ext>
                </a:extLst>
              </a:tr>
              <a:tr h="780193">
                <a:tc>
                  <a:txBody>
                    <a:bodyPr/>
                    <a:lstStyle/>
                    <a:p>
                      <a:pPr>
                        <a:lnSpc>
                          <a:spcPct val="115000"/>
                        </a:lnSpc>
                      </a:pPr>
                      <a:r>
                        <a:rPr lang="en-IE" sz="800" b="1">
                          <a:effectLst/>
                          <a:latin typeface="Calibri" panose="020F0502020204030204" pitchFamily="34" charset="0"/>
                          <a:ea typeface="Calibri" panose="020F0502020204030204" pitchFamily="34" charset="0"/>
                          <a:cs typeface="Times New Roman" panose="02020603050405020304" pitchFamily="18" charset="0"/>
                        </a:rPr>
                        <a:t>Student Name</a:t>
                      </a:r>
                      <a:endParaRPr lang="en-IE"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800" b="1">
                          <a:effectLst/>
                          <a:latin typeface="Calibri" panose="020F0502020204030204" pitchFamily="34" charset="0"/>
                          <a:ea typeface="Calibri" panose="020F0502020204030204" pitchFamily="34" charset="0"/>
                          <a:cs typeface="Times New Roman" panose="02020603050405020304" pitchFamily="18" charset="0"/>
                        </a:rPr>
                        <a:t>Student initials</a:t>
                      </a:r>
                      <a:endParaRPr lang="en-IE"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800">
                          <a:effectLst/>
                          <a:latin typeface="Calibri" panose="020F0502020204030204" pitchFamily="34" charset="0"/>
                          <a:ea typeface="Calibri" panose="020F0502020204030204" pitchFamily="34" charset="0"/>
                          <a:cs typeface="Times New Roman" panose="02020603050405020304" pitchFamily="18" charset="0"/>
                        </a:rPr>
                        <a:t>Individually completes handout #2 </a:t>
                      </a:r>
                      <a:r>
                        <a:rPr lang="en-IE" sz="800" b="1">
                          <a:effectLst/>
                          <a:latin typeface="Calibri" panose="020F0502020204030204" pitchFamily="34" charset="0"/>
                          <a:ea typeface="Calibri" panose="020F0502020204030204" pitchFamily="34" charset="0"/>
                          <a:cs typeface="Times New Roman" panose="02020603050405020304" pitchFamily="18" charset="0"/>
                        </a:rPr>
                        <a:t>during </a:t>
                      </a:r>
                      <a:r>
                        <a:rPr lang="en-IE" sz="800">
                          <a:effectLst/>
                          <a:latin typeface="Calibri" panose="020F0502020204030204" pitchFamily="34" charset="0"/>
                          <a:ea typeface="Calibri" panose="020F0502020204030204" pitchFamily="34" charset="0"/>
                          <a:cs typeface="Times New Roman" panose="02020603050405020304" pitchFamily="18" charset="0"/>
                        </a:rPr>
                        <a:t>presentations</a:t>
                      </a:r>
                      <a:endParaRPr lang="en-IE"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800" dirty="0">
                          <a:effectLst/>
                          <a:latin typeface="Calibri" panose="020F0502020204030204" pitchFamily="34" charset="0"/>
                          <a:ea typeface="Calibri" panose="020F0502020204030204" pitchFamily="34" charset="0"/>
                          <a:cs typeface="Times New Roman" panose="02020603050405020304" pitchFamily="18" charset="0"/>
                        </a:rPr>
                        <a:t>Contributes to proposed amendment to other groups</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800">
                          <a:effectLst/>
                          <a:latin typeface="Calibri" panose="020F0502020204030204" pitchFamily="34" charset="0"/>
                          <a:ea typeface="Calibri" panose="020F0502020204030204" pitchFamily="34" charset="0"/>
                          <a:cs typeface="Times New Roman" panose="02020603050405020304" pitchFamily="18" charset="0"/>
                        </a:rPr>
                        <a:t>Role as pitch presenter?</a:t>
                      </a:r>
                      <a:endParaRPr lang="en-IE"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800">
                          <a:effectLst/>
                          <a:latin typeface="Calibri" panose="020F0502020204030204" pitchFamily="34" charset="0"/>
                          <a:ea typeface="Calibri" panose="020F0502020204030204" pitchFamily="34" charset="0"/>
                          <a:cs typeface="Times New Roman" panose="02020603050405020304" pitchFamily="18" charset="0"/>
                        </a:rPr>
                        <a:t>Role as chair, scribe or Q&amp;A</a:t>
                      </a:r>
                      <a:endParaRPr lang="en-IE"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800" dirty="0">
                          <a:effectLst/>
                          <a:latin typeface="Calibri" panose="020F0502020204030204" pitchFamily="34" charset="0"/>
                          <a:ea typeface="Calibri" panose="020F0502020204030204" pitchFamily="34" charset="0"/>
                          <a:cs typeface="Times New Roman" panose="02020603050405020304" pitchFamily="18" charset="0"/>
                        </a:rPr>
                        <a:t>Role in development of group’s management strategy</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720392"/>
                  </a:ext>
                </a:extLst>
              </a:tr>
              <a:tr h="135303">
                <a:tc>
                  <a:txBody>
                    <a:bodyPr/>
                    <a:lstStyle/>
                    <a:p>
                      <a:pPr>
                        <a:lnSpc>
                          <a:spcPct val="115000"/>
                        </a:lnSpc>
                      </a:pPr>
                      <a:r>
                        <a:rPr lang="en-IE" sz="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524980"/>
                  </a:ext>
                </a:extLst>
              </a:tr>
              <a:tr h="135303">
                <a:tc>
                  <a:txBody>
                    <a:bodyPr/>
                    <a:lstStyle/>
                    <a:p>
                      <a:pPr>
                        <a:lnSpc>
                          <a:spcPct val="115000"/>
                        </a:lnSpc>
                      </a:pPr>
                      <a:r>
                        <a:rPr lang="en-IE" sz="1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58785"/>
                  </a:ext>
                </a:extLst>
              </a:tr>
              <a:tr h="45772">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30824"/>
                  </a:ext>
                </a:extLst>
              </a:tr>
              <a:tr h="80402">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12271"/>
                  </a:ext>
                </a:extLst>
              </a:tr>
              <a:tr h="58388">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49923"/>
                  </a:ext>
                </a:extLst>
              </a:tr>
              <a:tr h="36373">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a:t>
                      </a:r>
                      <a:endParaRPr lang="en-IE" sz="1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533829"/>
                  </a:ext>
                </a:extLst>
              </a:tr>
              <a:tr h="135303">
                <a:tc gridSpan="7">
                  <a:txBody>
                    <a:bodyPr/>
                    <a:lstStyle/>
                    <a:p>
                      <a:pPr>
                        <a:lnSpc>
                          <a:spcPct val="115000"/>
                        </a:lnSpc>
                      </a:pPr>
                      <a:r>
                        <a:rPr lang="en-IE" sz="800" b="1" dirty="0">
                          <a:effectLst/>
                          <a:latin typeface="Calibri" panose="020F0502020204030204" pitchFamily="34" charset="0"/>
                          <a:ea typeface="Calibri" panose="020F0502020204030204" pitchFamily="34" charset="0"/>
                          <a:cs typeface="Times New Roman" panose="02020603050405020304" pitchFamily="18" charset="0"/>
                        </a:rPr>
                        <a:t>Workshop facilitator to initial, date and ‘print name’: </a:t>
                      </a:r>
                      <a:endParaRPr lang="en-IE"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114621191"/>
                  </a:ext>
                </a:extLst>
              </a:tr>
            </a:tbl>
          </a:graphicData>
        </a:graphic>
      </p:graphicFrame>
      <p:sp>
        <p:nvSpPr>
          <p:cNvPr id="9" name="TextBox 8">
            <a:extLst>
              <a:ext uri="{FF2B5EF4-FFF2-40B4-BE49-F238E27FC236}">
                <a16:creationId xmlns:a16="http://schemas.microsoft.com/office/drawing/2014/main" id="{04A92ADA-5907-E117-2555-BD613FDA5EEE}"/>
              </a:ext>
            </a:extLst>
          </p:cNvPr>
          <p:cNvSpPr txBox="1"/>
          <p:nvPr/>
        </p:nvSpPr>
        <p:spPr>
          <a:xfrm>
            <a:off x="3932049" y="3971062"/>
            <a:ext cx="4751108" cy="646331"/>
          </a:xfrm>
          <a:prstGeom prst="rect">
            <a:avLst/>
          </a:prstGeom>
          <a:solidFill>
            <a:srgbClr val="FFFFD9"/>
          </a:solidFill>
        </p:spPr>
        <p:txBody>
          <a:bodyPr wrap="square">
            <a:spAutoFit/>
          </a:bodyPr>
          <a:lstStyle/>
          <a:p>
            <a:r>
              <a:rPr lang="en-IE" sz="1200" dirty="0"/>
              <a:t>You are responsible for ensuring that you have a copy of the completed group template (photo it!) - to upload to Blackboard/the VLE or as your module co-ordinator directs.</a:t>
            </a:r>
          </a:p>
        </p:txBody>
      </p:sp>
    </p:spTree>
    <p:extLst>
      <p:ext uri="{BB962C8B-B14F-4D97-AF65-F5344CB8AC3E}">
        <p14:creationId xmlns:p14="http://schemas.microsoft.com/office/powerpoint/2010/main" val="59192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FB9C8-60A2-1DF1-72CE-989246443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D0283-9F37-0063-0EDD-DF2EEF6215E7}"/>
              </a:ext>
            </a:extLst>
          </p:cNvPr>
          <p:cNvSpPr>
            <a:spLocks noGrp="1"/>
          </p:cNvSpPr>
          <p:nvPr>
            <p:ph type="title"/>
          </p:nvPr>
        </p:nvSpPr>
        <p:spPr>
          <a:xfrm>
            <a:off x="387900" y="-686100"/>
            <a:ext cx="8368200" cy="686100"/>
          </a:xfrm>
        </p:spPr>
        <p:txBody>
          <a:bodyPr spcFirstLastPara="1" vert="horz" wrap="square" lIns="91425" tIns="91425" rIns="91425" bIns="91425" rtlCol="0" anchor="b" anchorCtr="0">
            <a:normAutofit fontScale="90000"/>
          </a:bodyPr>
          <a:lstStyle/>
          <a:p>
            <a:r>
              <a:rPr lang="en-IE" dirty="0"/>
              <a:t>Theme 4 Facilitator Checklist – Graduate Attribute in Focus</a:t>
            </a:r>
          </a:p>
        </p:txBody>
      </p:sp>
      <p:pic>
        <p:nvPicPr>
          <p:cNvPr id="18" name="Picture 17" descr="Table is from Theme/ 4 Workshop: Facilitator Checklist(s). Graduate Attribute in Focus. Please see the associated 'Workshop Pack' for this theme for the relevant table.">
            <a:extLst>
              <a:ext uri="{FF2B5EF4-FFF2-40B4-BE49-F238E27FC236}">
                <a16:creationId xmlns:a16="http://schemas.microsoft.com/office/drawing/2014/main" id="{5749CAEC-7066-37CB-DBBD-6D906F965C28}"/>
              </a:ext>
            </a:extLst>
          </p:cNvPr>
          <p:cNvPicPr>
            <a:picLocks noChangeAspect="1"/>
          </p:cNvPicPr>
          <p:nvPr/>
        </p:nvPicPr>
        <p:blipFill>
          <a:blip r:embed="rId3"/>
          <a:stretch>
            <a:fillRect/>
          </a:stretch>
        </p:blipFill>
        <p:spPr>
          <a:xfrm>
            <a:off x="36934" y="87682"/>
            <a:ext cx="8799359" cy="4957016"/>
          </a:xfrm>
          <a:prstGeom prst="rect">
            <a:avLst/>
          </a:prstGeom>
          <a:ln>
            <a:solidFill>
              <a:schemeClr val="tx2"/>
            </a:solidFill>
          </a:ln>
        </p:spPr>
      </p:pic>
      <p:sp>
        <p:nvSpPr>
          <p:cNvPr id="6" name="Text Placeholder 2">
            <a:extLst>
              <a:ext uri="{FF2B5EF4-FFF2-40B4-BE49-F238E27FC236}">
                <a16:creationId xmlns:a16="http://schemas.microsoft.com/office/drawing/2014/main" id="{1611D729-2F3B-E573-A862-095F918276C9}"/>
              </a:ext>
            </a:extLst>
          </p:cNvPr>
          <p:cNvSpPr txBox="1">
            <a:spLocks/>
          </p:cNvSpPr>
          <p:nvPr/>
        </p:nvSpPr>
        <p:spPr>
          <a:xfrm>
            <a:off x="6284121" y="1016318"/>
            <a:ext cx="2519113" cy="538954"/>
          </a:xfrm>
          <a:prstGeom prst="rect">
            <a:avLst/>
          </a:prstGeom>
          <a:solidFill>
            <a:srgbClr val="FFFFCC"/>
          </a:solidFill>
        </p:spPr>
        <p:txBody>
          <a:bodyPr spcFirstLastPara="1" vert="horz" wrap="square" lIns="91425" tIns="91425" rIns="91425" bIns="91425" rtlCol="0" anchor="t" anchorCtr="0">
            <a:normAutofit/>
          </a:bodyPr>
          <a:lstStyle>
            <a:lvl1pPr marL="457189" lvl="0" indent="-342892" algn="l" defTabSz="914400" rtl="0" eaLnBrk="1" latinLnBrk="0" hangingPunct="1">
              <a:spcBef>
                <a:spcPts val="0"/>
              </a:spcBef>
              <a:spcAft>
                <a:spcPts val="0"/>
              </a:spcAft>
              <a:buSzPts val="1800"/>
              <a:buFont typeface="Arial" pitchFamily="34" charset="0"/>
              <a:buChar char="●"/>
              <a:defRPr sz="2000" b="1" kern="1200">
                <a:solidFill>
                  <a:schemeClr val="tx1"/>
                </a:solidFill>
                <a:latin typeface="+mn-lt"/>
                <a:ea typeface="+mn-ea"/>
                <a:cs typeface="+mn-cs"/>
              </a:defRPr>
            </a:lvl1pPr>
            <a:lvl2pPr marL="914378" lvl="1"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2pPr>
            <a:lvl3pPr marL="1371566" lvl="2"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3pPr>
            <a:lvl4pPr marL="1828754" lvl="3" indent="-317492" algn="l" defTabSz="914400" rtl="0" eaLnBrk="1" latinLnBrk="0" hangingPunct="1">
              <a:spcBef>
                <a:spcPts val="0"/>
              </a:spcBef>
              <a:spcAft>
                <a:spcPts val="0"/>
              </a:spcAft>
              <a:buClr>
                <a:schemeClr val="tx2"/>
              </a:buClr>
              <a:buSzPts val="1400"/>
              <a:buFont typeface="Minion Pro" pitchFamily="18" charset="0"/>
              <a:buChar char="●"/>
              <a:defRPr sz="2000" kern="1200">
                <a:solidFill>
                  <a:schemeClr val="tx1"/>
                </a:solidFill>
                <a:latin typeface="+mn-lt"/>
                <a:ea typeface="+mn-ea"/>
                <a:cs typeface="+mn-cs"/>
              </a:defRPr>
            </a:lvl4pPr>
            <a:lvl5pPr marL="2285943" lvl="4"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5pPr>
            <a:lvl6pPr marL="2743132" lvl="5"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320" lvl="6"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509" lvl="7"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697" lvl="8"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114297" indent="0">
              <a:buFont typeface="Arial" pitchFamily="34" charset="0"/>
              <a:buNone/>
            </a:pPr>
            <a:r>
              <a:rPr lang="en-IE" b="0" dirty="0"/>
              <a:t>Facilitator Checklist:</a:t>
            </a:r>
          </a:p>
        </p:txBody>
      </p:sp>
      <p:sp>
        <p:nvSpPr>
          <p:cNvPr id="21" name="Oval 20" descr="A red circle around the text '1 of 2' in Learning outcome demonstration.">
            <a:extLst>
              <a:ext uri="{FF2B5EF4-FFF2-40B4-BE49-F238E27FC236}">
                <a16:creationId xmlns:a16="http://schemas.microsoft.com/office/drawing/2014/main" id="{516BA3D7-8834-1A39-3441-0E8E647CC3E9}"/>
              </a:ext>
            </a:extLst>
          </p:cNvPr>
          <p:cNvSpPr/>
          <p:nvPr/>
        </p:nvSpPr>
        <p:spPr>
          <a:xfrm>
            <a:off x="2038027" y="1329982"/>
            <a:ext cx="412178" cy="2481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48511472-818A-5E30-C779-FD5F41053DE5}"/>
              </a:ext>
            </a:extLst>
          </p:cNvPr>
          <p:cNvSpPr>
            <a:spLocks noGrp="1"/>
          </p:cNvSpPr>
          <p:nvPr>
            <p:ph type="body" idx="1"/>
          </p:nvPr>
        </p:nvSpPr>
        <p:spPr>
          <a:xfrm>
            <a:off x="3163679" y="1619997"/>
            <a:ext cx="5672614" cy="1409274"/>
          </a:xfrm>
          <a:solidFill>
            <a:srgbClr val="FFFFCC"/>
          </a:solidFill>
        </p:spPr>
        <p:txBody>
          <a:bodyPr>
            <a:normAutofit/>
          </a:bodyPr>
          <a:lstStyle/>
          <a:p>
            <a:pPr marL="114297" indent="0">
              <a:buNone/>
            </a:pPr>
            <a:r>
              <a:rPr lang="en-IE" sz="2000" b="0" dirty="0"/>
              <a:t>The workshop facilitator </a:t>
            </a:r>
          </a:p>
          <a:p>
            <a:r>
              <a:rPr lang="en-IE" sz="2000" b="0" dirty="0"/>
              <a:t>observes </a:t>
            </a:r>
            <a:r>
              <a:rPr lang="en-IE" sz="2000" u="sng" dirty="0"/>
              <a:t>your </a:t>
            </a:r>
            <a:r>
              <a:rPr lang="en-IE" sz="2000" b="0" dirty="0"/>
              <a:t>behaviour during the workshop,</a:t>
            </a:r>
          </a:p>
          <a:p>
            <a:r>
              <a:rPr lang="en-IE" b="0" dirty="0"/>
              <a:t>a</a:t>
            </a:r>
            <a:r>
              <a:rPr lang="en-IE" sz="2000" b="0" dirty="0"/>
              <a:t>nd decides, and records, whether </a:t>
            </a:r>
            <a:r>
              <a:rPr lang="en-IE" sz="2000" u="sng" dirty="0"/>
              <a:t>you</a:t>
            </a:r>
            <a:r>
              <a:rPr lang="en-IE" sz="2000" b="0" dirty="0"/>
              <a:t> have demonstrated the relevant behaviour(s).</a:t>
            </a:r>
            <a:endParaRPr lang="en-IE" b="0" dirty="0"/>
          </a:p>
        </p:txBody>
      </p:sp>
      <p:cxnSp>
        <p:nvCxnSpPr>
          <p:cNvPr id="16" name="Straight Arrow Connector 15" descr="An arrow pointing to 'Is capable of adapting to change and/or shows confidence to take measured risks (DC).">
            <a:extLst>
              <a:ext uri="{FF2B5EF4-FFF2-40B4-BE49-F238E27FC236}">
                <a16:creationId xmlns:a16="http://schemas.microsoft.com/office/drawing/2014/main" id="{EB75E9F2-79BB-444E-5229-C1835A57BF38}"/>
              </a:ext>
              <a:ext uri="{C183D7F6-B498-43B3-948B-1728B52AA6E4}">
                <adec:decorative xmlns:adec="http://schemas.microsoft.com/office/drawing/2017/decorative" val="0"/>
              </a:ext>
            </a:extLst>
          </p:cNvPr>
          <p:cNvCxnSpPr>
            <a:cxnSpLocks/>
          </p:cNvCxnSpPr>
          <p:nvPr/>
        </p:nvCxnSpPr>
        <p:spPr>
          <a:xfrm flipH="1" flipV="1">
            <a:off x="2450205" y="1790988"/>
            <a:ext cx="950456" cy="3703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n arrow pointing to 'Nurtures open-mindedness to evolving perspectives and/or Tracks Developments in Scenario Analysis (DC).">
            <a:extLst>
              <a:ext uri="{FF2B5EF4-FFF2-40B4-BE49-F238E27FC236}">
                <a16:creationId xmlns:a16="http://schemas.microsoft.com/office/drawing/2014/main" id="{DC075EFF-0F3C-D512-4033-1759A3E1ADDE}"/>
              </a:ext>
              <a:ext uri="{C183D7F6-B498-43B3-948B-1728B52AA6E4}">
                <adec:decorative xmlns:adec="http://schemas.microsoft.com/office/drawing/2017/decorative" val="0"/>
              </a:ext>
            </a:extLst>
          </p:cNvPr>
          <p:cNvCxnSpPr>
            <a:cxnSpLocks/>
          </p:cNvCxnSpPr>
          <p:nvPr/>
        </p:nvCxnSpPr>
        <p:spPr>
          <a:xfrm flipH="1" flipV="1">
            <a:off x="2115519" y="2006608"/>
            <a:ext cx="1285142" cy="1849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n arrow pointing to 'Demonstration of Learning Outcome: yes/no'.">
            <a:extLst>
              <a:ext uri="{FF2B5EF4-FFF2-40B4-BE49-F238E27FC236}">
                <a16:creationId xmlns:a16="http://schemas.microsoft.com/office/drawing/2014/main" id="{F0608983-6E39-67E4-DC70-F60571926FF1}"/>
              </a:ext>
            </a:extLst>
          </p:cNvPr>
          <p:cNvCxnSpPr>
            <a:cxnSpLocks/>
          </p:cNvCxnSpPr>
          <p:nvPr/>
        </p:nvCxnSpPr>
        <p:spPr>
          <a:xfrm flipH="1" flipV="1">
            <a:off x="2450205" y="2256262"/>
            <a:ext cx="950456" cy="2616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7CE33195-88E0-C8FD-9DCB-DBC35E1F7231}"/>
              </a:ext>
            </a:extLst>
          </p:cNvPr>
          <p:cNvSpPr txBox="1">
            <a:spLocks/>
          </p:cNvSpPr>
          <p:nvPr/>
        </p:nvSpPr>
        <p:spPr>
          <a:xfrm>
            <a:off x="4073627" y="3538567"/>
            <a:ext cx="4785728" cy="1013808"/>
          </a:xfrm>
          <a:prstGeom prst="rect">
            <a:avLst/>
          </a:prstGeom>
          <a:solidFill>
            <a:srgbClr val="FFFFCC"/>
          </a:solidFill>
        </p:spPr>
        <p:txBody>
          <a:bodyPr spcFirstLastPara="1" vert="horz" wrap="square" lIns="91425" tIns="91425" rIns="91425" bIns="91425" rtlCol="0" anchor="t" anchorCtr="0">
            <a:normAutofit fontScale="85000" lnSpcReduction="20000"/>
          </a:bodyPr>
          <a:lstStyle>
            <a:lvl1pPr marL="457189" lvl="0" indent="-342892" algn="l" defTabSz="914400" rtl="0" eaLnBrk="1" latinLnBrk="0" hangingPunct="1">
              <a:spcBef>
                <a:spcPts val="0"/>
              </a:spcBef>
              <a:spcAft>
                <a:spcPts val="0"/>
              </a:spcAft>
              <a:buSzPts val="1800"/>
              <a:buFont typeface="Arial" pitchFamily="34" charset="0"/>
              <a:buChar char="●"/>
              <a:defRPr sz="2000" b="1" kern="1200">
                <a:solidFill>
                  <a:schemeClr val="tx1"/>
                </a:solidFill>
                <a:latin typeface="+mn-lt"/>
                <a:ea typeface="+mn-ea"/>
                <a:cs typeface="+mn-cs"/>
              </a:defRPr>
            </a:lvl1pPr>
            <a:lvl2pPr marL="914378" lvl="1"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2pPr>
            <a:lvl3pPr marL="1371566" lvl="2"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3pPr>
            <a:lvl4pPr marL="1828754" lvl="3" indent="-317492" algn="l" defTabSz="914400" rtl="0" eaLnBrk="1" latinLnBrk="0" hangingPunct="1">
              <a:spcBef>
                <a:spcPts val="0"/>
              </a:spcBef>
              <a:spcAft>
                <a:spcPts val="0"/>
              </a:spcAft>
              <a:buClr>
                <a:schemeClr val="tx2"/>
              </a:buClr>
              <a:buSzPts val="1400"/>
              <a:buFont typeface="Minion Pro" pitchFamily="18" charset="0"/>
              <a:buChar char="●"/>
              <a:defRPr sz="2000" kern="1200">
                <a:solidFill>
                  <a:schemeClr val="tx1"/>
                </a:solidFill>
                <a:latin typeface="+mn-lt"/>
                <a:ea typeface="+mn-ea"/>
                <a:cs typeface="+mn-cs"/>
              </a:defRPr>
            </a:lvl4pPr>
            <a:lvl5pPr marL="2285943" lvl="4"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5pPr>
            <a:lvl6pPr marL="2743132" lvl="5"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320" lvl="6"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509" lvl="7"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697" lvl="8"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114297" indent="0">
              <a:buFont typeface="Arial" pitchFamily="34" charset="0"/>
              <a:buNone/>
            </a:pPr>
            <a:r>
              <a:rPr lang="en-IE" b="0" dirty="0"/>
              <a:t>Theme/Block 4 Learning outcome is: </a:t>
            </a:r>
          </a:p>
          <a:p>
            <a:pPr marL="114297" indent="0">
              <a:buFont typeface="Arial" pitchFamily="34" charset="0"/>
              <a:buNone/>
            </a:pPr>
            <a:r>
              <a:rPr lang="en-IE" b="0" dirty="0">
                <a:solidFill>
                  <a:srgbClr val="444444"/>
                </a:solidFill>
                <a:cs typeface="Calibri"/>
              </a:rPr>
              <a:t>Formulate challenges to sustainability as problems, and develop approaches for preventing, mitigating, or adapting to these problems. </a:t>
            </a:r>
            <a:r>
              <a:rPr lang="en-IE" dirty="0">
                <a:solidFill>
                  <a:srgbClr val="FF0000"/>
                </a:solidFill>
                <a:cs typeface="Calibri"/>
              </a:rPr>
              <a:t>(TI)</a:t>
            </a:r>
            <a:r>
              <a:rPr lang="en-IE" b="0" dirty="0"/>
              <a:t>.</a:t>
            </a:r>
          </a:p>
        </p:txBody>
      </p:sp>
      <p:sp>
        <p:nvSpPr>
          <p:cNvPr id="4" name="Slide Number Placeholder 3">
            <a:extLst>
              <a:ext uri="{FF2B5EF4-FFF2-40B4-BE49-F238E27FC236}">
                <a16:creationId xmlns:a16="http://schemas.microsoft.com/office/drawing/2014/main" id="{8E1E6134-20F8-DD1D-F52B-7A6C7A9A761F}"/>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25</a:t>
            </a:fld>
            <a:endParaRPr lang="en-GB" sz="1000" dirty="0">
              <a:solidFill>
                <a:schemeClr val="bg1"/>
              </a:solidFill>
            </a:endParaRPr>
          </a:p>
        </p:txBody>
      </p:sp>
    </p:spTree>
    <p:extLst>
      <p:ext uri="{BB962C8B-B14F-4D97-AF65-F5344CB8AC3E}">
        <p14:creationId xmlns:p14="http://schemas.microsoft.com/office/powerpoint/2010/main" val="1559759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E853-0FFD-D8A9-8A9F-592E18F6985B}"/>
              </a:ext>
            </a:extLst>
          </p:cNvPr>
          <p:cNvSpPr>
            <a:spLocks noGrp="1"/>
          </p:cNvSpPr>
          <p:nvPr>
            <p:ph type="title"/>
          </p:nvPr>
        </p:nvSpPr>
        <p:spPr>
          <a:xfrm>
            <a:off x="395046" y="270000"/>
            <a:ext cx="7500939" cy="421200"/>
          </a:xfrm>
        </p:spPr>
        <p:txBody>
          <a:bodyPr anchor="ctr">
            <a:normAutofit/>
          </a:bodyPr>
          <a:lstStyle/>
          <a:p>
            <a:pPr>
              <a:lnSpc>
                <a:spcPct val="90000"/>
              </a:lnSpc>
            </a:pPr>
            <a:r>
              <a:rPr lang="en-IE" sz="2400" dirty="0" err="1"/>
              <a:t>Wrapup</a:t>
            </a:r>
            <a:r>
              <a:rPr lang="en-IE" sz="2400" dirty="0"/>
              <a:t> and discussion</a:t>
            </a:r>
          </a:p>
        </p:txBody>
      </p:sp>
      <p:sp>
        <p:nvSpPr>
          <p:cNvPr id="3" name="Text Placeholder 2">
            <a:extLst>
              <a:ext uri="{FF2B5EF4-FFF2-40B4-BE49-F238E27FC236}">
                <a16:creationId xmlns:a16="http://schemas.microsoft.com/office/drawing/2014/main" id="{DFD7A3DF-DB34-5CB4-34B9-58088141E88E}"/>
              </a:ext>
            </a:extLst>
          </p:cNvPr>
          <p:cNvSpPr>
            <a:spLocks noGrp="1"/>
          </p:cNvSpPr>
          <p:nvPr>
            <p:ph type="body" idx="4294967295"/>
          </p:nvPr>
        </p:nvSpPr>
        <p:spPr>
          <a:xfrm>
            <a:off x="395046" y="881700"/>
            <a:ext cx="3559969" cy="3264408"/>
          </a:xfrm>
        </p:spPr>
        <p:txBody>
          <a:bodyPr anchor="t">
            <a:normAutofit/>
          </a:bodyPr>
          <a:lstStyle/>
          <a:p>
            <a:pPr marL="342900" indent="-342900">
              <a:buFont typeface="Arial" panose="020B0604020202020204" pitchFamily="34" charset="0"/>
              <a:buChar char="•"/>
            </a:pPr>
            <a:r>
              <a:rPr lang="en-US" b="0" kern="1200" dirty="0"/>
              <a:t>Significance of </a:t>
            </a:r>
            <a:r>
              <a:rPr lang="en-IE" b="0" dirty="0">
                <a:cs typeface="Times New Roman" panose="02020603050405020304" pitchFamily="18" charset="0"/>
              </a:rPr>
              <a:t>Climate migration (from Kiribati) following Sea-level rise as a case study.</a:t>
            </a:r>
            <a:endParaRPr lang="en-US" b="0" kern="1200" dirty="0"/>
          </a:p>
          <a:p>
            <a:pPr marL="342900" indent="-342900">
              <a:buFont typeface="Arial" panose="020B0604020202020204" pitchFamily="34" charset="0"/>
              <a:buChar char="•"/>
            </a:pPr>
            <a:r>
              <a:rPr lang="en-US" b="0" kern="1200" dirty="0"/>
              <a:t>Prompts for further reflection</a:t>
            </a:r>
          </a:p>
        </p:txBody>
      </p:sp>
      <p:pic>
        <p:nvPicPr>
          <p:cNvPr id="8" name="Graphic 7" descr="Customer review outline">
            <a:extLst>
              <a:ext uri="{FF2B5EF4-FFF2-40B4-BE49-F238E27FC236}">
                <a16:creationId xmlns:a16="http://schemas.microsoft.com/office/drawing/2014/main" id="{FA215149-E1F9-5753-1EC3-C2A8A11550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3764" y="1048036"/>
            <a:ext cx="2931736" cy="2931736"/>
          </a:xfrm>
          <a:prstGeom prst="rect">
            <a:avLst/>
          </a:prstGeom>
        </p:spPr>
      </p:pic>
      <p:sp>
        <p:nvSpPr>
          <p:cNvPr id="9" name="Slide Number Placeholder 3">
            <a:extLst>
              <a:ext uri="{FF2B5EF4-FFF2-40B4-BE49-F238E27FC236}">
                <a16:creationId xmlns:a16="http://schemas.microsoft.com/office/drawing/2014/main" id="{954F873A-1588-E25D-D6CE-3F4CFC6CD4FC}"/>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26</a:t>
            </a:fld>
            <a:endParaRPr lang="en-GB" sz="1000" dirty="0">
              <a:solidFill>
                <a:schemeClr val="bg1"/>
              </a:solidFill>
            </a:endParaRPr>
          </a:p>
        </p:txBody>
      </p:sp>
    </p:spTree>
    <p:extLst>
      <p:ext uri="{BB962C8B-B14F-4D97-AF65-F5344CB8AC3E}">
        <p14:creationId xmlns:p14="http://schemas.microsoft.com/office/powerpoint/2010/main" val="916668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3" name="Title 1">
            <a:extLst>
              <a:ext uri="{FF2B5EF4-FFF2-40B4-BE49-F238E27FC236}">
                <a16:creationId xmlns:a16="http://schemas.microsoft.com/office/drawing/2014/main" id="{03A4D663-B620-866A-5E60-6FD5519DD44D}"/>
              </a:ext>
            </a:extLst>
          </p:cNvPr>
          <p:cNvSpPr>
            <a:spLocks noGrp="1"/>
          </p:cNvSpPr>
          <p:nvPr>
            <p:ph type="title"/>
          </p:nvPr>
        </p:nvSpPr>
        <p:spPr>
          <a:xfrm>
            <a:off x="101600" y="165956"/>
            <a:ext cx="5454100" cy="888144"/>
          </a:xfrm>
        </p:spPr>
        <p:txBody>
          <a:bodyPr>
            <a:normAutofit fontScale="90000"/>
          </a:bodyPr>
          <a:lstStyle/>
          <a:p>
            <a:pPr marL="114297" indent="0">
              <a:spcAft>
                <a:spcPts val="900"/>
              </a:spcAft>
              <a:buNone/>
            </a:pPr>
            <a:r>
              <a:rPr lang="en-IE" sz="2800" dirty="0">
                <a:cs typeface="Times New Roman" panose="02020603050405020304" pitchFamily="18" charset="0"/>
              </a:rPr>
              <a:t>Significance of Climate migration following Sea-level rise as a case study:</a:t>
            </a:r>
          </a:p>
        </p:txBody>
      </p:sp>
      <p:sp>
        <p:nvSpPr>
          <p:cNvPr id="4" name="Google Shape;115;p26">
            <a:extLst>
              <a:ext uri="{FF2B5EF4-FFF2-40B4-BE49-F238E27FC236}">
                <a16:creationId xmlns:a16="http://schemas.microsoft.com/office/drawing/2014/main" id="{10999EC6-9F0B-F480-4C4D-9C8B22778065}"/>
              </a:ext>
            </a:extLst>
          </p:cNvPr>
          <p:cNvSpPr txBox="1">
            <a:spLocks/>
          </p:cNvSpPr>
          <p:nvPr/>
        </p:nvSpPr>
        <p:spPr>
          <a:xfrm>
            <a:off x="101600" y="1054100"/>
            <a:ext cx="4686300" cy="3733800"/>
          </a:xfrm>
          <a:prstGeom prst="rect">
            <a:avLst/>
          </a:prstGeom>
          <a:ln>
            <a:solidFill>
              <a:schemeClr val="accent2">
                <a:lumMod val="60000"/>
                <a:lumOff val="40000"/>
              </a:schemeClr>
            </a:solidFill>
          </a:ln>
        </p:spPr>
        <p:txBody>
          <a:bodyPr spcFirstLastPara="1" vert="horz" wrap="square" lIns="91425" tIns="91425" rIns="91425" bIns="91425" rtlCol="0" anchor="t" anchorCtr="0">
            <a:noAutofit/>
          </a:bodyPr>
          <a:lstStyle>
            <a:lvl1pPr marL="609585" lvl="0" indent="-457189" algn="l" defTabSz="1219170" rtl="0" eaLnBrk="1" latinLnBrk="0" hangingPunct="1">
              <a:spcBef>
                <a:spcPts val="0"/>
              </a:spcBef>
              <a:spcAft>
                <a:spcPts val="0"/>
              </a:spcAft>
              <a:buSzPts val="1800"/>
              <a:buFont typeface="Arial" pitchFamily="34" charset="0"/>
              <a:buChar char="●"/>
              <a:defRPr sz="2667" b="1" kern="1200">
                <a:solidFill>
                  <a:schemeClr val="tx1"/>
                </a:solidFill>
                <a:latin typeface="+mn-lt"/>
                <a:ea typeface="+mn-ea"/>
                <a:cs typeface="+mn-cs"/>
              </a:defRPr>
            </a:lvl1pPr>
            <a:lvl2pPr marL="1219170" lvl="1" indent="-423323" algn="l" defTabSz="1219170" rtl="0" eaLnBrk="1" latinLnBrk="0" hangingPunct="1">
              <a:spcBef>
                <a:spcPts val="0"/>
              </a:spcBef>
              <a:spcAft>
                <a:spcPts val="0"/>
              </a:spcAft>
              <a:buClr>
                <a:schemeClr val="tx2"/>
              </a:buClr>
              <a:buSzPts val="1400"/>
              <a:buFont typeface="Arial" pitchFamily="34" charset="0"/>
              <a:buChar char="○"/>
              <a:defRPr sz="2667" kern="1200">
                <a:solidFill>
                  <a:schemeClr val="tx1"/>
                </a:solidFill>
                <a:latin typeface="+mn-lt"/>
                <a:ea typeface="+mn-ea"/>
                <a:cs typeface="+mn-cs"/>
              </a:defRPr>
            </a:lvl2pPr>
            <a:lvl3pPr marL="1828754" lvl="2" indent="-423323" algn="l" defTabSz="1219170" rtl="0" eaLnBrk="1" latinLnBrk="0" hangingPunct="1">
              <a:spcBef>
                <a:spcPts val="0"/>
              </a:spcBef>
              <a:spcAft>
                <a:spcPts val="0"/>
              </a:spcAft>
              <a:buClr>
                <a:schemeClr val="tx2"/>
              </a:buClr>
              <a:buSzPts val="1400"/>
              <a:buFont typeface="Arial" pitchFamily="34" charset="0"/>
              <a:buChar char="■"/>
              <a:defRPr sz="2667" kern="1200">
                <a:solidFill>
                  <a:schemeClr val="tx1"/>
                </a:solidFill>
                <a:latin typeface="+mn-lt"/>
                <a:ea typeface="+mn-ea"/>
                <a:cs typeface="+mn-cs"/>
              </a:defRPr>
            </a:lvl3pPr>
            <a:lvl4pPr marL="2438339" lvl="3" indent="-423323" algn="l" defTabSz="1219170" rtl="0" eaLnBrk="1" latinLnBrk="0" hangingPunct="1">
              <a:spcBef>
                <a:spcPts val="0"/>
              </a:spcBef>
              <a:spcAft>
                <a:spcPts val="0"/>
              </a:spcAft>
              <a:buClr>
                <a:schemeClr val="tx2"/>
              </a:buClr>
              <a:buSzPts val="1400"/>
              <a:buFont typeface="Minion Pro" pitchFamily="18" charset="0"/>
              <a:buChar char="●"/>
              <a:defRPr sz="2667" kern="1200">
                <a:solidFill>
                  <a:schemeClr val="tx1"/>
                </a:solidFill>
                <a:latin typeface="+mn-lt"/>
                <a:ea typeface="+mn-ea"/>
                <a:cs typeface="+mn-cs"/>
              </a:defRPr>
            </a:lvl4pPr>
            <a:lvl5pPr marL="3047924" lvl="4" indent="-423323" algn="l" defTabSz="1219170" rtl="0" eaLnBrk="1" latinLnBrk="0" hangingPunct="1">
              <a:spcBef>
                <a:spcPts val="0"/>
              </a:spcBef>
              <a:spcAft>
                <a:spcPts val="0"/>
              </a:spcAft>
              <a:buClr>
                <a:schemeClr val="tx2"/>
              </a:buClr>
              <a:buSzPts val="1400"/>
              <a:buFont typeface="Arial" pitchFamily="34" charset="0"/>
              <a:buChar char="○"/>
              <a:defRPr sz="2667" kern="1200">
                <a:solidFill>
                  <a:schemeClr val="tx1"/>
                </a:solidFill>
                <a:latin typeface="+mn-lt"/>
                <a:ea typeface="+mn-ea"/>
                <a:cs typeface="+mn-cs"/>
              </a:defRPr>
            </a:lvl5pPr>
            <a:lvl6pPr marL="3657509" lvl="5" indent="-423323" algn="l" defTabSz="1219170" rtl="0" eaLnBrk="1" latinLnBrk="0" hangingPunct="1">
              <a:spcBef>
                <a:spcPts val="0"/>
              </a:spcBef>
              <a:spcAft>
                <a:spcPts val="0"/>
              </a:spcAft>
              <a:buSzPts val="1400"/>
              <a:buFont typeface="Arial" pitchFamily="34" charset="0"/>
              <a:buChar char="■"/>
              <a:defRPr sz="2667" kern="1200">
                <a:solidFill>
                  <a:schemeClr val="tx1"/>
                </a:solidFill>
                <a:latin typeface="+mn-lt"/>
                <a:ea typeface="+mn-ea"/>
                <a:cs typeface="+mn-cs"/>
              </a:defRPr>
            </a:lvl6pPr>
            <a:lvl7pPr marL="4267093" lvl="6" indent="-423323" algn="l" defTabSz="1219170" rtl="0" eaLnBrk="1" latinLnBrk="0" hangingPunct="1">
              <a:spcBef>
                <a:spcPts val="0"/>
              </a:spcBef>
              <a:spcAft>
                <a:spcPts val="0"/>
              </a:spcAft>
              <a:buSzPts val="1400"/>
              <a:buFont typeface="Arial" pitchFamily="34" charset="0"/>
              <a:buChar char="●"/>
              <a:defRPr sz="2667" kern="1200">
                <a:solidFill>
                  <a:schemeClr val="tx1"/>
                </a:solidFill>
                <a:latin typeface="+mn-lt"/>
                <a:ea typeface="+mn-ea"/>
                <a:cs typeface="+mn-cs"/>
              </a:defRPr>
            </a:lvl7pPr>
            <a:lvl8pPr marL="4876678" lvl="7" indent="-423323" algn="l" defTabSz="1219170" rtl="0" eaLnBrk="1" latinLnBrk="0" hangingPunct="1">
              <a:spcBef>
                <a:spcPts val="0"/>
              </a:spcBef>
              <a:spcAft>
                <a:spcPts val="0"/>
              </a:spcAft>
              <a:buSzPts val="1400"/>
              <a:buFont typeface="Arial" pitchFamily="34" charset="0"/>
              <a:buChar char="○"/>
              <a:defRPr sz="2667" kern="1200">
                <a:solidFill>
                  <a:schemeClr val="tx1"/>
                </a:solidFill>
                <a:latin typeface="+mn-lt"/>
                <a:ea typeface="+mn-ea"/>
                <a:cs typeface="+mn-cs"/>
              </a:defRPr>
            </a:lvl8pPr>
            <a:lvl9pPr marL="5486263" lvl="8" indent="-423323" algn="l" defTabSz="1219170" rtl="0" eaLnBrk="1" latinLnBrk="0" hangingPunct="1">
              <a:spcBef>
                <a:spcPts val="0"/>
              </a:spcBef>
              <a:spcAft>
                <a:spcPts val="0"/>
              </a:spcAft>
              <a:buSzPts val="1400"/>
              <a:buFont typeface="Arial" pitchFamily="34" charset="0"/>
              <a:buChar char="■"/>
              <a:defRPr sz="2667" kern="1200">
                <a:solidFill>
                  <a:schemeClr val="tx1"/>
                </a:solidFill>
                <a:latin typeface="+mn-lt"/>
                <a:ea typeface="+mn-ea"/>
                <a:cs typeface="+mn-cs"/>
              </a:defRPr>
            </a:lvl9pPr>
          </a:lstStyle>
          <a:p>
            <a:pPr indent="-330192">
              <a:spcAft>
                <a:spcPts val="900"/>
              </a:spcAft>
              <a:buSzPts val="1600"/>
            </a:pPr>
            <a:r>
              <a:rPr lang="en-IE" sz="1600" b="0" dirty="0"/>
              <a:t>The situation in Island communities such as Kiribati challenges </a:t>
            </a:r>
            <a:r>
              <a:rPr lang="en-IE" sz="1600" b="0" u="sng" dirty="0"/>
              <a:t>numerous </a:t>
            </a:r>
            <a:r>
              <a:rPr lang="en-IE" sz="1600" b="0" dirty="0"/>
              <a:t>issues arising from sea-level rise and the likelihood of climate migration being forced on populations.</a:t>
            </a:r>
          </a:p>
          <a:p>
            <a:pPr indent="-330192">
              <a:spcAft>
                <a:spcPts val="900"/>
              </a:spcAft>
              <a:buSzPts val="1600"/>
            </a:pPr>
            <a:r>
              <a:rPr lang="en-IE" sz="1600" b="0" dirty="0"/>
              <a:t>Scenario perspectives ‘force’ you to ‘problem frame’ and to address a range of challenges related to (1) Infrastructure, (2) Social Tensions and (3) Environmental degradation.</a:t>
            </a:r>
          </a:p>
          <a:p>
            <a:pPr indent="-330192">
              <a:spcAft>
                <a:spcPts val="900"/>
              </a:spcAft>
              <a:buSzPts val="1600"/>
            </a:pPr>
            <a:r>
              <a:rPr lang="en-IE" sz="1600" b="0" dirty="0"/>
              <a:t>The scenario reflects the real-world implications of unsustainable practices, again highlighting the interconnectedness of local and global issues and the importance of addressing them in a cogent, coherent and integrated manner.</a:t>
            </a:r>
            <a:endParaRPr lang="en-IE" sz="1600" b="0" dirty="0">
              <a:cs typeface="Times New Roman" panose="02020603050405020304" pitchFamily="18" charset="0"/>
            </a:endParaRPr>
          </a:p>
          <a:p>
            <a:pPr marL="114297" indent="0">
              <a:buNone/>
            </a:pPr>
            <a:r>
              <a:rPr lang="en-IE" sz="1500" b="0" dirty="0">
                <a:cs typeface="Times New Roman" panose="02020603050405020304" pitchFamily="18" charset="0"/>
              </a:rPr>
              <a:t> </a:t>
            </a:r>
            <a:endParaRPr lang="en-IE" sz="1500" b="0" dirty="0"/>
          </a:p>
        </p:txBody>
      </p:sp>
      <p:sp>
        <p:nvSpPr>
          <p:cNvPr id="5" name="TextBox 4">
            <a:extLst>
              <a:ext uri="{FF2B5EF4-FFF2-40B4-BE49-F238E27FC236}">
                <a16:creationId xmlns:a16="http://schemas.microsoft.com/office/drawing/2014/main" id="{7665A55F-50F1-A21B-7543-53DF17D06019}"/>
              </a:ext>
            </a:extLst>
          </p:cNvPr>
          <p:cNvSpPr txBox="1"/>
          <p:nvPr/>
        </p:nvSpPr>
        <p:spPr>
          <a:xfrm>
            <a:off x="5692712" y="292353"/>
            <a:ext cx="2914098" cy="1523494"/>
          </a:xfrm>
          <a:prstGeom prst="rect">
            <a:avLst/>
          </a:prstGeom>
          <a:solidFill>
            <a:schemeClr val="tx2"/>
          </a:solidFill>
          <a:ln>
            <a:solidFill>
              <a:schemeClr val="accent6"/>
            </a:solidFill>
          </a:ln>
        </p:spPr>
        <p:txBody>
          <a:bodyPr wrap="square" rtlCol="0">
            <a:spAutoFit/>
          </a:bodyPr>
          <a:lstStyle/>
          <a:p>
            <a:pPr algn="ctr"/>
            <a:r>
              <a:rPr lang="en-IE" sz="1600" b="1" dirty="0">
                <a:solidFill>
                  <a:schemeClr val="bg1"/>
                </a:solidFill>
                <a:latin typeface="Calibri" panose="020F0502020204030204" pitchFamily="34" charset="0"/>
                <a:cs typeface="Calibri" panose="020F0502020204030204" pitchFamily="34" charset="0"/>
              </a:rPr>
              <a:t>Climate Migrants: Rising Seas</a:t>
            </a:r>
          </a:p>
          <a:p>
            <a:pPr algn="ctr"/>
            <a:r>
              <a:rPr lang="en-IE" sz="1100" dirty="0">
                <a:solidFill>
                  <a:schemeClr val="bg1"/>
                </a:solidFill>
                <a:latin typeface="Calibri" panose="020F0502020204030204" pitchFamily="34" charset="0"/>
                <a:cs typeface="Calibri" panose="020F0502020204030204" pitchFamily="34" charset="0"/>
              </a:rPr>
              <a:t>Gradually rising sea levels will be punctuated with more frequent, and more damaging, coastal storms. Whole cities will be affected.</a:t>
            </a:r>
          </a:p>
          <a:p>
            <a:pPr algn="ctr"/>
            <a:r>
              <a:rPr lang="en-IE" sz="1100" dirty="0">
                <a:solidFill>
                  <a:schemeClr val="bg1"/>
                </a:solidFill>
                <a:latin typeface="Calibri" panose="020F0502020204030204" pitchFamily="34" charset="0"/>
                <a:cs typeface="Calibri" panose="020F0502020204030204" pitchFamily="34" charset="0"/>
              </a:rPr>
              <a:t>Esri's </a:t>
            </a:r>
            <a:r>
              <a:rPr lang="en-IE" sz="1100" dirty="0" err="1">
                <a:solidFill>
                  <a:schemeClr val="bg1"/>
                </a:solidFill>
                <a:latin typeface="Calibri" panose="020F0502020204030204" pitchFamily="34" charset="0"/>
                <a:cs typeface="Calibri" panose="020F0502020204030204" pitchFamily="34" charset="0"/>
              </a:rPr>
              <a:t>StoryMaps</a:t>
            </a:r>
            <a:r>
              <a:rPr lang="en-IE" sz="1100" dirty="0">
                <a:solidFill>
                  <a:schemeClr val="bg1"/>
                </a:solidFill>
                <a:latin typeface="Calibri" panose="020F0502020204030204" pitchFamily="34" charset="0"/>
                <a:cs typeface="Calibri" panose="020F0502020204030204" pitchFamily="34" charset="0"/>
              </a:rPr>
              <a:t> team</a:t>
            </a:r>
          </a:p>
          <a:p>
            <a:pPr algn="ctr"/>
            <a:r>
              <a:rPr lang="en-IE" sz="11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https://storymaps.arcgis.com/collections/af3858d32f84488f92dfaeef068fff52?item=2</a:t>
            </a:r>
            <a:endParaRPr lang="en-IE" sz="1100" dirty="0">
              <a:solidFill>
                <a:schemeClr val="bg1"/>
              </a:solidFill>
              <a:latin typeface="Calibri" panose="020F0502020204030204" pitchFamily="34" charset="0"/>
              <a:cs typeface="Calibri" panose="020F0502020204030204" pitchFamily="34" charset="0"/>
            </a:endParaRPr>
          </a:p>
          <a:p>
            <a:pPr algn="ctr"/>
            <a:endParaRPr lang="en-IE" sz="1100" dirty="0">
              <a:solidFill>
                <a:schemeClr val="bg1"/>
              </a:solidFill>
              <a:latin typeface="Calibri" panose="020F0502020204030204" pitchFamily="34" charset="0"/>
              <a:cs typeface="Calibri" panose="020F0502020204030204" pitchFamily="34" charset="0"/>
            </a:endParaRPr>
          </a:p>
        </p:txBody>
      </p:sp>
      <p:sp>
        <p:nvSpPr>
          <p:cNvPr id="234" name="Google Shape;234;g2ae47c10c32_0_21"/>
          <p:cNvSpPr txBox="1"/>
          <p:nvPr/>
        </p:nvSpPr>
        <p:spPr>
          <a:xfrm>
            <a:off x="4953000" y="1828800"/>
            <a:ext cx="4013200" cy="2590800"/>
          </a:xfrm>
          <a:prstGeom prst="rect">
            <a:avLst/>
          </a:prstGeom>
          <a:noFill/>
          <a:ln>
            <a:noFill/>
          </a:ln>
        </p:spPr>
        <p:txBody>
          <a:bodyPr spcFirstLastPara="1" wrap="square" lIns="91425" tIns="91425" rIns="91425" bIns="91425" anchor="t" anchorCtr="0">
            <a:noAutofit/>
          </a:bodyPr>
          <a:lstStyle/>
          <a:p>
            <a:r>
              <a:rPr lang="en-IE" sz="1600" dirty="0">
                <a:highlight>
                  <a:srgbClr val="FFFFFF"/>
                </a:highlight>
                <a:latin typeface="Calibri" panose="020F0502020204030204" pitchFamily="34" charset="0"/>
                <a:cs typeface="Calibri" panose="020F0502020204030204" pitchFamily="34" charset="0"/>
              </a:rPr>
              <a:t>Kiribati's </a:t>
            </a:r>
            <a:r>
              <a:rPr lang="en-IE" sz="1600" dirty="0">
                <a:latin typeface="Calibri" panose="020F0502020204030204" pitchFamily="34" charset="0"/>
                <a:cs typeface="Calibri" panose="020F0502020204030204" pitchFamily="34" charset="0"/>
              </a:rPr>
              <a:t>102,000 </a:t>
            </a:r>
            <a:r>
              <a:rPr lang="en-IE" sz="1600" dirty="0">
                <a:highlight>
                  <a:srgbClr val="FFFFFF"/>
                </a:highlight>
                <a:latin typeface="Calibri" panose="020F0502020204030204" pitchFamily="34" charset="0"/>
                <a:cs typeface="Calibri" panose="020F0502020204030204" pitchFamily="34" charset="0"/>
              </a:rPr>
              <a:t>citizens are scattered across dozens of remote Pacific islands…. </a:t>
            </a:r>
            <a:r>
              <a:rPr lang="en-IE" sz="1600" dirty="0">
                <a:latin typeface="Calibri" panose="020F0502020204030204" pitchFamily="34" charset="0"/>
                <a:cs typeface="Calibri" panose="020F0502020204030204" pitchFamily="34" charset="0"/>
              </a:rPr>
              <a:t>Tarawa </a:t>
            </a:r>
            <a:r>
              <a:rPr lang="en-IE" sz="1600" dirty="0">
                <a:highlight>
                  <a:srgbClr val="FFFFFF"/>
                </a:highlight>
                <a:latin typeface="Calibri" panose="020F0502020204030204" pitchFamily="34" charset="0"/>
                <a:cs typeface="Calibri" panose="020F0502020204030204" pitchFamily="34" charset="0"/>
              </a:rPr>
              <a:t>, Kiribati's capital, is home to half the nation's population… most of the island is less than 2 meters (6 feet) above sea level. It, and the rest of the nation, may be uninhabitable within three decades. The government has purchased several thousand acres of land in Fiji, some 1,600 </a:t>
            </a:r>
            <a:r>
              <a:rPr lang="en-IE" sz="1600" dirty="0" err="1">
                <a:highlight>
                  <a:srgbClr val="FFFFFF"/>
                </a:highlight>
                <a:latin typeface="Calibri" panose="020F0502020204030204" pitchFamily="34" charset="0"/>
                <a:cs typeface="Calibri" panose="020F0502020204030204" pitchFamily="34" charset="0"/>
              </a:rPr>
              <a:t>kilometers</a:t>
            </a:r>
            <a:r>
              <a:rPr lang="en-IE" sz="1600" dirty="0">
                <a:highlight>
                  <a:srgbClr val="FFFFFF"/>
                </a:highlight>
                <a:latin typeface="Calibri" panose="020F0502020204030204" pitchFamily="34" charset="0"/>
                <a:cs typeface="Calibri" panose="020F0502020204030204" pitchFamily="34" charset="0"/>
              </a:rPr>
              <a:t> (994 miles) away, as a potential resettlement location.</a:t>
            </a:r>
            <a:r>
              <a:rPr lang="en-IE" sz="1600" b="1" dirty="0">
                <a:latin typeface="Calibri" panose="020F0502020204030204" pitchFamily="34" charset="0"/>
                <a:cs typeface="Calibri" panose="020F0502020204030204" pitchFamily="34" charset="0"/>
              </a:rPr>
              <a:t> </a:t>
            </a:r>
            <a:endParaRPr lang="en-IE" sz="900" dirty="0">
              <a:solidFill>
                <a:srgbClr val="696454"/>
              </a:solidFill>
              <a:latin typeface="Calibri" panose="020F0502020204030204" pitchFamily="34" charset="0"/>
              <a:ea typeface="Calibri"/>
              <a:cs typeface="Calibri" panose="020F0502020204030204" pitchFamily="34" charset="0"/>
              <a:sym typeface="Calibri"/>
            </a:endParaRPr>
          </a:p>
          <a:p>
            <a:pPr>
              <a:lnSpc>
                <a:spcPct val="120000"/>
              </a:lnSpc>
              <a:spcAft>
                <a:spcPts val="900"/>
              </a:spcAft>
            </a:pPr>
            <a:endParaRPr lang="en-IE" sz="1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3C32035-595C-BE68-BD13-0BB4A0E87D11}"/>
              </a:ext>
            </a:extLst>
          </p:cNvPr>
          <p:cNvSpPr txBox="1"/>
          <p:nvPr/>
        </p:nvSpPr>
        <p:spPr>
          <a:xfrm>
            <a:off x="4787900" y="4553814"/>
            <a:ext cx="4254500" cy="230832"/>
          </a:xfrm>
          <a:prstGeom prst="rect">
            <a:avLst/>
          </a:prstGeom>
          <a:noFill/>
          <a:ln>
            <a:solidFill>
              <a:schemeClr val="tx2"/>
            </a:solidFill>
          </a:ln>
        </p:spPr>
        <p:txBody>
          <a:bodyPr wrap="square" rtlCol="0">
            <a:spAutoFit/>
          </a:bodyPr>
          <a:lstStyle/>
          <a:p>
            <a:r>
              <a:rPr lang="en-IE" sz="900" u="sng" dirty="0">
                <a:solidFill>
                  <a:srgbClr val="000000"/>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https://storymaps.arcgis.com/collections/af3858d32f84488f92dfaeef068fff52?item=</a:t>
            </a:r>
            <a:r>
              <a:rPr lang="en-IE" sz="900" u="sng" dirty="0">
                <a:solidFill>
                  <a:schemeClr val="tx2"/>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2</a:t>
            </a:r>
            <a:r>
              <a:rPr lang="en-IE" sz="900" u="sng" dirty="0">
                <a:solidFill>
                  <a:schemeClr val="tx2"/>
                </a:solidFill>
                <a:latin typeface="Calibri" panose="020F0502020204030204" pitchFamily="34" charset="0"/>
                <a:ea typeface="Calibri"/>
                <a:cs typeface="Calibri" panose="020F0502020204030204" pitchFamily="34" charset="0"/>
                <a:sym typeface="Calibri"/>
              </a:rPr>
              <a:t> </a:t>
            </a:r>
            <a:endParaRPr lang="en-IE" sz="900" dirty="0">
              <a:solidFill>
                <a:schemeClr val="tx2"/>
              </a:solidFill>
            </a:endParaRPr>
          </a:p>
        </p:txBody>
      </p:sp>
      <p:sp>
        <p:nvSpPr>
          <p:cNvPr id="7" name="Slide Number Placeholder 3">
            <a:extLst>
              <a:ext uri="{FF2B5EF4-FFF2-40B4-BE49-F238E27FC236}">
                <a16:creationId xmlns:a16="http://schemas.microsoft.com/office/drawing/2014/main" id="{1755B69F-5EB4-6F2D-AA7F-744B7E69F0A1}"/>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27</a:t>
            </a:fld>
            <a:endParaRPr lang="en-GB" sz="10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D9E4-F439-C1FA-B0BA-4B43D2B89D3C}"/>
              </a:ext>
            </a:extLst>
          </p:cNvPr>
          <p:cNvSpPr>
            <a:spLocks noGrp="1"/>
          </p:cNvSpPr>
          <p:nvPr>
            <p:ph type="title"/>
          </p:nvPr>
        </p:nvSpPr>
        <p:spPr/>
        <p:txBody>
          <a:bodyPr>
            <a:normAutofit/>
          </a:bodyPr>
          <a:lstStyle/>
          <a:p>
            <a:r>
              <a:rPr lang="en-IE" sz="2800" dirty="0"/>
              <a:t>Workshop wrap-up session – prompts for reflection</a:t>
            </a:r>
          </a:p>
        </p:txBody>
      </p:sp>
      <p:sp>
        <p:nvSpPr>
          <p:cNvPr id="3" name="Text Placeholder 2">
            <a:extLst>
              <a:ext uri="{FF2B5EF4-FFF2-40B4-BE49-F238E27FC236}">
                <a16:creationId xmlns:a16="http://schemas.microsoft.com/office/drawing/2014/main" id="{5F957119-685A-C8CF-DAA5-AAC616508256}"/>
              </a:ext>
            </a:extLst>
          </p:cNvPr>
          <p:cNvSpPr>
            <a:spLocks noGrp="1"/>
          </p:cNvSpPr>
          <p:nvPr>
            <p:ph type="body" idx="1"/>
          </p:nvPr>
        </p:nvSpPr>
        <p:spPr/>
        <p:txBody>
          <a:bodyPr/>
          <a:lstStyle/>
          <a:p>
            <a:r>
              <a:rPr lang="en-IE" dirty="0"/>
              <a:t>What did you learn from today’s group discussion/activities?</a:t>
            </a:r>
          </a:p>
          <a:p>
            <a:endParaRPr lang="en-IE" dirty="0"/>
          </a:p>
          <a:p>
            <a:r>
              <a:rPr lang="en-IE" dirty="0"/>
              <a:t>What surprised you?</a:t>
            </a:r>
          </a:p>
          <a:p>
            <a:endParaRPr lang="en-IE" dirty="0"/>
          </a:p>
          <a:p>
            <a:r>
              <a:rPr lang="en-IE" dirty="0"/>
              <a:t>Did any of the discussion/debate make you uncomfortable about choices you had made in earlier stages of the process?</a:t>
            </a:r>
          </a:p>
          <a:p>
            <a:pPr marL="114297" indent="0">
              <a:buNone/>
            </a:pPr>
            <a:endParaRPr lang="en-IE" dirty="0"/>
          </a:p>
          <a:p>
            <a:r>
              <a:rPr lang="en-IE" dirty="0"/>
              <a:t>How will what you learned prepare you for ‘enacting’ education for sustainable development / advocating for sustainability issues?</a:t>
            </a:r>
          </a:p>
        </p:txBody>
      </p:sp>
      <p:sp>
        <p:nvSpPr>
          <p:cNvPr id="4" name="Slide Number Placeholder 3">
            <a:extLst>
              <a:ext uri="{FF2B5EF4-FFF2-40B4-BE49-F238E27FC236}">
                <a16:creationId xmlns:a16="http://schemas.microsoft.com/office/drawing/2014/main" id="{07D81EC5-3D37-AA3C-BF55-A649C02242B9}"/>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28</a:t>
            </a:fld>
            <a:endParaRPr lang="en-GB" sz="1000" dirty="0">
              <a:solidFill>
                <a:schemeClr val="bg1"/>
              </a:solidFill>
            </a:endParaRPr>
          </a:p>
        </p:txBody>
      </p:sp>
    </p:spTree>
    <p:extLst>
      <p:ext uri="{BB962C8B-B14F-4D97-AF65-F5344CB8AC3E}">
        <p14:creationId xmlns:p14="http://schemas.microsoft.com/office/powerpoint/2010/main" val="145510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3E4787-1741-ECCD-E249-671A78ED12A0}"/>
              </a:ext>
            </a:extLst>
          </p:cNvPr>
          <p:cNvSpPr>
            <a:spLocks noGrp="1"/>
          </p:cNvSpPr>
          <p:nvPr>
            <p:ph type="title"/>
          </p:nvPr>
        </p:nvSpPr>
        <p:spPr>
          <a:xfrm>
            <a:off x="275129" y="270000"/>
            <a:ext cx="8769480" cy="421200"/>
          </a:xfrm>
        </p:spPr>
        <p:txBody>
          <a:bodyPr>
            <a:normAutofit fontScale="90000"/>
          </a:bodyPr>
          <a:lstStyle/>
          <a:p>
            <a:r>
              <a:rPr lang="en-IE" sz="2800" dirty="0"/>
              <a:t>Reflection: Should we save Tangier Island?</a:t>
            </a:r>
            <a:r>
              <a:rPr lang="en-IE" sz="1200" dirty="0"/>
              <a:t> (</a:t>
            </a:r>
            <a:r>
              <a:rPr lang="en-IE" sz="1200" dirty="0" err="1"/>
              <a:t>Leichenko</a:t>
            </a:r>
            <a:r>
              <a:rPr lang="en-IE" sz="1200" dirty="0"/>
              <a:t> &amp; O’Brien, 2019) [Ch9:172] </a:t>
            </a:r>
            <a:endParaRPr lang="en-IE" sz="2800" dirty="0"/>
          </a:p>
        </p:txBody>
      </p:sp>
      <p:sp>
        <p:nvSpPr>
          <p:cNvPr id="7" name="Text Placeholder 3">
            <a:extLst>
              <a:ext uri="{FF2B5EF4-FFF2-40B4-BE49-F238E27FC236}">
                <a16:creationId xmlns:a16="http://schemas.microsoft.com/office/drawing/2014/main" id="{8B352DEA-3193-4739-1A50-D26EAD73368A}"/>
              </a:ext>
            </a:extLst>
          </p:cNvPr>
          <p:cNvSpPr txBox="1">
            <a:spLocks/>
          </p:cNvSpPr>
          <p:nvPr/>
        </p:nvSpPr>
        <p:spPr>
          <a:xfrm>
            <a:off x="275128" y="691200"/>
            <a:ext cx="8373281" cy="311487"/>
          </a:xfrm>
          <a:prstGeom prst="rect">
            <a:avLst/>
          </a:prstGeom>
          <a:ln>
            <a:solidFill>
              <a:schemeClr val="accent1"/>
            </a:solidFill>
          </a:ln>
        </p:spPr>
        <p:txBody>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1600" b="0" dirty="0" err="1">
                <a:solidFill>
                  <a:schemeClr val="tx2"/>
                </a:solidFill>
              </a:rPr>
              <a:t>Leichenko</a:t>
            </a:r>
            <a:r>
              <a:rPr lang="en-IE" sz="1600" b="0" dirty="0">
                <a:solidFill>
                  <a:schemeClr val="tx2"/>
                </a:solidFill>
              </a:rPr>
              <a:t> &amp; O’Brien (2019) Climate and Society: Transforming the Future (1</a:t>
            </a:r>
            <a:r>
              <a:rPr lang="en-IE" sz="1600" b="0" baseline="30000" dirty="0">
                <a:solidFill>
                  <a:schemeClr val="tx2"/>
                </a:solidFill>
              </a:rPr>
              <a:t>st</a:t>
            </a:r>
            <a:r>
              <a:rPr lang="en-IE" sz="1600" b="0" dirty="0">
                <a:solidFill>
                  <a:schemeClr val="tx2"/>
                </a:solidFill>
              </a:rPr>
              <a:t> Edition)</a:t>
            </a:r>
          </a:p>
        </p:txBody>
      </p:sp>
      <p:sp>
        <p:nvSpPr>
          <p:cNvPr id="6" name="Text Placeholder 2">
            <a:extLst>
              <a:ext uri="{FF2B5EF4-FFF2-40B4-BE49-F238E27FC236}">
                <a16:creationId xmlns:a16="http://schemas.microsoft.com/office/drawing/2014/main" id="{C7ECBE5F-E58C-4BCC-1005-FB2B217F636D}"/>
              </a:ext>
            </a:extLst>
          </p:cNvPr>
          <p:cNvSpPr txBox="1">
            <a:spLocks/>
          </p:cNvSpPr>
          <p:nvPr/>
        </p:nvSpPr>
        <p:spPr>
          <a:xfrm>
            <a:off x="275129" y="1107006"/>
            <a:ext cx="8658478" cy="3766494"/>
          </a:xfrm>
          <a:prstGeom prst="rect">
            <a:avLst/>
          </a:prstGeom>
        </p:spPr>
        <p:txBody>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1500" b="0"/>
              <a:t>Tangier Island, Virginia, is one location that is considered to be on the front line when it comes to experiencing the impacts of climate change. Homes, businesses, and infrastructure on this low-lying island located in the Chesapeake Bay are already experiencing significant damage as a result of sea-level rise and other factors (Gertner 2016). The immediate costs of adaptations such as pumping in new sand, adding breakwaters, and planting new vegetation are estimated to be on the order of US$20–30 million (Schulte, Dridge, and Hudgins 2015). While some residents want to leave the island, others would prefer to remain. This is not an easy decision for residents of Tangier Island, and it also raises broader questions about adaptation to climate change and the limits to adaptation.</a:t>
            </a:r>
          </a:p>
          <a:p>
            <a:pPr marL="285750" indent="-285750">
              <a:spcBef>
                <a:spcPts val="600"/>
              </a:spcBef>
              <a:spcAft>
                <a:spcPts val="600"/>
              </a:spcAft>
              <a:buFont typeface="Arial" pitchFamily="34" charset="0"/>
              <a:buChar char="•"/>
            </a:pPr>
            <a:r>
              <a:rPr lang="en-IE" sz="1500" b="0"/>
              <a:t>If you lived on an island threatened by sea-level rise, would you prefer to stay or leave? </a:t>
            </a:r>
          </a:p>
          <a:p>
            <a:pPr marL="285750" indent="-285750">
              <a:spcBef>
                <a:spcPts val="600"/>
              </a:spcBef>
              <a:spcAft>
                <a:spcPts val="600"/>
              </a:spcAft>
              <a:buFont typeface="Arial" pitchFamily="34" charset="0"/>
              <a:buChar char="•"/>
            </a:pPr>
            <a:r>
              <a:rPr lang="en-IE" sz="1500" b="0"/>
              <a:t>If you wanted to stay, do you think others should help pay the costs of adaptation measures? If so, why? </a:t>
            </a:r>
          </a:p>
          <a:p>
            <a:pPr marL="285750" indent="-285750">
              <a:spcBef>
                <a:spcPts val="600"/>
              </a:spcBef>
              <a:spcAft>
                <a:spcPts val="600"/>
              </a:spcAft>
              <a:buFont typeface="Arial" pitchFamily="34" charset="0"/>
              <a:buChar char="•"/>
            </a:pPr>
            <a:r>
              <a:rPr lang="en-IE" sz="1500" b="0"/>
              <a:t>If you would rather leave, do you think others should help pay for you and your family or community to relocate? </a:t>
            </a:r>
          </a:p>
          <a:p>
            <a:pPr marL="285750" indent="-285750">
              <a:spcBef>
                <a:spcPts val="600"/>
              </a:spcBef>
              <a:spcAft>
                <a:spcPts val="600"/>
              </a:spcAft>
              <a:buFont typeface="Arial" pitchFamily="34" charset="0"/>
              <a:buChar char="•"/>
            </a:pPr>
            <a:r>
              <a:rPr lang="en-IE" sz="1500" b="0"/>
              <a:t>Now imagine that you live on the mainland. Do you think residents of the mainland should help pay the costs of helping island residents to either adapt or relocate? Why or why not?</a:t>
            </a:r>
            <a:endParaRPr lang="en-IE" sz="1500" b="0" dirty="0"/>
          </a:p>
        </p:txBody>
      </p:sp>
      <p:sp>
        <p:nvSpPr>
          <p:cNvPr id="4" name="Slide Number Placeholder 3">
            <a:extLst>
              <a:ext uri="{FF2B5EF4-FFF2-40B4-BE49-F238E27FC236}">
                <a16:creationId xmlns:a16="http://schemas.microsoft.com/office/drawing/2014/main" id="{26BADE07-5E6F-7C8F-5D94-B408B3798957}"/>
              </a:ext>
            </a:extLst>
          </p:cNvPr>
          <p:cNvSpPr>
            <a:spLocks noGrp="1"/>
          </p:cNvSpPr>
          <p:nvPr>
            <p:ph type="sldNum" idx="12"/>
          </p:nvPr>
        </p:nvSpPr>
        <p:spPr/>
        <p:txBody>
          <a:bodyPr>
            <a:noAutofit/>
          </a:bodyPr>
          <a:lstStyle/>
          <a:p>
            <a:pPr algn="r"/>
            <a:fld id="{00000000-1234-1234-1234-123412341234}" type="slidenum">
              <a:rPr lang="en-GB" smtClean="0"/>
              <a:pPr algn="r"/>
              <a:t>29</a:t>
            </a:fld>
            <a:endParaRPr lang="en-GB" dirty="0"/>
          </a:p>
        </p:txBody>
      </p:sp>
    </p:spTree>
    <p:extLst>
      <p:ext uri="{BB962C8B-B14F-4D97-AF65-F5344CB8AC3E}">
        <p14:creationId xmlns:p14="http://schemas.microsoft.com/office/powerpoint/2010/main" val="222785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6DFE-6785-B95B-F7F1-71FDCC551432}"/>
              </a:ext>
            </a:extLst>
          </p:cNvPr>
          <p:cNvSpPr>
            <a:spLocks noGrp="1"/>
          </p:cNvSpPr>
          <p:nvPr>
            <p:ph type="title"/>
          </p:nvPr>
        </p:nvSpPr>
        <p:spPr>
          <a:xfrm>
            <a:off x="345987" y="108139"/>
            <a:ext cx="8001422" cy="421200"/>
          </a:xfrm>
        </p:spPr>
        <p:txBody>
          <a:bodyPr/>
          <a:lstStyle/>
          <a:p>
            <a:r>
              <a:rPr lang="en-IE" sz="2400" dirty="0"/>
              <a:t>Prework/preparation: Ideally review videos before the workshop</a:t>
            </a:r>
            <a:endParaRPr lang="en-GB" sz="2400" dirty="0"/>
          </a:p>
        </p:txBody>
      </p:sp>
      <p:sp>
        <p:nvSpPr>
          <p:cNvPr id="4" name="Text Placeholder 3">
            <a:extLst>
              <a:ext uri="{FF2B5EF4-FFF2-40B4-BE49-F238E27FC236}">
                <a16:creationId xmlns:a16="http://schemas.microsoft.com/office/drawing/2014/main" id="{16976E04-1B48-6E59-AA36-389BF93B28BC}"/>
              </a:ext>
            </a:extLst>
          </p:cNvPr>
          <p:cNvSpPr>
            <a:spLocks noGrp="1"/>
          </p:cNvSpPr>
          <p:nvPr>
            <p:ph type="body" sz="quarter" idx="11"/>
          </p:nvPr>
        </p:nvSpPr>
        <p:spPr>
          <a:xfrm>
            <a:off x="345983" y="523941"/>
            <a:ext cx="8001422" cy="240790"/>
          </a:xfrm>
        </p:spPr>
        <p:txBody>
          <a:bodyPr/>
          <a:lstStyle/>
          <a:p>
            <a:r>
              <a:rPr lang="en-GB" sz="2000" dirty="0">
                <a:solidFill>
                  <a:srgbClr val="000000"/>
                </a:solidFill>
              </a:rPr>
              <a:t>Problem Framing in Sustainability: Prevention, Mitigation and Adaptation</a:t>
            </a:r>
            <a:endParaRPr lang="en-IE" sz="2000" dirty="0">
              <a:solidFill>
                <a:srgbClr val="000000"/>
              </a:solidFill>
            </a:endParaRPr>
          </a:p>
        </p:txBody>
      </p:sp>
      <p:pic>
        <p:nvPicPr>
          <p:cNvPr id="15" name="Graphic 14" descr="Presentation with media outline">
            <a:extLst>
              <a:ext uri="{FF2B5EF4-FFF2-40B4-BE49-F238E27FC236}">
                <a16:creationId xmlns:a16="http://schemas.microsoft.com/office/drawing/2014/main" id="{1461DD4B-7ECB-5AAA-AB8A-599D323BC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987" y="861921"/>
            <a:ext cx="914400" cy="914400"/>
          </a:xfrm>
          <a:prstGeom prst="rect">
            <a:avLst/>
          </a:prstGeom>
        </p:spPr>
      </p:pic>
      <p:sp>
        <p:nvSpPr>
          <p:cNvPr id="16" name="Text Placeholder 8">
            <a:extLst>
              <a:ext uri="{FF2B5EF4-FFF2-40B4-BE49-F238E27FC236}">
                <a16:creationId xmlns:a16="http://schemas.microsoft.com/office/drawing/2014/main" id="{CB65315E-953D-C58C-027C-8E700CC4FA93}"/>
              </a:ext>
            </a:extLst>
          </p:cNvPr>
          <p:cNvSpPr txBox="1">
            <a:spLocks/>
          </p:cNvSpPr>
          <p:nvPr/>
        </p:nvSpPr>
        <p:spPr>
          <a:xfrm>
            <a:off x="1362462" y="945141"/>
            <a:ext cx="6989376" cy="1863837"/>
          </a:xfrm>
          <a:prstGeom prst="rect">
            <a:avLst/>
          </a:prstGeom>
          <a:solidFill>
            <a:schemeClr val="bg1"/>
          </a:solidFill>
        </p:spPr>
        <p:txBody>
          <a:bodyPr vert="horz" lIns="0" tIns="0" rIns="0" bIns="0" rtlCol="0">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1400" b="0" dirty="0"/>
              <a:t>Videos for this theme (also available via the webpage below with fuller video descriptions):</a:t>
            </a:r>
          </a:p>
          <a:p>
            <a:pPr marL="285750" indent="-285750">
              <a:buFont typeface="Arial" panose="020B0604020202020204" pitchFamily="34" charset="0"/>
              <a:buChar char="•"/>
            </a:pPr>
            <a:r>
              <a:rPr lang="en-IE" sz="1400" b="0" dirty="0">
                <a:solidFill>
                  <a:srgbClr val="005EAE"/>
                </a:solidFill>
                <a:hlinkClick r:id="rId5">
                  <a:extLst>
                    <a:ext uri="{A12FA001-AC4F-418D-AE19-62706E023703}">
                      <ahyp:hlinkClr xmlns:ahyp="http://schemas.microsoft.com/office/drawing/2018/hyperlinkcolor" val="tx"/>
                    </a:ext>
                  </a:extLst>
                </a:hlinkClick>
              </a:rPr>
              <a:t>Part 1: Characteristics of, and Factors Influencing, Complex Systems</a:t>
            </a:r>
            <a:endParaRPr lang="en-IE" sz="1400" b="0" dirty="0">
              <a:solidFill>
                <a:srgbClr val="005EAE"/>
              </a:solidFill>
            </a:endParaRPr>
          </a:p>
          <a:p>
            <a:pPr marL="285750" indent="-285750">
              <a:buFont typeface="Arial" panose="020B0604020202020204" pitchFamily="34" charset="0"/>
              <a:buChar char="•"/>
            </a:pPr>
            <a:r>
              <a:rPr lang="en-IE" sz="1400" b="0" dirty="0">
                <a:solidFill>
                  <a:srgbClr val="005EAE"/>
                </a:solidFill>
                <a:hlinkClick r:id="rId6">
                  <a:extLst>
                    <a:ext uri="{A12FA001-AC4F-418D-AE19-62706E023703}">
                      <ahyp:hlinkClr xmlns:ahyp="http://schemas.microsoft.com/office/drawing/2018/hyperlinkcolor" val="tx"/>
                    </a:ext>
                  </a:extLst>
                </a:hlinkClick>
              </a:rPr>
              <a:t>Part 2: Problem Framing and Problem Statements for Sustainability Challenges</a:t>
            </a:r>
            <a:endParaRPr lang="en-IE" sz="1400" b="0" dirty="0">
              <a:solidFill>
                <a:srgbClr val="005EAE"/>
              </a:solidFill>
            </a:endParaRPr>
          </a:p>
          <a:p>
            <a:pPr marL="285750" indent="-285750">
              <a:buFont typeface="Arial" panose="020B0604020202020204" pitchFamily="34" charset="0"/>
              <a:buChar char="•"/>
            </a:pPr>
            <a:r>
              <a:rPr lang="en-IE" sz="1400" b="0" dirty="0">
                <a:solidFill>
                  <a:srgbClr val="005EAE"/>
                </a:solidFill>
                <a:hlinkClick r:id="rId7">
                  <a:extLst>
                    <a:ext uri="{A12FA001-AC4F-418D-AE19-62706E023703}">
                      <ahyp:hlinkClr xmlns:ahyp="http://schemas.microsoft.com/office/drawing/2018/hyperlinkcolor" val="tx"/>
                    </a:ext>
                  </a:extLst>
                </a:hlinkClick>
              </a:rPr>
              <a:t>Part 3: </a:t>
            </a:r>
            <a:r>
              <a:rPr lang="en-GB" sz="1400" b="0" dirty="0">
                <a:solidFill>
                  <a:srgbClr val="005EAE"/>
                </a:solidFill>
                <a:hlinkClick r:id="rId7">
                  <a:extLst>
                    <a:ext uri="{A12FA001-AC4F-418D-AE19-62706E023703}">
                      <ahyp:hlinkClr xmlns:ahyp="http://schemas.microsoft.com/office/drawing/2018/hyperlinkcolor" val="tx"/>
                    </a:ext>
                  </a:extLst>
                </a:hlinkClick>
              </a:rPr>
              <a:t>Risk Management Strategies for Solution-oriented Approaches to Prevention, Mitigation and Adaption​</a:t>
            </a:r>
            <a:endParaRPr lang="en-IE" sz="1400" b="0" dirty="0">
              <a:solidFill>
                <a:srgbClr val="005EAE"/>
              </a:solidFill>
            </a:endParaRPr>
          </a:p>
        </p:txBody>
      </p:sp>
      <p:pic>
        <p:nvPicPr>
          <p:cNvPr id="19" name="Graphic 18" descr="World outline">
            <a:extLst>
              <a:ext uri="{FF2B5EF4-FFF2-40B4-BE49-F238E27FC236}">
                <a16:creationId xmlns:a16="http://schemas.microsoft.com/office/drawing/2014/main" id="{FB96E186-3A1C-4BDB-3E2E-CB2B9D61D9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983" y="3235256"/>
            <a:ext cx="914400" cy="914400"/>
          </a:xfrm>
          <a:prstGeom prst="rect">
            <a:avLst/>
          </a:prstGeom>
        </p:spPr>
      </p:pic>
      <p:sp>
        <p:nvSpPr>
          <p:cNvPr id="9" name="Text Placeholder 8">
            <a:extLst>
              <a:ext uri="{FF2B5EF4-FFF2-40B4-BE49-F238E27FC236}">
                <a16:creationId xmlns:a16="http://schemas.microsoft.com/office/drawing/2014/main" id="{1AE2590A-AB66-B263-FA7B-9FD5DC238035}"/>
              </a:ext>
            </a:extLst>
          </p:cNvPr>
          <p:cNvSpPr>
            <a:spLocks noGrp="1"/>
          </p:cNvSpPr>
          <p:nvPr>
            <p:ph type="body" sz="quarter" idx="10"/>
          </p:nvPr>
        </p:nvSpPr>
        <p:spPr>
          <a:xfrm>
            <a:off x="1362462" y="3082399"/>
            <a:ext cx="6584334" cy="1537160"/>
          </a:xfrm>
          <a:solidFill>
            <a:schemeClr val="bg1"/>
          </a:solidFill>
        </p:spPr>
        <p:txBody>
          <a:bodyPr/>
          <a:lstStyle/>
          <a:p>
            <a:r>
              <a:rPr lang="en-IE" sz="1400" b="0" dirty="0">
                <a:solidFill>
                  <a:srgbClr val="005EAE"/>
                </a:solidFill>
                <a:hlinkClick r:id="rId10">
                  <a:extLst>
                    <a:ext uri="{A12FA001-AC4F-418D-AE19-62706E023703}">
                      <ahyp:hlinkClr xmlns:ahyp="http://schemas.microsoft.com/office/drawing/2018/hyperlinkcolor" val="tx"/>
                    </a:ext>
                  </a:extLst>
                </a:hlinkClick>
              </a:rPr>
              <a:t>Resources for this theme on the Centre for Academic Practice, Trinity College website</a:t>
            </a:r>
            <a:endParaRPr lang="en-IE" sz="1400" b="0" dirty="0">
              <a:solidFill>
                <a:srgbClr val="005EAE"/>
              </a:solidFill>
            </a:endParaRPr>
          </a:p>
          <a:p>
            <a:pPr>
              <a:spcBef>
                <a:spcPts val="0"/>
              </a:spcBef>
            </a:pPr>
            <a:r>
              <a:rPr lang="en-GB" sz="1400" b="0" dirty="0"/>
              <a:t>The theme of ‘Problem Framing in Sustainability: Prevention, Mitigation and Adaptation’ is used to introduce the concepts of problem framing and problem statements, in the context of risk mitigation and adaptation, and to explore how risk management strategies to address current and future challenges related to climate change might be developed. Housing and shelter, and income and work impacts on global equity are considered. Climate migration further to sea-level rise frames the scenarios used in the workshop. </a:t>
            </a:r>
          </a:p>
        </p:txBody>
      </p:sp>
      <p:sp>
        <p:nvSpPr>
          <p:cNvPr id="5" name="Slide Number Placeholder 3">
            <a:extLst>
              <a:ext uri="{FF2B5EF4-FFF2-40B4-BE49-F238E27FC236}">
                <a16:creationId xmlns:a16="http://schemas.microsoft.com/office/drawing/2014/main" id="{487DADF7-56BD-BEFA-EF0A-419ACBE81787}"/>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3</a:t>
            </a:fld>
            <a:endParaRPr lang="en-GB" sz="1000" dirty="0">
              <a:solidFill>
                <a:schemeClr val="bg1"/>
              </a:solidFill>
            </a:endParaRPr>
          </a:p>
        </p:txBody>
      </p:sp>
      <p:pic>
        <p:nvPicPr>
          <p:cNvPr id="20" name="Picture 19">
            <a:extLst>
              <a:ext uri="{FF2B5EF4-FFF2-40B4-BE49-F238E27FC236}">
                <a16:creationId xmlns:a16="http://schemas.microsoft.com/office/drawing/2014/main" id="{1F59EF85-848B-DFF2-FB57-BEB6A326B6B3}"/>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5992" y="3586763"/>
            <a:ext cx="2258008" cy="1295532"/>
          </a:xfrm>
          <a:prstGeom prst="rect">
            <a:avLst/>
          </a:prstGeom>
        </p:spPr>
      </p:pic>
    </p:spTree>
    <p:extLst>
      <p:ext uri="{BB962C8B-B14F-4D97-AF65-F5344CB8AC3E}">
        <p14:creationId xmlns:p14="http://schemas.microsoft.com/office/powerpoint/2010/main" val="2876594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46" y="307707"/>
            <a:ext cx="7500939" cy="421200"/>
          </a:xfrm>
        </p:spPr>
        <p:txBody>
          <a:bodyPr anchor="ctr">
            <a:normAutofit/>
          </a:bodyPr>
          <a:lstStyle/>
          <a:p>
            <a:pPr>
              <a:lnSpc>
                <a:spcPct val="90000"/>
              </a:lnSpc>
            </a:pPr>
            <a:r>
              <a:rPr lang="en-GB" sz="2800" dirty="0"/>
              <a:t>Questions?</a:t>
            </a:r>
          </a:p>
        </p:txBody>
      </p:sp>
      <p:sp>
        <p:nvSpPr>
          <p:cNvPr id="7" name="TextBox 6">
            <a:extLst>
              <a:ext uri="{FF2B5EF4-FFF2-40B4-BE49-F238E27FC236}">
                <a16:creationId xmlns:a16="http://schemas.microsoft.com/office/drawing/2014/main" id="{3D79A16B-17CF-613B-22FA-EBBF616A86EE}"/>
              </a:ext>
            </a:extLst>
          </p:cNvPr>
          <p:cNvSpPr txBox="1"/>
          <p:nvPr/>
        </p:nvSpPr>
        <p:spPr>
          <a:xfrm>
            <a:off x="395046" y="881700"/>
            <a:ext cx="3559969" cy="3264408"/>
          </a:xfrm>
          <a:prstGeom prst="rect">
            <a:avLst/>
          </a:prstGeom>
        </p:spPr>
        <p:txBody>
          <a:bodyPr anchor="t">
            <a:normAutofit/>
          </a:bodyPr>
          <a:lstStyle/>
          <a:p>
            <a:pPr>
              <a:spcAft>
                <a:spcPts val="600"/>
              </a:spcAft>
            </a:pPr>
            <a:r>
              <a:rPr lang="en-US" sz="2000" kern="1200" dirty="0"/>
              <a:t>[Reminder to use discussion Forums on the LMS/VLE for Q&amp;A with teachers/facilitators.]</a:t>
            </a:r>
          </a:p>
          <a:p>
            <a:pPr>
              <a:spcAft>
                <a:spcPts val="600"/>
              </a:spcAft>
            </a:pPr>
            <a:endParaRPr lang="en-US" sz="2000" kern="1200" dirty="0"/>
          </a:p>
          <a:p>
            <a:pPr>
              <a:spcAft>
                <a:spcPts val="600"/>
              </a:spcAft>
            </a:pPr>
            <a:endParaRPr lang="en-US" sz="2000" kern="1200" dirty="0"/>
          </a:p>
          <a:p>
            <a:pPr>
              <a:spcAft>
                <a:spcPts val="600"/>
              </a:spcAft>
            </a:pPr>
            <a:br>
              <a:rPr lang="en-US" sz="2000" kern="1200" dirty="0"/>
            </a:br>
            <a:br>
              <a:rPr lang="en-US" sz="2000" kern="1200" dirty="0"/>
            </a:br>
            <a:r>
              <a:rPr lang="en-US" sz="2000" kern="1200" dirty="0"/>
              <a:t>[Add facilitator contact details here]</a:t>
            </a:r>
          </a:p>
        </p:txBody>
      </p:sp>
      <p:pic>
        <p:nvPicPr>
          <p:cNvPr id="4" name="Graphic 3" descr="Questions outline">
            <a:extLst>
              <a:ext uri="{FF2B5EF4-FFF2-40B4-BE49-F238E27FC236}">
                <a16:creationId xmlns:a16="http://schemas.microsoft.com/office/drawing/2014/main" id="{35EA9D24-BE8B-3B49-42EE-BEB35343E9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7428" y="881700"/>
            <a:ext cx="3264408" cy="3264408"/>
          </a:xfrm>
          <a:prstGeom prst="rect">
            <a:avLst/>
          </a:prstGeom>
        </p:spPr>
      </p:pic>
      <p:sp>
        <p:nvSpPr>
          <p:cNvPr id="5" name="Slide Number Placeholder 3">
            <a:extLst>
              <a:ext uri="{FF2B5EF4-FFF2-40B4-BE49-F238E27FC236}">
                <a16:creationId xmlns:a16="http://schemas.microsoft.com/office/drawing/2014/main" id="{E5307CA1-90D7-31FA-9D96-BB5D50E29652}"/>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30</a:t>
            </a:fld>
            <a:endParaRPr lang="en-GB" sz="1000" dirty="0">
              <a:solidFill>
                <a:schemeClr val="bg1"/>
              </a:solidFill>
            </a:endParaRPr>
          </a:p>
        </p:txBody>
      </p:sp>
    </p:spTree>
    <p:extLst>
      <p:ext uri="{BB962C8B-B14F-4D97-AF65-F5344CB8AC3E}">
        <p14:creationId xmlns:p14="http://schemas.microsoft.com/office/powerpoint/2010/main" val="37001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CFDC-EC72-4C34-E2FB-D939DAE5D677}"/>
              </a:ext>
            </a:extLst>
          </p:cNvPr>
          <p:cNvSpPr>
            <a:spLocks noGrp="1"/>
          </p:cNvSpPr>
          <p:nvPr>
            <p:ph type="title"/>
          </p:nvPr>
        </p:nvSpPr>
        <p:spPr>
          <a:xfrm>
            <a:off x="387900" y="411466"/>
            <a:ext cx="8368200" cy="686100"/>
          </a:xfrm>
        </p:spPr>
        <p:txBody>
          <a:bodyPr>
            <a:normAutofit/>
          </a:bodyPr>
          <a:lstStyle/>
          <a:p>
            <a:r>
              <a:rPr lang="en-GB" sz="2400" dirty="0"/>
              <a:t>Acknowledgements</a:t>
            </a:r>
          </a:p>
        </p:txBody>
      </p:sp>
      <p:sp>
        <p:nvSpPr>
          <p:cNvPr id="3" name="Text Placeholder 2">
            <a:extLst>
              <a:ext uri="{FF2B5EF4-FFF2-40B4-BE49-F238E27FC236}">
                <a16:creationId xmlns:a16="http://schemas.microsoft.com/office/drawing/2014/main" id="{CACAC21A-C098-4C47-5C94-9E1B78EBB57E}"/>
              </a:ext>
            </a:extLst>
          </p:cNvPr>
          <p:cNvSpPr>
            <a:spLocks noGrp="1"/>
          </p:cNvSpPr>
          <p:nvPr>
            <p:ph type="body" idx="1"/>
          </p:nvPr>
        </p:nvSpPr>
        <p:spPr>
          <a:xfrm>
            <a:off x="242596" y="1325105"/>
            <a:ext cx="8513504" cy="2273476"/>
          </a:xfrm>
        </p:spPr>
        <p:txBody>
          <a:bodyPr>
            <a:normAutofit/>
          </a:bodyPr>
          <a:lstStyle/>
          <a:p>
            <a:pPr>
              <a:buFont typeface="Arial" panose="020B0604020202020204" pitchFamily="34" charset="0"/>
              <a:buChar char="•"/>
            </a:pPr>
            <a:r>
              <a:rPr lang="en-US" sz="1600" b="0" dirty="0"/>
              <a:t>These materials are derived from development of a module, </a:t>
            </a:r>
            <a:r>
              <a:rPr lang="en-GB" sz="1600" b="0" dirty="0"/>
              <a:t>Enacting Education for Sustainable Development</a:t>
            </a:r>
            <a:r>
              <a:rPr lang="en-US" sz="1600" b="0" dirty="0"/>
              <a:t>, co-developed by members of Trinity College Dublin’s academic staff, Carlos Rocha, Cicely Roche, Clare Kelly, Felix Mezzanotte, John Gallagher and Sarah-Jane Cullinane as part of their roles as Fellows in Education for Sustainable Development in 2023-2024 – and Trinity College Dublin students Freddie Fallon, Maryam </a:t>
            </a:r>
            <a:r>
              <a:rPr lang="en-US" sz="1600" b="0" dirty="0" err="1"/>
              <a:t>Yabo</a:t>
            </a:r>
            <a:r>
              <a:rPr lang="en-US" sz="1600" b="0" dirty="0"/>
              <a:t>, Tom Hegarty and William Reynolds as part of their roles as Education for Sustainable Development Interns in 2023-2024.</a:t>
            </a:r>
            <a:endParaRPr lang="en-GB" sz="1600" b="0" dirty="0"/>
          </a:p>
          <a:p>
            <a:pPr>
              <a:buFont typeface="Arial" panose="020B0604020202020204" pitchFamily="34" charset="0"/>
              <a:buChar char="•"/>
            </a:pPr>
            <a:r>
              <a:rPr lang="en-GB" sz="1600" b="0" dirty="0"/>
              <a:t>This work was funded by the National Forum/Higher Education Authority under the Strategic Alignment of Teaching and Learning Enhancement Fund.</a:t>
            </a:r>
          </a:p>
          <a:p>
            <a:endParaRPr lang="en-GB" sz="1600" b="0" dirty="0"/>
          </a:p>
        </p:txBody>
      </p:sp>
      <p:pic>
        <p:nvPicPr>
          <p:cNvPr id="5" name="Picture 4" descr="CC BY-NC-SA 4.0">
            <a:extLst>
              <a:ext uri="{FF2B5EF4-FFF2-40B4-BE49-F238E27FC236}">
                <a16:creationId xmlns:a16="http://schemas.microsoft.com/office/drawing/2014/main" id="{488C2361-408A-2CA5-7744-96B4A4F335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900" y="3844396"/>
            <a:ext cx="1797361" cy="630379"/>
          </a:xfrm>
          <a:prstGeom prst="rect">
            <a:avLst/>
          </a:prstGeom>
          <a:noFill/>
        </p:spPr>
      </p:pic>
      <p:sp>
        <p:nvSpPr>
          <p:cNvPr id="6" name="Text Placeholder 2">
            <a:extLst>
              <a:ext uri="{FF2B5EF4-FFF2-40B4-BE49-F238E27FC236}">
                <a16:creationId xmlns:a16="http://schemas.microsoft.com/office/drawing/2014/main" id="{8374FEF8-A0E6-C0B8-645B-DB4D4ABE1B85}"/>
              </a:ext>
            </a:extLst>
          </p:cNvPr>
          <p:cNvSpPr txBox="1">
            <a:spLocks/>
          </p:cNvSpPr>
          <p:nvPr/>
        </p:nvSpPr>
        <p:spPr>
          <a:xfrm>
            <a:off x="2185261" y="3721489"/>
            <a:ext cx="5556142" cy="1083776"/>
          </a:xfrm>
          <a:prstGeom prst="rect">
            <a:avLst/>
          </a:prstGeom>
          <a:ln>
            <a:noFill/>
          </a:ln>
        </p:spPr>
        <p:txBody>
          <a:bodyPr spcFirstLastPara="1" vert="horz" wrap="square" lIns="91425" tIns="91425" rIns="91425" bIns="91425" rtlCol="0" anchor="t" anchorCtr="0">
            <a:noAutofit/>
          </a:bodyPr>
          <a:lstStyle>
            <a:lvl1pPr marL="457189" lvl="0" indent="-342892" algn="l" defTabSz="914400" rtl="0" eaLnBrk="1" latinLnBrk="0" hangingPunct="1">
              <a:spcBef>
                <a:spcPts val="0"/>
              </a:spcBef>
              <a:spcAft>
                <a:spcPts val="0"/>
              </a:spcAft>
              <a:buSzPts val="1800"/>
              <a:buFont typeface="Arial" pitchFamily="34" charset="0"/>
              <a:buChar char="●"/>
              <a:defRPr sz="2000" b="1" kern="1200">
                <a:solidFill>
                  <a:schemeClr val="tx1"/>
                </a:solidFill>
                <a:latin typeface="+mn-lt"/>
                <a:ea typeface="+mn-ea"/>
                <a:cs typeface="+mn-cs"/>
              </a:defRPr>
            </a:lvl1pPr>
            <a:lvl2pPr marL="914378" lvl="1"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2pPr>
            <a:lvl3pPr marL="1371566" lvl="2"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3pPr>
            <a:lvl4pPr marL="1828754" lvl="3" indent="-317492" algn="l" defTabSz="914400" rtl="0" eaLnBrk="1" latinLnBrk="0" hangingPunct="1">
              <a:spcBef>
                <a:spcPts val="0"/>
              </a:spcBef>
              <a:spcAft>
                <a:spcPts val="0"/>
              </a:spcAft>
              <a:buClr>
                <a:schemeClr val="tx2"/>
              </a:buClr>
              <a:buSzPts val="1400"/>
              <a:buFont typeface="Minion Pro" pitchFamily="18" charset="0"/>
              <a:buChar char="●"/>
              <a:defRPr sz="2000" kern="1200">
                <a:solidFill>
                  <a:schemeClr val="tx1"/>
                </a:solidFill>
                <a:latin typeface="+mn-lt"/>
                <a:ea typeface="+mn-ea"/>
                <a:cs typeface="+mn-cs"/>
              </a:defRPr>
            </a:lvl4pPr>
            <a:lvl5pPr marL="2285943" lvl="4" indent="-317492" algn="l" defTabSz="914400" rtl="0" eaLnBrk="1" latinLnBrk="0" hangingPunct="1">
              <a:spcBef>
                <a:spcPts val="0"/>
              </a:spcBef>
              <a:spcAft>
                <a:spcPts val="0"/>
              </a:spcAft>
              <a:buClr>
                <a:schemeClr val="tx2"/>
              </a:buClr>
              <a:buSzPts val="1400"/>
              <a:buFont typeface="Arial" pitchFamily="34" charset="0"/>
              <a:buChar char="○"/>
              <a:defRPr sz="2000" kern="1200">
                <a:solidFill>
                  <a:schemeClr val="tx1"/>
                </a:solidFill>
                <a:latin typeface="+mn-lt"/>
                <a:ea typeface="+mn-ea"/>
                <a:cs typeface="+mn-cs"/>
              </a:defRPr>
            </a:lvl5pPr>
            <a:lvl6pPr marL="2743132" lvl="5"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320" lvl="6"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509" lvl="7"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697" lvl="8" indent="-317492"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114297" indent="0">
              <a:buNone/>
            </a:pPr>
            <a:r>
              <a:rPr lang="en-US" sz="1000" b="0" dirty="0"/>
              <a:t>These materials are shared under a </a:t>
            </a:r>
            <a:r>
              <a:rPr lang="en-US" sz="1000" b="0" u="sng" dirty="0">
                <a:solidFill>
                  <a:srgbClr val="005EAE"/>
                </a:solidFill>
                <a:hlinkClick r:id="rId4">
                  <a:extLst>
                    <a:ext uri="{A12FA001-AC4F-418D-AE19-62706E023703}">
                      <ahyp:hlinkClr xmlns:ahyp="http://schemas.microsoft.com/office/drawing/2018/hyperlinkcolor" val="tx"/>
                    </a:ext>
                  </a:extLst>
                </a:hlinkClick>
              </a:rPr>
              <a:t>Creative Commons Attribution-</a:t>
            </a:r>
            <a:r>
              <a:rPr lang="en-US" sz="1000" b="0" u="sng" dirty="0" err="1">
                <a:solidFill>
                  <a:srgbClr val="005EAE"/>
                </a:solidFill>
                <a:hlinkClick r:id="rId4">
                  <a:extLst>
                    <a:ext uri="{A12FA001-AC4F-418D-AE19-62706E023703}">
                      <ahyp:hlinkClr xmlns:ahyp="http://schemas.microsoft.com/office/drawing/2018/hyperlinkcolor" val="tx"/>
                    </a:ext>
                  </a:extLst>
                </a:hlinkClick>
              </a:rPr>
              <a:t>NonCommercial</a:t>
            </a:r>
            <a:r>
              <a:rPr lang="en-US" sz="1000" b="0" u="sng" dirty="0">
                <a:solidFill>
                  <a:srgbClr val="005EAE"/>
                </a:solidFill>
                <a:hlinkClick r:id="rId4">
                  <a:extLst>
                    <a:ext uri="{A12FA001-AC4F-418D-AE19-62706E023703}">
                      <ahyp:hlinkClr xmlns:ahyp="http://schemas.microsoft.com/office/drawing/2018/hyperlinkcolor" val="tx"/>
                    </a:ext>
                  </a:extLst>
                </a:hlinkClick>
              </a:rPr>
              <a:t>-</a:t>
            </a:r>
            <a:r>
              <a:rPr lang="en-US" sz="1000" b="0" u="sng" dirty="0" err="1">
                <a:solidFill>
                  <a:srgbClr val="005EAE"/>
                </a:solidFill>
                <a:hlinkClick r:id="rId4">
                  <a:extLst>
                    <a:ext uri="{A12FA001-AC4F-418D-AE19-62706E023703}">
                      <ahyp:hlinkClr xmlns:ahyp="http://schemas.microsoft.com/office/drawing/2018/hyperlinkcolor" val="tx"/>
                    </a:ext>
                  </a:extLst>
                </a:hlinkClick>
              </a:rPr>
              <a:t>Sharealike</a:t>
            </a:r>
            <a:r>
              <a:rPr lang="en-US" sz="1000" b="0" u="sng" dirty="0">
                <a:solidFill>
                  <a:srgbClr val="005EAE"/>
                </a:solidFill>
                <a:hlinkClick r:id="rId4">
                  <a:extLst>
                    <a:ext uri="{A12FA001-AC4F-418D-AE19-62706E023703}">
                      <ahyp:hlinkClr xmlns:ahyp="http://schemas.microsoft.com/office/drawing/2018/hyperlinkcolor" val="tx"/>
                    </a:ext>
                  </a:extLst>
                </a:hlinkClick>
              </a:rPr>
              <a:t> 4.0</a:t>
            </a:r>
            <a:r>
              <a:rPr lang="en-IE" sz="1000" b="0" dirty="0">
                <a:solidFill>
                  <a:schemeClr val="tx2"/>
                </a:solidFill>
              </a:rPr>
              <a:t> </a:t>
            </a:r>
            <a:r>
              <a:rPr lang="en-US" sz="1000" b="0" dirty="0"/>
              <a:t>International License (CC BY-NC-SA 4.0). This means that you can reuse, adapt, and build on these materials, providing attribution is given to the creators and providing you share the modified material under identical terms. You may not use the material for commercial purposes. For more details, visit:</a:t>
            </a:r>
          </a:p>
          <a:p>
            <a:pPr marL="114297" indent="0">
              <a:buNone/>
            </a:pPr>
            <a:r>
              <a:rPr lang="en-US" sz="1000" b="0" dirty="0">
                <a:solidFill>
                  <a:schemeClr val="tx2"/>
                </a:solidFill>
                <a:hlinkClick r:id="rId5">
                  <a:extLst>
                    <a:ext uri="{A12FA001-AC4F-418D-AE19-62706E023703}">
                      <ahyp:hlinkClr xmlns:ahyp="http://schemas.microsoft.com/office/drawing/2018/hyperlinkcolor" val="tx"/>
                    </a:ext>
                  </a:extLst>
                </a:hlinkClick>
              </a:rPr>
              <a:t>https://www.tcd.ie/academicpractice/resources/education-for-sustainable-development/teaching-materials-for-esd/</a:t>
            </a:r>
            <a:r>
              <a:rPr lang="en-US" sz="1000" b="0" dirty="0">
                <a:solidFill>
                  <a:schemeClr val="tx2"/>
                </a:solidFill>
              </a:rPr>
              <a:t> </a:t>
            </a:r>
          </a:p>
        </p:txBody>
      </p:sp>
      <p:pic>
        <p:nvPicPr>
          <p:cNvPr id="8" name="Picture 7">
            <a:extLst>
              <a:ext uri="{FF2B5EF4-FFF2-40B4-BE49-F238E27FC236}">
                <a16:creationId xmlns:a16="http://schemas.microsoft.com/office/drawing/2014/main" id="{A5EF5FF5-6882-23BF-5502-98CF8A9E237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992" y="3586763"/>
            <a:ext cx="2258008" cy="1295532"/>
          </a:xfrm>
          <a:prstGeom prst="rect">
            <a:avLst/>
          </a:prstGeom>
        </p:spPr>
      </p:pic>
      <p:sp>
        <p:nvSpPr>
          <p:cNvPr id="4" name="Slide Number Placeholder 3">
            <a:extLst>
              <a:ext uri="{FF2B5EF4-FFF2-40B4-BE49-F238E27FC236}">
                <a16:creationId xmlns:a16="http://schemas.microsoft.com/office/drawing/2014/main" id="{2BFAB4BD-D5B3-CBD4-0EA7-A9AFE9D44FC4}"/>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31</a:t>
            </a:fld>
            <a:endParaRPr lang="en-GB" sz="1000" dirty="0">
              <a:solidFill>
                <a:schemeClr val="bg1"/>
              </a:solidFill>
            </a:endParaRPr>
          </a:p>
        </p:txBody>
      </p:sp>
    </p:spTree>
    <p:extLst>
      <p:ext uri="{BB962C8B-B14F-4D97-AF65-F5344CB8AC3E}">
        <p14:creationId xmlns:p14="http://schemas.microsoft.com/office/powerpoint/2010/main" val="143506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66" y="186156"/>
            <a:ext cx="4137215" cy="1083327"/>
          </a:xfrm>
        </p:spPr>
        <p:txBody>
          <a:bodyPr anchor="b">
            <a:normAutofit/>
          </a:bodyPr>
          <a:lstStyle/>
          <a:p>
            <a:pPr>
              <a:lnSpc>
                <a:spcPct val="90000"/>
              </a:lnSpc>
            </a:pPr>
            <a:r>
              <a:rPr lang="en-GB" sz="2400" dirty="0"/>
              <a:t>Problem Framing in Sustainability: prevention, Mitigation and Adaptation</a:t>
            </a:r>
            <a:endParaRPr lang="en-IE" sz="2400" dirty="0"/>
          </a:p>
        </p:txBody>
      </p:sp>
      <p:sp>
        <p:nvSpPr>
          <p:cNvPr id="3" name="Subtitle 2"/>
          <p:cNvSpPr>
            <a:spLocks noGrp="1"/>
          </p:cNvSpPr>
          <p:nvPr>
            <p:ph type="body" sz="quarter" idx="11"/>
          </p:nvPr>
        </p:nvSpPr>
        <p:spPr>
          <a:xfrm>
            <a:off x="238866" y="1395279"/>
            <a:ext cx="3996538" cy="260951"/>
          </a:xfrm>
        </p:spPr>
        <p:txBody>
          <a:bodyPr>
            <a:normAutofit/>
          </a:bodyPr>
          <a:lstStyle/>
          <a:p>
            <a:pPr>
              <a:lnSpc>
                <a:spcPct val="90000"/>
              </a:lnSpc>
            </a:pPr>
            <a:r>
              <a:rPr lang="en-IE" sz="1500" dirty="0"/>
              <a:t>Facilitation of Workshop</a:t>
            </a:r>
          </a:p>
        </p:txBody>
      </p:sp>
      <p:sp>
        <p:nvSpPr>
          <p:cNvPr id="6" name="Text Placeholder 5"/>
          <p:cNvSpPr>
            <a:spLocks noGrp="1"/>
          </p:cNvSpPr>
          <p:nvPr>
            <p:ph type="body" sz="quarter" idx="10"/>
          </p:nvPr>
        </p:nvSpPr>
        <p:spPr>
          <a:xfrm>
            <a:off x="238866" y="1773901"/>
            <a:ext cx="3819525" cy="1420511"/>
          </a:xfrm>
        </p:spPr>
        <p:txBody>
          <a:bodyPr>
            <a:normAutofit/>
          </a:bodyPr>
          <a:lstStyle/>
          <a:p>
            <a:pPr marL="0" indent="0">
              <a:buNone/>
            </a:pPr>
            <a:r>
              <a:rPr lang="en-GB" dirty="0"/>
              <a:t>[Add facilitator’s name here]</a:t>
            </a:r>
          </a:p>
          <a:p>
            <a:pPr marL="0" indent="0">
              <a:buNone/>
            </a:pPr>
            <a:r>
              <a:rPr lang="en-GB" dirty="0"/>
              <a:t>[Add facilitator’s title here]</a:t>
            </a:r>
          </a:p>
          <a:p>
            <a:pPr marL="0" indent="0">
              <a:buNone/>
            </a:pPr>
            <a:r>
              <a:rPr lang="en-GB" dirty="0"/>
              <a:t>[Add module/associated course details here as needed]</a:t>
            </a:r>
          </a:p>
        </p:txBody>
      </p:sp>
      <p:sp>
        <p:nvSpPr>
          <p:cNvPr id="12" name="TextBox 11">
            <a:extLst>
              <a:ext uri="{FF2B5EF4-FFF2-40B4-BE49-F238E27FC236}">
                <a16:creationId xmlns:a16="http://schemas.microsoft.com/office/drawing/2014/main" id="{64FEA2FA-F1CD-0EC2-F0E4-66480A262FDC}"/>
              </a:ext>
            </a:extLst>
          </p:cNvPr>
          <p:cNvSpPr txBox="1"/>
          <p:nvPr/>
        </p:nvSpPr>
        <p:spPr>
          <a:xfrm>
            <a:off x="4572000" y="637496"/>
            <a:ext cx="3779838" cy="3693319"/>
          </a:xfrm>
          <a:prstGeom prst="rect">
            <a:avLst/>
          </a:prstGeom>
          <a:noFill/>
          <a:ln w="28575" cap="rnd">
            <a:solidFill>
              <a:srgbClr val="005EAE"/>
            </a:solidFill>
            <a:prstDash val="dash"/>
          </a:ln>
        </p:spPr>
        <p:txBody>
          <a:bodyPr wrap="square">
            <a:spAutoFit/>
          </a:bodyPr>
          <a:lstStyle/>
          <a:p>
            <a:r>
              <a:rPr lang="en-IE" b="1" dirty="0"/>
              <a:t>[PLACEHOLDER]</a:t>
            </a:r>
          </a:p>
          <a:p>
            <a:endParaRPr lang="en-IE" dirty="0"/>
          </a:p>
          <a:p>
            <a:r>
              <a:rPr lang="en-IE" dirty="0"/>
              <a:t>The Barton and Grant – ‘A health map for the local human habitat (2006)’ diagram can be downloaded from</a:t>
            </a:r>
          </a:p>
          <a:p>
            <a:r>
              <a:rPr lang="en-IE" dirty="0">
                <a:solidFill>
                  <a:srgbClr val="005EAE"/>
                </a:solidFill>
                <a:hlinkClick r:id="rId3">
                  <a:extLst>
                    <a:ext uri="{A12FA001-AC4F-418D-AE19-62706E023703}">
                      <ahyp:hlinkClr xmlns:ahyp="http://schemas.microsoft.com/office/drawing/2018/hyperlinkcolor" val="tx"/>
                    </a:ext>
                  </a:extLst>
                </a:hlinkClick>
              </a:rPr>
              <a:t>https://www.researchgate.net/figure/The-health-map_fig1_6647677</a:t>
            </a:r>
            <a:endParaRPr lang="en-IE" dirty="0">
              <a:solidFill>
                <a:srgbClr val="005EAE"/>
              </a:solidFill>
            </a:endParaRPr>
          </a:p>
          <a:p>
            <a:endParaRPr lang="en-IE" dirty="0"/>
          </a:p>
          <a:p>
            <a:r>
              <a:rPr lang="en-IE" dirty="0"/>
              <a:t>(DOI:10.1177/1466424006070466)</a:t>
            </a:r>
          </a:p>
          <a:p>
            <a:r>
              <a:rPr lang="en-IE" dirty="0"/>
              <a:t>and added to this slide instead of this placeholder box (it is not available for distribution under a Creative Commons licence)</a:t>
            </a:r>
          </a:p>
        </p:txBody>
      </p:sp>
      <p:sp>
        <p:nvSpPr>
          <p:cNvPr id="7" name="Slide Number Placeholder 3">
            <a:extLst>
              <a:ext uri="{FF2B5EF4-FFF2-40B4-BE49-F238E27FC236}">
                <a16:creationId xmlns:a16="http://schemas.microsoft.com/office/drawing/2014/main" id="{E38E7259-E988-350F-A52A-84A11FE0C9CC}"/>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4</a:t>
            </a:fld>
            <a:endParaRPr lang="en-GB" sz="1000" dirty="0">
              <a:solidFill>
                <a:schemeClr val="bg1"/>
              </a:solidFill>
            </a:endParaRPr>
          </a:p>
        </p:txBody>
      </p:sp>
    </p:spTree>
    <p:extLst>
      <p:ext uri="{BB962C8B-B14F-4D97-AF65-F5344CB8AC3E}">
        <p14:creationId xmlns:p14="http://schemas.microsoft.com/office/powerpoint/2010/main" val="360160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381156" y="261852"/>
            <a:ext cx="8068946" cy="847684"/>
          </a:xfrm>
          <a:prstGeom prst="rect">
            <a:avLst/>
          </a:prstGeom>
        </p:spPr>
        <p:txBody>
          <a:bodyPr spcFirstLastPara="1" vert="horz" wrap="square" lIns="91425" tIns="91425" rIns="91425" bIns="91425" rtlCol="0" anchor="b" anchorCtr="0">
            <a:normAutofit fontScale="90000"/>
          </a:bodyPr>
          <a:lstStyle/>
          <a:p>
            <a:r>
              <a:rPr lang="en-GB" sz="2700" dirty="0">
                <a:solidFill>
                  <a:srgbClr val="005EAE"/>
                </a:solidFill>
              </a:rPr>
              <a:t>Problem framing in sustainability: Prevention, Mitigation and Adaptation. [Prompts for activities/facilitation]</a:t>
            </a:r>
            <a:endParaRPr sz="2700" dirty="0">
              <a:solidFill>
                <a:srgbClr val="005EAE"/>
              </a:solidFill>
            </a:endParaRPr>
          </a:p>
        </p:txBody>
      </p:sp>
      <p:sp>
        <p:nvSpPr>
          <p:cNvPr id="115" name="Google Shape;115;p26"/>
          <p:cNvSpPr txBox="1">
            <a:spLocks noGrp="1"/>
          </p:cNvSpPr>
          <p:nvPr>
            <p:ph type="body" idx="1"/>
          </p:nvPr>
        </p:nvSpPr>
        <p:spPr>
          <a:xfrm>
            <a:off x="381156" y="1177962"/>
            <a:ext cx="8502631" cy="3703686"/>
          </a:xfrm>
          <a:prstGeom prst="rect">
            <a:avLst/>
          </a:prstGeom>
        </p:spPr>
        <p:txBody>
          <a:bodyPr spcFirstLastPara="1" vert="horz" wrap="square" lIns="91425" tIns="91425" rIns="91425" bIns="91425" rtlCol="0" anchor="t" anchorCtr="0">
            <a:noAutofit/>
          </a:bodyPr>
          <a:lstStyle/>
          <a:p>
            <a:pPr marL="0" indent="0">
              <a:lnSpc>
                <a:spcPct val="105000"/>
              </a:lnSpc>
              <a:buNone/>
            </a:pPr>
            <a:r>
              <a:rPr lang="en-GB" dirty="0"/>
              <a:t>Theme 4 Aim(s):</a:t>
            </a:r>
          </a:p>
          <a:p>
            <a:pPr marL="0" indent="0">
              <a:lnSpc>
                <a:spcPct val="105000"/>
              </a:lnSpc>
              <a:buNone/>
            </a:pPr>
            <a:r>
              <a:rPr lang="en-GB" sz="1800" b="0" dirty="0">
                <a:ea typeface="Calibri" panose="020F0502020204030204" pitchFamily="34" charset="0"/>
                <a:cs typeface="Times New Roman" panose="02020603050405020304" pitchFamily="18" charset="0"/>
              </a:rPr>
              <a:t>- </a:t>
            </a:r>
            <a:r>
              <a:rPr lang="en-GB" sz="1800" b="0" dirty="0">
                <a:ea typeface="Calibri"/>
                <a:cs typeface="Times New Roman"/>
              </a:rPr>
              <a:t> </a:t>
            </a:r>
            <a:r>
              <a:rPr lang="en-GB" sz="1800" b="0" dirty="0">
                <a:ea typeface="+mn-lt"/>
                <a:cs typeface="+mn-lt"/>
              </a:rPr>
              <a:t>to assure that participants</a:t>
            </a:r>
            <a:r>
              <a:rPr lang="en-GB" sz="1800" dirty="0">
                <a:ea typeface="+mn-lt"/>
                <a:cs typeface="+mn-lt"/>
              </a:rPr>
              <a:t> </a:t>
            </a:r>
            <a:r>
              <a:rPr lang="en-GB" sz="1800" b="0" dirty="0">
                <a:ea typeface="+mn-lt"/>
                <a:cs typeface="+mn-lt"/>
              </a:rPr>
              <a:t>are able to formulate challenges to sustainability as problems, and develop approaches for preventing, mitigating, or adapting to these problems</a:t>
            </a:r>
            <a:r>
              <a:rPr lang="en-IE" sz="1800" b="0" dirty="0">
                <a:ea typeface="Calibri" panose="020F0502020204030204" pitchFamily="34" charset="0"/>
                <a:cs typeface="Times New Roman" panose="02020603050405020304" pitchFamily="18" charset="0"/>
              </a:rPr>
              <a:t>. (Trinity Graduate Attribute Focus = to Think Independently).</a:t>
            </a:r>
          </a:p>
          <a:p>
            <a:pPr marL="0" indent="0">
              <a:lnSpc>
                <a:spcPct val="105000"/>
              </a:lnSpc>
              <a:buNone/>
            </a:pPr>
            <a:endParaRPr dirty="0"/>
          </a:p>
          <a:p>
            <a:pPr marL="0" indent="0">
              <a:lnSpc>
                <a:spcPct val="105000"/>
              </a:lnSpc>
              <a:buNone/>
            </a:pPr>
            <a:r>
              <a:rPr lang="en-GB" dirty="0"/>
              <a:t>Learning Outcomes:</a:t>
            </a:r>
            <a:endParaRPr dirty="0"/>
          </a:p>
          <a:p>
            <a:pPr marL="0" indent="0">
              <a:lnSpc>
                <a:spcPct val="105000"/>
              </a:lnSpc>
              <a:buNone/>
            </a:pPr>
            <a:r>
              <a:rPr lang="en-GB" dirty="0"/>
              <a:t>By the end of this Workshop/ session, participants will be able to:</a:t>
            </a:r>
            <a:endParaRPr dirty="0"/>
          </a:p>
          <a:p>
            <a:pPr marL="456565" indent="-342265">
              <a:buNone/>
            </a:pPr>
            <a:r>
              <a:rPr lang="en-IE" b="0" dirty="0">
                <a:ea typeface="Calibri" panose="020F0502020204030204" pitchFamily="34" charset="0"/>
                <a:cs typeface="Calibri" panose="020F0502020204030204" pitchFamily="34" charset="0"/>
              </a:rPr>
              <a:t>(i) </a:t>
            </a:r>
            <a:r>
              <a:rPr lang="en-IE" b="0" dirty="0">
                <a:ea typeface="+mn-lt"/>
                <a:cs typeface="+mn-lt"/>
              </a:rPr>
              <a:t>Transform complex cases into a problem to solve (i.e. write a sustainability challenge as a problem statement).</a:t>
            </a:r>
            <a:endParaRPr lang="en-IE" dirty="0">
              <a:ea typeface="Calibri"/>
              <a:cs typeface="Calibri"/>
            </a:endParaRPr>
          </a:p>
          <a:p>
            <a:pPr marL="114297" indent="0">
              <a:buNone/>
            </a:pPr>
            <a:r>
              <a:rPr lang="en-IE" b="0" dirty="0">
                <a:ea typeface="Calibri" panose="020F0502020204030204" pitchFamily="34" charset="0"/>
              </a:rPr>
              <a:t>(ii) (</a:t>
            </a:r>
            <a:r>
              <a:rPr lang="en-GB" b="0" dirty="0">
                <a:solidFill>
                  <a:schemeClr val="dk1"/>
                </a:solidFill>
                <a:ea typeface="Helvetica Neue"/>
                <a:cs typeface="Helvetica Neue"/>
                <a:sym typeface="Helvetica Neue"/>
              </a:rPr>
              <a:t>Demonstrate the ability to) prepare a RISK management strategy to address a named sustainability problem.</a:t>
            </a:r>
          </a:p>
        </p:txBody>
      </p:sp>
      <p:sp>
        <p:nvSpPr>
          <p:cNvPr id="3" name="Slide Number Placeholder 3">
            <a:extLst>
              <a:ext uri="{FF2B5EF4-FFF2-40B4-BE49-F238E27FC236}">
                <a16:creationId xmlns:a16="http://schemas.microsoft.com/office/drawing/2014/main" id="{7726115F-58FE-9AE2-33C3-71D7D1D390B6}"/>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5</a:t>
            </a:fld>
            <a:endParaRPr lang="en-GB" sz="1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5C65-BC90-26C4-A708-B28900A85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8F472-5D63-0EFB-F2EB-FBB58B08783A}"/>
              </a:ext>
            </a:extLst>
          </p:cNvPr>
          <p:cNvSpPr>
            <a:spLocks noGrp="1"/>
          </p:cNvSpPr>
          <p:nvPr>
            <p:ph type="title"/>
          </p:nvPr>
        </p:nvSpPr>
        <p:spPr>
          <a:xfrm>
            <a:off x="373308" y="274844"/>
            <a:ext cx="8102250" cy="421200"/>
          </a:xfrm>
        </p:spPr>
        <p:txBody>
          <a:bodyPr/>
          <a:lstStyle/>
          <a:p>
            <a:r>
              <a:rPr lang="en-IE" sz="2400" dirty="0"/>
              <a:t>Prework/preparation: Confirm completion prior to workshop</a:t>
            </a:r>
          </a:p>
        </p:txBody>
      </p:sp>
      <p:sp>
        <p:nvSpPr>
          <p:cNvPr id="4" name="Text Placeholder 3">
            <a:extLst>
              <a:ext uri="{FF2B5EF4-FFF2-40B4-BE49-F238E27FC236}">
                <a16:creationId xmlns:a16="http://schemas.microsoft.com/office/drawing/2014/main" id="{09E43479-C8F1-08F3-520B-BFE351AA1B3C}"/>
              </a:ext>
            </a:extLst>
          </p:cNvPr>
          <p:cNvSpPr>
            <a:spLocks noGrp="1"/>
          </p:cNvSpPr>
          <p:nvPr>
            <p:ph type="body" sz="quarter" idx="11"/>
          </p:nvPr>
        </p:nvSpPr>
        <p:spPr>
          <a:xfrm>
            <a:off x="373297" y="690646"/>
            <a:ext cx="7500938" cy="207169"/>
          </a:xfrm>
        </p:spPr>
        <p:txBody>
          <a:bodyPr/>
          <a:lstStyle/>
          <a:p>
            <a:r>
              <a:rPr lang="en-GB" dirty="0">
                <a:solidFill>
                  <a:srgbClr val="000000"/>
                </a:solidFill>
              </a:rPr>
              <a:t>Problem Framing in Sustainability: prevention, Mitigation and Adaptation</a:t>
            </a:r>
            <a:endParaRPr lang="en-IE" dirty="0"/>
          </a:p>
        </p:txBody>
      </p:sp>
      <p:sp>
        <p:nvSpPr>
          <p:cNvPr id="6" name="TextBox 5">
            <a:extLst>
              <a:ext uri="{FF2B5EF4-FFF2-40B4-BE49-F238E27FC236}">
                <a16:creationId xmlns:a16="http://schemas.microsoft.com/office/drawing/2014/main" id="{27476C05-3078-4BC9-4F74-DC02EFC04B2F}"/>
              </a:ext>
            </a:extLst>
          </p:cNvPr>
          <p:cNvSpPr txBox="1"/>
          <p:nvPr/>
        </p:nvSpPr>
        <p:spPr>
          <a:xfrm>
            <a:off x="373298" y="1036552"/>
            <a:ext cx="8102250" cy="3621504"/>
          </a:xfrm>
          <a:prstGeom prst="rect">
            <a:avLst/>
          </a:prstGeom>
          <a:noFill/>
          <a:ln>
            <a:solidFill>
              <a:srgbClr val="FF0000"/>
            </a:solidFill>
          </a:ln>
        </p:spPr>
        <p:txBody>
          <a:bodyPr wrap="square" rtlCol="0">
            <a:spAutoFit/>
          </a:bodyPr>
          <a:lstStyle/>
          <a:p>
            <a:pPr algn="l">
              <a:spcAft>
                <a:spcPts val="800"/>
              </a:spcAft>
            </a:pPr>
            <a:r>
              <a:rPr lang="en-IE" sz="1400" b="0" i="0" dirty="0">
                <a:solidFill>
                  <a:srgbClr val="000000"/>
                </a:solidFill>
                <a:effectLst/>
              </a:rPr>
              <a:t>In preparation for today’s workshop you were asked to complete </a:t>
            </a:r>
            <a:r>
              <a:rPr lang="en-IE" sz="1400" b="1" i="0" dirty="0">
                <a:solidFill>
                  <a:srgbClr val="000000"/>
                </a:solidFill>
                <a:effectLst/>
              </a:rPr>
              <a:t>tasks related to each of three perspectives.</a:t>
            </a:r>
            <a:endParaRPr lang="en-IE" sz="1400" b="0" i="0" dirty="0">
              <a:solidFill>
                <a:srgbClr val="000000"/>
              </a:solidFill>
              <a:effectLst/>
            </a:endParaRPr>
          </a:p>
          <a:p>
            <a:pPr algn="l">
              <a:spcAft>
                <a:spcPts val="800"/>
              </a:spcAft>
            </a:pPr>
            <a:r>
              <a:rPr lang="en-IE" sz="1400" b="1" i="0" dirty="0">
                <a:solidFill>
                  <a:srgbClr val="000000"/>
                </a:solidFill>
                <a:effectLst/>
              </a:rPr>
              <a:t>They are available in folder ‘</a:t>
            </a:r>
            <a:r>
              <a:rPr lang="en-GB" sz="1400" b="1" i="0" dirty="0">
                <a:solidFill>
                  <a:srgbClr val="000000"/>
                </a:solidFill>
                <a:effectLst/>
              </a:rPr>
              <a:t>Problem Framing in Sustainability: prevention, Mitigation and Adaptation</a:t>
            </a:r>
            <a:r>
              <a:rPr lang="en-IE" sz="1400" b="1" i="0" dirty="0">
                <a:solidFill>
                  <a:srgbClr val="000000"/>
                </a:solidFill>
                <a:effectLst/>
              </a:rPr>
              <a:t>’.</a:t>
            </a:r>
            <a:endParaRPr lang="en-IE" sz="1400" b="0" i="0" dirty="0">
              <a:solidFill>
                <a:srgbClr val="000000"/>
              </a:solidFill>
              <a:effectLst/>
            </a:endParaRPr>
          </a:p>
          <a:p>
            <a:pPr algn="l">
              <a:buFont typeface="+mj-lt"/>
              <a:buAutoNum type="arabicPeriod"/>
            </a:pPr>
            <a:r>
              <a:rPr lang="en-IE" sz="1400" b="0" i="0" u="sng" dirty="0">
                <a:solidFill>
                  <a:srgbClr val="000000"/>
                </a:solidFill>
                <a:effectLst/>
              </a:rPr>
              <a:t>Perspective 1</a:t>
            </a:r>
            <a:r>
              <a:rPr lang="en-IE" sz="1400" b="0" i="0" dirty="0">
                <a:solidFill>
                  <a:srgbClr val="000000"/>
                </a:solidFill>
                <a:effectLst/>
              </a:rPr>
              <a:t> Climate Migration [Immigration]:  Infrastructure [housing/education/healthcare] - [LMS/VLE]</a:t>
            </a:r>
          </a:p>
          <a:p>
            <a:pPr algn="l">
              <a:buFont typeface="+mj-lt"/>
              <a:buAutoNum type="arabicPeriod"/>
            </a:pPr>
            <a:r>
              <a:rPr lang="en-IE" sz="1400" b="0" i="0" u="sng" dirty="0">
                <a:solidFill>
                  <a:srgbClr val="000000"/>
                </a:solidFill>
                <a:effectLst/>
              </a:rPr>
              <a:t>Perspective 2</a:t>
            </a:r>
            <a:r>
              <a:rPr lang="en-IE" sz="1400" b="0" i="0" dirty="0">
                <a:solidFill>
                  <a:srgbClr val="000000"/>
                </a:solidFill>
                <a:effectLst/>
              </a:rPr>
              <a:t> Climate Migration [Immigration]: Social tensions [job competition, social services, and cultural integration] -  [LMS/VLE]</a:t>
            </a:r>
          </a:p>
          <a:p>
            <a:pPr>
              <a:spcAft>
                <a:spcPts val="800"/>
              </a:spcAft>
              <a:buFont typeface="+mj-lt"/>
              <a:buAutoNum type="arabicPeriod"/>
            </a:pPr>
            <a:r>
              <a:rPr lang="en-IE" sz="1400" b="0" i="0" u="sng" dirty="0">
                <a:solidFill>
                  <a:srgbClr val="000000"/>
                </a:solidFill>
                <a:effectLst/>
              </a:rPr>
              <a:t>Perspective 3</a:t>
            </a:r>
            <a:r>
              <a:rPr lang="en-IE" sz="1400" b="0" i="0" dirty="0">
                <a:solidFill>
                  <a:srgbClr val="000000"/>
                </a:solidFill>
                <a:effectLst/>
              </a:rPr>
              <a:t> Climate Migration [Immigration]:  </a:t>
            </a:r>
            <a:r>
              <a:rPr lang="en-GB" sz="1400" dirty="0">
                <a:solidFill>
                  <a:srgbClr val="000000"/>
                </a:solidFill>
              </a:rPr>
              <a:t>Environmental Degradation [Land and water usage; and challenging waste and emissions management systems. </a:t>
            </a:r>
            <a:r>
              <a:rPr lang="en-IE" sz="1400" b="0" i="0" dirty="0">
                <a:solidFill>
                  <a:srgbClr val="000000"/>
                </a:solidFill>
                <a:effectLst/>
              </a:rPr>
              <a:t>[LMS/VLE]</a:t>
            </a:r>
          </a:p>
          <a:p>
            <a:pPr algn="l">
              <a:spcAft>
                <a:spcPts val="800"/>
              </a:spcAft>
            </a:pPr>
            <a:r>
              <a:rPr lang="en-IE" sz="1400" b="0" i="0" dirty="0">
                <a:solidFill>
                  <a:srgbClr val="000000"/>
                </a:solidFill>
                <a:effectLst/>
              </a:rPr>
              <a:t>Each contains questions related to </a:t>
            </a:r>
            <a:r>
              <a:rPr lang="en-IE" sz="1400" b="0" i="0" u="sng" dirty="0">
                <a:solidFill>
                  <a:srgbClr val="000000"/>
                </a:solidFill>
                <a:effectLst/>
              </a:rPr>
              <a:t>development of a problem frame AND a problem statement viewed from three perspectives on the case study in turn</a:t>
            </a:r>
            <a:r>
              <a:rPr lang="en-IE" sz="1400" b="0" i="0" dirty="0">
                <a:solidFill>
                  <a:srgbClr val="000000"/>
                </a:solidFill>
                <a:effectLst/>
              </a:rPr>
              <a:t>: Infrastructure, Social tensions and  Environmental degradation.</a:t>
            </a:r>
          </a:p>
          <a:p>
            <a:pPr algn="l">
              <a:spcAft>
                <a:spcPts val="800"/>
              </a:spcAft>
            </a:pPr>
            <a:r>
              <a:rPr lang="en-IE" sz="1400" dirty="0"/>
              <a:t>Each 'test’/survey presents prompt questions for the scenario posed. Please remember that these activities do not have 'Right' and 'Wrong' answers. They are completed individually prior to attending the workshop.</a:t>
            </a:r>
          </a:p>
          <a:p>
            <a:r>
              <a:rPr lang="en-IE" sz="1400" dirty="0">
                <a:highlight>
                  <a:srgbClr val="FFFF00"/>
                </a:highlight>
              </a:rPr>
              <a:t>As you will need a record of your response to the prompt questions for engagement in workshop activities</a:t>
            </a:r>
            <a:r>
              <a:rPr lang="en-IE" sz="1400" dirty="0"/>
              <a:t>, please ensure that you </a:t>
            </a:r>
            <a:r>
              <a:rPr lang="en-IE" sz="1400" b="1" dirty="0"/>
              <a:t>photograph, take a screen shot or print a record of your responses before you 'submit</a:t>
            </a:r>
            <a:r>
              <a:rPr lang="en-IE" sz="1400" dirty="0"/>
              <a:t>'.  Thank you.</a:t>
            </a:r>
          </a:p>
        </p:txBody>
      </p:sp>
      <p:sp>
        <p:nvSpPr>
          <p:cNvPr id="5" name="Slide Number Placeholder 3">
            <a:extLst>
              <a:ext uri="{FF2B5EF4-FFF2-40B4-BE49-F238E27FC236}">
                <a16:creationId xmlns:a16="http://schemas.microsoft.com/office/drawing/2014/main" id="{610E33AA-6CFC-7AC6-5E60-31141D22A387}"/>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6</a:t>
            </a:fld>
            <a:endParaRPr lang="en-GB" sz="1000" dirty="0">
              <a:solidFill>
                <a:schemeClr val="bg1"/>
              </a:solidFill>
            </a:endParaRPr>
          </a:p>
        </p:txBody>
      </p:sp>
    </p:spTree>
    <p:extLst>
      <p:ext uri="{BB962C8B-B14F-4D97-AF65-F5344CB8AC3E}">
        <p14:creationId xmlns:p14="http://schemas.microsoft.com/office/powerpoint/2010/main" val="97856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F30714-8273-7CFC-A871-25E01FD8E79E}"/>
              </a:ext>
            </a:extLst>
          </p:cNvPr>
          <p:cNvSpPr>
            <a:spLocks noGrp="1"/>
          </p:cNvSpPr>
          <p:nvPr>
            <p:ph type="title"/>
          </p:nvPr>
        </p:nvSpPr>
        <p:spPr>
          <a:xfrm>
            <a:off x="251459" y="88226"/>
            <a:ext cx="8368200" cy="393600"/>
          </a:xfrm>
        </p:spPr>
        <p:txBody>
          <a:bodyPr>
            <a:noAutofit/>
          </a:bodyPr>
          <a:lstStyle/>
          <a:p>
            <a:r>
              <a:rPr lang="en-IE" sz="2600" dirty="0"/>
              <a:t>Workshop process: Session outline/plan including timings</a:t>
            </a:r>
          </a:p>
        </p:txBody>
      </p:sp>
      <p:graphicFrame>
        <p:nvGraphicFramePr>
          <p:cNvPr id="6" name="Table 5">
            <a:extLst>
              <a:ext uri="{FF2B5EF4-FFF2-40B4-BE49-F238E27FC236}">
                <a16:creationId xmlns:a16="http://schemas.microsoft.com/office/drawing/2014/main" id="{F14B47AF-7A9C-8CCD-4790-F7736498D21F}"/>
              </a:ext>
            </a:extLst>
          </p:cNvPr>
          <p:cNvGraphicFramePr>
            <a:graphicFrameLocks noGrp="1"/>
          </p:cNvGraphicFramePr>
          <p:nvPr>
            <p:extLst>
              <p:ext uri="{D42A27DB-BD31-4B8C-83A1-F6EECF244321}">
                <p14:modId xmlns:p14="http://schemas.microsoft.com/office/powerpoint/2010/main" val="1960745302"/>
              </p:ext>
            </p:extLst>
          </p:nvPr>
        </p:nvGraphicFramePr>
        <p:xfrm>
          <a:off x="122842" y="585360"/>
          <a:ext cx="8898316" cy="4290599"/>
        </p:xfrm>
        <a:graphic>
          <a:graphicData uri="http://schemas.openxmlformats.org/drawingml/2006/table">
            <a:tbl>
              <a:tblPr firstRow="1" firstCol="1" bandRow="1"/>
              <a:tblGrid>
                <a:gridCol w="651859">
                  <a:extLst>
                    <a:ext uri="{9D8B030D-6E8A-4147-A177-3AD203B41FA5}">
                      <a16:colId xmlns:a16="http://schemas.microsoft.com/office/drawing/2014/main" val="3146274341"/>
                    </a:ext>
                  </a:extLst>
                </a:gridCol>
                <a:gridCol w="7099300">
                  <a:extLst>
                    <a:ext uri="{9D8B030D-6E8A-4147-A177-3AD203B41FA5}">
                      <a16:colId xmlns:a16="http://schemas.microsoft.com/office/drawing/2014/main" val="3782703617"/>
                    </a:ext>
                  </a:extLst>
                </a:gridCol>
                <a:gridCol w="1147157">
                  <a:extLst>
                    <a:ext uri="{9D8B030D-6E8A-4147-A177-3AD203B41FA5}">
                      <a16:colId xmlns:a16="http://schemas.microsoft.com/office/drawing/2014/main" val="980966081"/>
                    </a:ext>
                  </a:extLst>
                </a:gridCol>
              </a:tblGrid>
              <a:tr h="158484">
                <a:tc gridSpan="3">
                  <a:txBody>
                    <a:bodyPr/>
                    <a:lstStyle/>
                    <a:p>
                      <a:pPr>
                        <a:lnSpc>
                          <a:spcPct val="115000"/>
                        </a:lnSpc>
                        <a:spcBef>
                          <a:spcPts val="1600"/>
                        </a:spcBef>
                        <a:spcAft>
                          <a:spcPts val="400"/>
                        </a:spcAft>
                      </a:pPr>
                      <a:r>
                        <a:rPr lang="en-IE" sz="1000" b="1" dirty="0">
                          <a:solidFill>
                            <a:srgbClr val="434343"/>
                          </a:solidFill>
                          <a:effectLst/>
                          <a:latin typeface="+mn-lt"/>
                          <a:ea typeface="Cambria" panose="02040503050406030204" pitchFamily="18" charset="0"/>
                          <a:cs typeface="Arial" panose="020B0604020202020204" pitchFamily="34" charset="0"/>
                        </a:rPr>
                        <a:t>Workshop 4 Workshop Session Plan - prework complete three perspectives on BBL</a:t>
                      </a: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88307364"/>
                  </a:ext>
                </a:extLst>
              </a:tr>
              <a:tr h="158484">
                <a:tc gridSpan="3">
                  <a:txBody>
                    <a:bodyPr/>
                    <a:lstStyle/>
                    <a:p>
                      <a:pPr>
                        <a:lnSpc>
                          <a:spcPct val="115000"/>
                        </a:lnSpc>
                      </a:pPr>
                      <a:r>
                        <a:rPr lang="en-IE" sz="1000" b="1" dirty="0">
                          <a:effectLst/>
                          <a:latin typeface="+mn-lt"/>
                          <a:ea typeface="Calibri" panose="020F0502020204030204" pitchFamily="34" charset="0"/>
                          <a:cs typeface="Arial" panose="020B0604020202020204" pitchFamily="34" charset="0"/>
                        </a:rPr>
                        <a:t>Block 4 Title: </a:t>
                      </a:r>
                      <a:r>
                        <a:rPr lang="en-GB" sz="1000" b="1" dirty="0">
                          <a:effectLst/>
                          <a:latin typeface="+mn-lt"/>
                          <a:ea typeface="Calibri" panose="020F0502020204030204" pitchFamily="34" charset="0"/>
                          <a:cs typeface="Arial" panose="020B0604020202020204" pitchFamily="34" charset="0"/>
                        </a:rPr>
                        <a:t>Problem framing in sustainability: Prevention, Mitigation and Adaptation</a:t>
                      </a:r>
                      <a:r>
                        <a:rPr lang="en-IE" sz="1000" b="1" dirty="0">
                          <a:effectLst/>
                          <a:latin typeface="+mn-lt"/>
                          <a:ea typeface="Calibri" panose="020F0502020204030204" pitchFamily="34" charset="0"/>
                          <a:cs typeface="Arial" panose="020B0604020202020204" pitchFamily="34" charset="0"/>
                        </a:rPr>
                        <a:t>.</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855110595"/>
                  </a:ext>
                </a:extLst>
              </a:tr>
              <a:tr h="292811">
                <a:tc gridSpan="3">
                  <a:txBody>
                    <a:bodyPr/>
                    <a:lstStyle/>
                    <a:p>
                      <a:pPr>
                        <a:lnSpc>
                          <a:spcPct val="100000"/>
                        </a:lnSpc>
                      </a:pPr>
                      <a:r>
                        <a:rPr lang="en-IE" sz="1000" b="1" dirty="0">
                          <a:effectLst/>
                          <a:latin typeface="+mn-lt"/>
                          <a:ea typeface="Calibri" panose="020F0502020204030204" pitchFamily="34" charset="0"/>
                          <a:cs typeface="Arial" panose="020B0604020202020204" pitchFamily="34" charset="0"/>
                        </a:rPr>
                        <a:t>Block 4 aim(s):</a:t>
                      </a:r>
                      <a:r>
                        <a:rPr lang="en-IE" sz="1000" dirty="0">
                          <a:effectLst/>
                          <a:latin typeface="+mn-lt"/>
                          <a:ea typeface="Calibri" panose="020F0502020204030204" pitchFamily="34" charset="0"/>
                          <a:cs typeface="Arial" panose="020B0604020202020204" pitchFamily="34" charset="0"/>
                        </a:rPr>
                        <a:t> </a:t>
                      </a:r>
                      <a:r>
                        <a:rPr lang="en-GB" sz="1000" dirty="0">
                          <a:effectLst/>
                          <a:latin typeface="+mn-lt"/>
                          <a:ea typeface="Calibri" panose="020F0502020204030204" pitchFamily="34" charset="0"/>
                          <a:cs typeface="Arial" panose="020B0604020202020204" pitchFamily="34" charset="0"/>
                        </a:rPr>
                        <a:t> to assure that participants</a:t>
                      </a:r>
                      <a:r>
                        <a:rPr lang="en-GB" sz="1000" b="1" dirty="0">
                          <a:effectLst/>
                          <a:latin typeface="+mn-lt"/>
                          <a:ea typeface="Calibri" panose="020F0502020204030204" pitchFamily="34" charset="0"/>
                          <a:cs typeface="Arial" panose="020B0604020202020204" pitchFamily="34" charset="0"/>
                        </a:rPr>
                        <a:t> </a:t>
                      </a:r>
                      <a:r>
                        <a:rPr lang="en-GB" sz="1000" dirty="0">
                          <a:effectLst/>
                          <a:latin typeface="+mn-lt"/>
                          <a:ea typeface="Calibri" panose="020F0502020204030204" pitchFamily="34" charset="0"/>
                          <a:cs typeface="Arial" panose="020B0604020202020204" pitchFamily="34" charset="0"/>
                        </a:rPr>
                        <a:t>are able to formulate challenges to sustainability as problems, and develop approaches for preventing, mitigating, or adapting to these problems.</a:t>
                      </a:r>
                      <a:r>
                        <a:rPr lang="en-IE" sz="1000" dirty="0">
                          <a:effectLst/>
                          <a:latin typeface="+mn-lt"/>
                          <a:ea typeface="Calibri" panose="020F0502020204030204" pitchFamily="34" charset="0"/>
                          <a:cs typeface="Arial" panose="020B0604020202020204" pitchFamily="34" charset="0"/>
                        </a:rPr>
                        <a:t> (Graduate Attribute = Think Independently) </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352682581"/>
                  </a:ext>
                </a:extLst>
              </a:tr>
              <a:tr h="439217">
                <a:tc gridSpan="2">
                  <a:txBody>
                    <a:bodyPr/>
                    <a:lstStyle/>
                    <a:p>
                      <a:pPr>
                        <a:lnSpc>
                          <a:spcPct val="100000"/>
                        </a:lnSpc>
                      </a:pPr>
                      <a:r>
                        <a:rPr lang="en-IE" sz="1000" b="1" dirty="0">
                          <a:effectLst/>
                          <a:latin typeface="+mn-lt"/>
                          <a:ea typeface="Calibri" panose="020F0502020204030204" pitchFamily="34" charset="0"/>
                          <a:cs typeface="Arial" panose="020B0604020202020204" pitchFamily="34" charset="0"/>
                        </a:rPr>
                        <a:t>Learning Outcomes for this session – participants will be able to:</a:t>
                      </a:r>
                      <a:endParaRPr lang="en-IE" sz="1000" dirty="0">
                        <a:effectLst/>
                        <a:latin typeface="+mn-lt"/>
                        <a:ea typeface="Arial" panose="020B0604020202020204" pitchFamily="34" charset="0"/>
                        <a:cs typeface="Arial" panose="020B0604020202020204" pitchFamily="34" charset="0"/>
                      </a:endParaRPr>
                    </a:p>
                    <a:p>
                      <a:pPr>
                        <a:lnSpc>
                          <a:spcPct val="100000"/>
                        </a:lnSpc>
                      </a:pPr>
                      <a:r>
                        <a:rPr lang="en-IE" sz="1000" dirty="0">
                          <a:effectLst/>
                          <a:latin typeface="+mn-lt"/>
                          <a:ea typeface="Calibri" panose="020F0502020204030204" pitchFamily="34" charset="0"/>
                          <a:cs typeface="Arial" panose="020B0604020202020204" pitchFamily="34" charset="0"/>
                        </a:rPr>
                        <a:t>(i) </a:t>
                      </a:r>
                      <a:r>
                        <a:rPr lang="en-GB" sz="1000" dirty="0">
                          <a:effectLst/>
                          <a:latin typeface="+mn-lt"/>
                          <a:ea typeface="Calibri" panose="020F0502020204030204" pitchFamily="34" charset="0"/>
                          <a:cs typeface="Arial" panose="020B0604020202020204" pitchFamily="34" charset="0"/>
                        </a:rPr>
                        <a:t>Transform complex cases into a problem to solve (i.e. write a sustainability challenge as a problem statement) </a:t>
                      </a:r>
                      <a:r>
                        <a:rPr lang="en-IE" sz="1000" dirty="0">
                          <a:effectLst/>
                          <a:latin typeface="+mn-lt"/>
                          <a:ea typeface="Calibri" panose="020F0502020204030204" pitchFamily="34" charset="0"/>
                          <a:cs typeface="Arial" panose="020B0604020202020204" pitchFamily="34" charset="0"/>
                        </a:rPr>
                        <a:t>and</a:t>
                      </a:r>
                      <a:endParaRPr lang="en-IE" sz="1000" dirty="0">
                        <a:effectLst/>
                        <a:latin typeface="+mn-lt"/>
                        <a:ea typeface="Arial" panose="020B0604020202020204" pitchFamily="34" charset="0"/>
                        <a:cs typeface="Arial" panose="020B0604020202020204" pitchFamily="34" charset="0"/>
                      </a:endParaRPr>
                    </a:p>
                    <a:p>
                      <a:pPr>
                        <a:lnSpc>
                          <a:spcPct val="100000"/>
                        </a:lnSpc>
                      </a:pPr>
                      <a:r>
                        <a:rPr lang="en-IE" sz="1000" dirty="0">
                          <a:effectLst/>
                          <a:latin typeface="+mn-lt"/>
                          <a:ea typeface="Calibri" panose="020F0502020204030204" pitchFamily="34" charset="0"/>
                          <a:cs typeface="Arial" panose="020B0604020202020204" pitchFamily="34" charset="0"/>
                        </a:rPr>
                        <a:t>(ii)Prepare a RISK management strategy to address a named sustainability problem.</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a:txBody>
                    <a:bodyPr/>
                    <a:lstStyle/>
                    <a:p>
                      <a:pPr>
                        <a:lnSpc>
                          <a:spcPct val="100000"/>
                        </a:lnSpc>
                      </a:pPr>
                      <a:r>
                        <a:rPr lang="en-IE" sz="1000" b="1" dirty="0">
                          <a:effectLst/>
                          <a:latin typeface="+mn-lt"/>
                          <a:ea typeface="Calibri" panose="020F0502020204030204" pitchFamily="34" charset="0"/>
                          <a:cs typeface="Arial" panose="020B0604020202020204" pitchFamily="34" charset="0"/>
                        </a:rPr>
                        <a:t>Workshop</a:t>
                      </a:r>
                      <a:endParaRPr lang="en-IE" sz="1000" dirty="0">
                        <a:effectLst/>
                        <a:latin typeface="+mn-lt"/>
                        <a:ea typeface="Arial" panose="020B0604020202020204" pitchFamily="34" charset="0"/>
                        <a:cs typeface="Arial" panose="020B0604020202020204" pitchFamily="34" charset="0"/>
                      </a:endParaRPr>
                    </a:p>
                    <a:p>
                      <a:pPr>
                        <a:lnSpc>
                          <a:spcPct val="100000"/>
                        </a:lnSpc>
                      </a:pPr>
                      <a:r>
                        <a:rPr lang="en-IE" sz="1000" b="1" dirty="0">
                          <a:effectLst/>
                          <a:latin typeface="+mn-lt"/>
                          <a:ea typeface="Calibri" panose="020F0502020204030204" pitchFamily="34" charset="0"/>
                          <a:cs typeface="Arial" panose="020B0604020202020204" pitchFamily="34" charset="0"/>
                        </a:rPr>
                        <a:t> </a:t>
                      </a:r>
                      <a:r>
                        <a:rPr lang="en-IE" sz="900" b="1" dirty="0">
                          <a:effectLst/>
                          <a:latin typeface="+mn-lt"/>
                          <a:ea typeface="Calibri" panose="020F0502020204030204" pitchFamily="34" charset="0"/>
                          <a:cs typeface="Arial" panose="020B0604020202020204" pitchFamily="34" charset="0"/>
                        </a:rPr>
                        <a:t>Duration: 1hr 50mins (2hr slot)</a:t>
                      </a:r>
                      <a:endParaRPr lang="en-IE" sz="9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288178"/>
                  </a:ext>
                </a:extLst>
              </a:tr>
              <a:tr h="146406">
                <a:tc>
                  <a:txBody>
                    <a:bodyPr/>
                    <a:lstStyle/>
                    <a:p>
                      <a:pPr>
                        <a:lnSpc>
                          <a:spcPct val="100000"/>
                        </a:lnSpc>
                      </a:pPr>
                      <a:r>
                        <a:rPr lang="en-IE" sz="1000" b="1">
                          <a:effectLst/>
                          <a:latin typeface="+mn-lt"/>
                          <a:ea typeface="Calibri" panose="020F0502020204030204" pitchFamily="34" charset="0"/>
                          <a:cs typeface="Arial" panose="020B0604020202020204" pitchFamily="34" charset="0"/>
                        </a:rPr>
                        <a:t>Time</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b="1">
                          <a:effectLst/>
                          <a:latin typeface="+mn-lt"/>
                          <a:ea typeface="Calibri" panose="020F0502020204030204" pitchFamily="34" charset="0"/>
                          <a:cs typeface="Arial" panose="020B0604020202020204" pitchFamily="34" charset="0"/>
                        </a:rPr>
                        <a:t>Activity</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b="1" dirty="0">
                          <a:effectLst/>
                          <a:latin typeface="+mn-lt"/>
                          <a:ea typeface="Calibri" panose="020F0502020204030204" pitchFamily="34" charset="0"/>
                          <a:cs typeface="Arial" panose="020B0604020202020204" pitchFamily="34" charset="0"/>
                        </a:rPr>
                        <a:t>students/parts</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028646"/>
                  </a:ext>
                </a:extLst>
              </a:tr>
              <a:tr h="146406">
                <a:tc>
                  <a:txBody>
                    <a:bodyPr/>
                    <a:lstStyle/>
                    <a:p>
                      <a:pPr>
                        <a:lnSpc>
                          <a:spcPct val="100000"/>
                        </a:lnSpc>
                      </a:pPr>
                      <a:r>
                        <a:rPr lang="en-IE" sz="1000" b="1">
                          <a:effectLst/>
                          <a:latin typeface="+mn-lt"/>
                          <a:ea typeface="Cambria" panose="02040503050406030204" pitchFamily="18" charset="0"/>
                          <a:cs typeface="Arial" panose="020B0604020202020204" pitchFamily="34" charset="0"/>
                        </a:rPr>
                        <a:t>0 to 5m</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buFont typeface="Symbol" panose="05050102010706020507" pitchFamily="18" charset="2"/>
                        <a:buChar char=""/>
                      </a:pPr>
                      <a:r>
                        <a:rPr lang="en-IE" sz="1000" b="1" dirty="0">
                          <a:effectLst/>
                          <a:latin typeface="+mn-lt"/>
                          <a:ea typeface="Cambria" panose="02040503050406030204" pitchFamily="18" charset="0"/>
                          <a:cs typeface="Arial" panose="020B0604020202020204" pitchFamily="34" charset="0"/>
                        </a:rPr>
                        <a:t>Organise in tables, introduce to group members etc</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dirty="0">
                          <a:effectLst/>
                          <a:latin typeface="+mn-lt"/>
                          <a:ea typeface="Cambria" panose="02040503050406030204" pitchFamily="18" charset="0"/>
                          <a:cs typeface="Arial" panose="020B0604020202020204" pitchFamily="34" charset="0"/>
                        </a:rPr>
                        <a:t>5mins – intro</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6945"/>
                  </a:ext>
                </a:extLst>
              </a:tr>
              <a:tr h="292811">
                <a:tc>
                  <a:txBody>
                    <a:bodyPr/>
                    <a:lstStyle/>
                    <a:p>
                      <a:pPr>
                        <a:lnSpc>
                          <a:spcPct val="100000"/>
                        </a:lnSpc>
                      </a:pPr>
                      <a:r>
                        <a:rPr lang="en-IE" sz="1000" b="1">
                          <a:effectLst/>
                          <a:latin typeface="+mn-lt"/>
                          <a:ea typeface="Calibri" panose="020F0502020204030204" pitchFamily="34" charset="0"/>
                          <a:cs typeface="Arial" panose="020B0604020202020204" pitchFamily="34" charset="0"/>
                        </a:rPr>
                        <a:t>5-15m</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buFont typeface="Symbol" panose="05050102010706020507" pitchFamily="18" charset="2"/>
                        <a:buChar char=""/>
                      </a:pPr>
                      <a:r>
                        <a:rPr lang="en-IE" sz="1000" dirty="0">
                          <a:effectLst/>
                          <a:latin typeface="+mn-lt"/>
                          <a:ea typeface="Cambria" panose="02040503050406030204" pitchFamily="18" charset="0"/>
                          <a:cs typeface="Arial" panose="020B0604020202020204" pitchFamily="34" charset="0"/>
                        </a:rPr>
                        <a:t>Facilitator / academic -Introduction to the workshop and allocate one perspective to each group of 5.</a:t>
                      </a:r>
                      <a:endParaRPr lang="en-IE" sz="1000" dirty="0">
                        <a:effectLst/>
                        <a:latin typeface="+mn-lt"/>
                        <a:ea typeface="Arial" panose="020B060402020202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IE" sz="1000" dirty="0">
                          <a:effectLst/>
                          <a:latin typeface="+mn-lt"/>
                          <a:ea typeface="Cambria" panose="02040503050406030204" pitchFamily="18" charset="0"/>
                          <a:cs typeface="Arial" panose="020B0604020202020204" pitchFamily="34" charset="0"/>
                        </a:rPr>
                        <a:t>Assign a frame to each table,</a:t>
                      </a:r>
                      <a:r>
                        <a:rPr lang="en-IE" sz="1000" dirty="0">
                          <a:effectLst/>
                          <a:latin typeface="+mn-lt"/>
                          <a:ea typeface="Helvetica Neue"/>
                          <a:cs typeface="Arial" panose="020B0604020202020204" pitchFamily="34" charset="0"/>
                        </a:rPr>
                        <a:t> </a:t>
                      </a:r>
                      <a:r>
                        <a:rPr lang="en-IE" sz="1000" u="sng" dirty="0">
                          <a:effectLst/>
                          <a:latin typeface="+mn-lt"/>
                          <a:ea typeface="Helvetica Neue"/>
                          <a:cs typeface="Arial" panose="020B0604020202020204" pitchFamily="34" charset="0"/>
                        </a:rPr>
                        <a:t>added associated challenges</a:t>
                      </a:r>
                      <a:r>
                        <a:rPr lang="en-IE" sz="1000" dirty="0">
                          <a:solidFill>
                            <a:schemeClr val="tx1"/>
                          </a:solidFill>
                          <a:effectLst/>
                          <a:latin typeface="+mn-lt"/>
                          <a:ea typeface="Helvetica Neue"/>
                          <a:cs typeface="Arial" panose="020B0604020202020204" pitchFamily="34" charset="0"/>
                        </a:rPr>
                        <a:t>.</a:t>
                      </a:r>
                      <a:r>
                        <a:rPr lang="en-IE" sz="1000" b="1" dirty="0">
                          <a:solidFill>
                            <a:schemeClr val="tx1"/>
                          </a:solidFill>
                          <a:effectLst/>
                          <a:latin typeface="+mn-lt"/>
                          <a:ea typeface="Cambria" panose="02040503050406030204" pitchFamily="18" charset="0"/>
                          <a:cs typeface="Arial" panose="020B0604020202020204" pitchFamily="34" charset="0"/>
                        </a:rPr>
                        <a:t> </a:t>
                      </a:r>
                      <a:r>
                        <a:rPr lang="en-GB" sz="1000" dirty="0">
                          <a:solidFill>
                            <a:schemeClr val="tx1"/>
                          </a:solidFill>
                          <a:effectLst/>
                          <a:latin typeface="+mn-lt"/>
                          <a:ea typeface="Cambria" panose="02040503050406030204" pitchFamily="18" charset="0"/>
                          <a:cs typeface="Arial" panose="020B0604020202020204" pitchFamily="34" charset="0"/>
                        </a:rPr>
                        <a:t>Handout #1, includes group activity sheet &amp; definitions</a:t>
                      </a:r>
                      <a:r>
                        <a:rPr lang="en-IE" sz="1000" b="1" dirty="0">
                          <a:solidFill>
                            <a:schemeClr val="tx1"/>
                          </a:solidFill>
                          <a:effectLst/>
                          <a:latin typeface="+mn-lt"/>
                          <a:ea typeface="Cambria" panose="02040503050406030204" pitchFamily="18" charset="0"/>
                          <a:cs typeface="Arial" panose="020B0604020202020204" pitchFamily="34" charset="0"/>
                        </a:rPr>
                        <a:t>.</a:t>
                      </a:r>
                      <a:endParaRPr lang="en-IE" sz="1000" dirty="0">
                        <a:solidFill>
                          <a:schemeClr val="tx1"/>
                        </a:solidFill>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dirty="0">
                          <a:effectLst/>
                          <a:latin typeface="+mn-lt"/>
                          <a:ea typeface="Calibri" panose="020F0502020204030204" pitchFamily="34" charset="0"/>
                          <a:cs typeface="Arial" panose="020B0604020202020204" pitchFamily="34" charset="0"/>
                        </a:rPr>
                        <a:t>5mins  +</a:t>
                      </a:r>
                      <a:endParaRPr lang="en-IE" sz="1000" dirty="0">
                        <a:effectLst/>
                        <a:latin typeface="+mn-lt"/>
                        <a:ea typeface="Arial" panose="020B0604020202020204" pitchFamily="34" charset="0"/>
                        <a:cs typeface="Arial" panose="020B0604020202020204" pitchFamily="34" charset="0"/>
                      </a:endParaRPr>
                    </a:p>
                    <a:p>
                      <a:pPr>
                        <a:lnSpc>
                          <a:spcPct val="100000"/>
                        </a:lnSpc>
                      </a:pPr>
                      <a:r>
                        <a:rPr lang="en-IE" sz="1000" dirty="0">
                          <a:effectLst/>
                          <a:latin typeface="+mn-lt"/>
                          <a:ea typeface="Calibri" panose="020F0502020204030204" pitchFamily="34" charset="0"/>
                          <a:cs typeface="Arial" panose="020B0604020202020204" pitchFamily="34" charset="0"/>
                        </a:rPr>
                        <a:t>5mins</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284926"/>
                  </a:ext>
                </a:extLst>
              </a:tr>
              <a:tr h="292811">
                <a:tc>
                  <a:txBody>
                    <a:bodyPr/>
                    <a:lstStyle/>
                    <a:p>
                      <a:pPr>
                        <a:lnSpc>
                          <a:spcPct val="100000"/>
                        </a:lnSpc>
                      </a:pPr>
                      <a:r>
                        <a:rPr lang="en-IE" sz="1000" b="1">
                          <a:effectLst/>
                          <a:latin typeface="+mn-lt"/>
                          <a:ea typeface="Calibri" panose="020F0502020204030204" pitchFamily="34" charset="0"/>
                          <a:cs typeface="Arial" panose="020B0604020202020204" pitchFamily="34" charset="0"/>
                        </a:rPr>
                        <a:t>15-30m</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b="1" dirty="0">
                          <a:effectLst/>
                          <a:latin typeface="+mn-lt"/>
                          <a:ea typeface="Calibri" panose="020F0502020204030204" pitchFamily="34" charset="0"/>
                          <a:cs typeface="Arial" panose="020B0604020202020204" pitchFamily="34" charset="0"/>
                        </a:rPr>
                        <a:t>Task 1:</a:t>
                      </a:r>
                      <a:r>
                        <a:rPr lang="en-IE" sz="1000" dirty="0">
                          <a:effectLst/>
                          <a:latin typeface="+mn-lt"/>
                          <a:ea typeface="Calibri" panose="020F0502020204030204" pitchFamily="34" charset="0"/>
                          <a:cs typeface="Arial" panose="020B0604020202020204" pitchFamily="34" charset="0"/>
                        </a:rPr>
                        <a:t> Groups (of 5) </a:t>
                      </a:r>
                      <a:r>
                        <a:rPr lang="en-IE" sz="1000" dirty="0">
                          <a:effectLst/>
                          <a:latin typeface="+mn-lt"/>
                          <a:ea typeface="Helvetica Neue"/>
                          <a:cs typeface="Arial" panose="020B0604020202020204" pitchFamily="34" charset="0"/>
                        </a:rPr>
                        <a:t>identify key challenges presented and brainstorm how the issue and its challenges might be comprehensively framed. </a:t>
                      </a:r>
                      <a:r>
                        <a:rPr lang="en-GB" sz="1000" dirty="0">
                          <a:effectLst/>
                          <a:latin typeface="+mn-lt"/>
                          <a:ea typeface="Helvetica Neue"/>
                          <a:cs typeface="Arial" panose="020B0604020202020204" pitchFamily="34" charset="0"/>
                        </a:rPr>
                        <a:t>Individual’s share DRAFTs from prework.</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dirty="0">
                          <a:effectLst/>
                          <a:latin typeface="+mn-lt"/>
                          <a:ea typeface="Calibri" panose="020F0502020204030204" pitchFamily="34" charset="0"/>
                          <a:cs typeface="Arial" panose="020B0604020202020204" pitchFamily="34" charset="0"/>
                        </a:rPr>
                        <a:t>15min</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829017"/>
                  </a:ext>
                </a:extLst>
              </a:tr>
              <a:tr h="358955">
                <a:tc>
                  <a:txBody>
                    <a:bodyPr/>
                    <a:lstStyle/>
                    <a:p>
                      <a:pPr>
                        <a:lnSpc>
                          <a:spcPct val="100000"/>
                        </a:lnSpc>
                      </a:pPr>
                      <a:r>
                        <a:rPr lang="en-IE" sz="1000" b="1">
                          <a:effectLst/>
                          <a:latin typeface="+mn-lt"/>
                          <a:ea typeface="Calibri" panose="020F0502020204030204" pitchFamily="34" charset="0"/>
                          <a:cs typeface="Arial" panose="020B0604020202020204" pitchFamily="34" charset="0"/>
                        </a:rPr>
                        <a:t>30-45m</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b="1" dirty="0">
                          <a:effectLst/>
                          <a:latin typeface="+mn-lt"/>
                          <a:ea typeface="Helvetica Neue"/>
                          <a:cs typeface="Arial" panose="020B0604020202020204" pitchFamily="34" charset="0"/>
                        </a:rPr>
                        <a:t>Task 2: </a:t>
                      </a:r>
                      <a:r>
                        <a:rPr lang="en-GB" sz="1000" b="0" dirty="0">
                          <a:effectLst/>
                          <a:latin typeface="+mn-lt"/>
                          <a:ea typeface="Helvetica Neue"/>
                          <a:cs typeface="Arial" panose="020B0604020202020204" pitchFamily="34" charset="0"/>
                        </a:rPr>
                        <a:t>Group members work collaboratively to define the problem (problem statement) in 50 to 100 words, taking into account the identified challenges – write the problem statement clearly on </a:t>
                      </a:r>
                      <a:r>
                        <a:rPr lang="en-GB" sz="1000" b="1" dirty="0">
                          <a:effectLst/>
                          <a:latin typeface="+mn-lt"/>
                          <a:ea typeface="Helvetica Neue"/>
                          <a:cs typeface="Arial" panose="020B0604020202020204" pitchFamily="34" charset="0"/>
                        </a:rPr>
                        <a:t>Handout #2, or use flipchart, so that other groups can read it. </a:t>
                      </a:r>
                      <a:r>
                        <a:rPr lang="en-GB" sz="1000" b="0" dirty="0">
                          <a:effectLst/>
                          <a:latin typeface="+mn-lt"/>
                          <a:ea typeface="Helvetica Neue"/>
                          <a:cs typeface="Arial" panose="020B0604020202020204" pitchFamily="34" charset="0"/>
                        </a:rPr>
                        <a:t>Individual’s share DRAFT problem statements completed during prework activities</a:t>
                      </a:r>
                      <a:r>
                        <a:rPr lang="en-GB" sz="1000" b="1" dirty="0">
                          <a:effectLst/>
                          <a:latin typeface="+mn-lt"/>
                          <a:ea typeface="Helvetica Neue"/>
                          <a:cs typeface="Arial" panose="020B0604020202020204" pitchFamily="34" charset="0"/>
                        </a:rPr>
                        <a:t>.</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dirty="0">
                          <a:effectLst/>
                          <a:latin typeface="+mn-lt"/>
                          <a:ea typeface="Calibri" panose="020F0502020204030204" pitchFamily="34" charset="0"/>
                          <a:cs typeface="Arial" panose="020B0604020202020204" pitchFamily="34" charset="0"/>
                        </a:rPr>
                        <a:t>15mins</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485451"/>
                  </a:ext>
                </a:extLst>
              </a:tr>
              <a:tr h="585623">
                <a:tc>
                  <a:txBody>
                    <a:bodyPr/>
                    <a:lstStyle/>
                    <a:p>
                      <a:pPr>
                        <a:lnSpc>
                          <a:spcPct val="100000"/>
                        </a:lnSpc>
                      </a:pPr>
                      <a:r>
                        <a:rPr lang="en-IE" sz="1000" b="1">
                          <a:effectLst/>
                          <a:latin typeface="+mn-lt"/>
                          <a:ea typeface="Calibri" panose="020F0502020204030204" pitchFamily="34" charset="0"/>
                          <a:cs typeface="Arial" panose="020B0604020202020204" pitchFamily="34" charset="0"/>
                        </a:rPr>
                        <a:t>45-60m</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buFont typeface="Symbol" panose="05050102010706020507" pitchFamily="18" charset="2"/>
                        <a:buChar char=""/>
                      </a:pPr>
                      <a:r>
                        <a:rPr lang="en-IE" sz="1000" dirty="0">
                          <a:effectLst/>
                          <a:latin typeface="+mn-lt"/>
                          <a:ea typeface="Helvetica Neue"/>
                          <a:cs typeface="Arial" panose="020B0604020202020204" pitchFamily="34" charset="0"/>
                        </a:rPr>
                        <a:t>Enable three Problem frames /groups to share (on template provided) definitions of the problem (problem statements) in </a:t>
                      </a:r>
                      <a:r>
                        <a:rPr lang="en-IE" sz="1000" b="1" dirty="0">
                          <a:effectLst/>
                          <a:latin typeface="+mn-lt"/>
                          <a:ea typeface="Helvetica Neue"/>
                          <a:cs typeface="Arial" panose="020B0604020202020204" pitchFamily="34" charset="0"/>
                        </a:rPr>
                        <a:t>order to identify gaps, repetition of effort or overlap</a:t>
                      </a:r>
                      <a:r>
                        <a:rPr lang="en-IE" sz="1000" dirty="0">
                          <a:effectLst/>
                          <a:latin typeface="+mn-lt"/>
                          <a:ea typeface="Helvetica Neue"/>
                          <a:cs typeface="Arial" panose="020B0604020202020204" pitchFamily="34" charset="0"/>
                        </a:rPr>
                        <a:t>. </a:t>
                      </a:r>
                      <a:endParaRPr lang="en-IE" sz="1000" dirty="0">
                        <a:effectLst/>
                        <a:latin typeface="+mn-lt"/>
                        <a:ea typeface="Arial" panose="020B060402020202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IE" sz="1000" dirty="0">
                          <a:effectLst/>
                          <a:latin typeface="+mn-lt"/>
                          <a:ea typeface="Helvetica Neue"/>
                          <a:cs typeface="Arial" panose="020B0604020202020204" pitchFamily="34" charset="0"/>
                        </a:rPr>
                        <a:t>Groups may photograph for comparison purposes.</a:t>
                      </a:r>
                      <a:endParaRPr lang="en-IE" sz="1000" dirty="0">
                        <a:effectLst/>
                        <a:latin typeface="+mn-lt"/>
                        <a:ea typeface="Arial" panose="020B060402020202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IE" sz="1000" dirty="0">
                          <a:effectLst/>
                          <a:latin typeface="+mn-lt"/>
                          <a:ea typeface="Helvetica Neue"/>
                          <a:cs typeface="Arial" panose="020B0604020202020204" pitchFamily="34" charset="0"/>
                        </a:rPr>
                        <a:t>Problem statements may be revised if considered appropriate. </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dirty="0">
                          <a:effectLst/>
                          <a:latin typeface="+mn-lt"/>
                          <a:ea typeface="Calibri" panose="020F0502020204030204" pitchFamily="34" charset="0"/>
                          <a:cs typeface="Arial" panose="020B0604020202020204" pitchFamily="34" charset="0"/>
                        </a:rPr>
                        <a:t>5mins</a:t>
                      </a:r>
                      <a:endParaRPr lang="en-IE" sz="1000" dirty="0">
                        <a:effectLst/>
                        <a:latin typeface="+mn-lt"/>
                        <a:ea typeface="Arial" panose="020B0604020202020204" pitchFamily="34" charset="0"/>
                        <a:cs typeface="Arial" panose="020B0604020202020204" pitchFamily="34" charset="0"/>
                      </a:endParaRPr>
                    </a:p>
                    <a:p>
                      <a:pPr>
                        <a:lnSpc>
                          <a:spcPct val="100000"/>
                        </a:lnSpc>
                      </a:pPr>
                      <a:r>
                        <a:rPr lang="en-IE" sz="1000" dirty="0">
                          <a:effectLst/>
                          <a:latin typeface="+mn-lt"/>
                          <a:ea typeface="Calibri" panose="020F0502020204030204" pitchFamily="34" charset="0"/>
                          <a:cs typeface="Arial" panose="020B0604020202020204" pitchFamily="34" charset="0"/>
                        </a:rPr>
                        <a:t> </a:t>
                      </a:r>
                      <a:endParaRPr lang="en-IE" sz="1000" dirty="0">
                        <a:effectLst/>
                        <a:latin typeface="+mn-lt"/>
                        <a:ea typeface="Arial" panose="020B0604020202020204" pitchFamily="34" charset="0"/>
                        <a:cs typeface="Arial" panose="020B0604020202020204" pitchFamily="34" charset="0"/>
                      </a:endParaRPr>
                    </a:p>
                    <a:p>
                      <a:pPr>
                        <a:lnSpc>
                          <a:spcPct val="100000"/>
                        </a:lnSpc>
                      </a:pPr>
                      <a:r>
                        <a:rPr lang="en-IE" sz="1000" dirty="0">
                          <a:effectLst/>
                          <a:latin typeface="+mn-lt"/>
                          <a:ea typeface="Calibri" panose="020F0502020204030204" pitchFamily="34" charset="0"/>
                          <a:cs typeface="Arial" panose="020B0604020202020204" pitchFamily="34" charset="0"/>
                        </a:rPr>
                        <a:t>+</a:t>
                      </a:r>
                      <a:endParaRPr lang="en-IE" sz="1000" dirty="0">
                        <a:effectLst/>
                        <a:latin typeface="+mn-lt"/>
                        <a:ea typeface="Arial" panose="020B0604020202020204" pitchFamily="34" charset="0"/>
                        <a:cs typeface="Arial" panose="020B0604020202020204" pitchFamily="34" charset="0"/>
                      </a:endParaRPr>
                    </a:p>
                    <a:p>
                      <a:pPr>
                        <a:lnSpc>
                          <a:spcPct val="100000"/>
                        </a:lnSpc>
                      </a:pPr>
                      <a:r>
                        <a:rPr lang="en-IE" sz="1000" dirty="0">
                          <a:effectLst/>
                          <a:latin typeface="+mn-lt"/>
                          <a:ea typeface="Calibri" panose="020F0502020204030204" pitchFamily="34" charset="0"/>
                          <a:cs typeface="Arial" panose="020B0604020202020204" pitchFamily="34" charset="0"/>
                        </a:rPr>
                        <a:t>10mins</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309467"/>
                  </a:ext>
                </a:extLst>
              </a:tr>
              <a:tr h="439217">
                <a:tc>
                  <a:txBody>
                    <a:bodyPr/>
                    <a:lstStyle/>
                    <a:p>
                      <a:pPr>
                        <a:lnSpc>
                          <a:spcPct val="100000"/>
                        </a:lnSpc>
                      </a:pPr>
                      <a:r>
                        <a:rPr lang="en-IE" sz="1000" b="1">
                          <a:effectLst/>
                          <a:latin typeface="+mn-lt"/>
                          <a:ea typeface="Calibri" panose="020F0502020204030204" pitchFamily="34" charset="0"/>
                          <a:cs typeface="Arial" panose="020B0604020202020204" pitchFamily="34" charset="0"/>
                        </a:rPr>
                        <a:t>60-75m</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GB" sz="1000" b="1" dirty="0">
                          <a:effectLst/>
                          <a:latin typeface="+mn-lt"/>
                          <a:ea typeface="Calibri" panose="020F0502020204030204" pitchFamily="34" charset="0"/>
                          <a:cs typeface="Arial" panose="020B0604020202020204" pitchFamily="34" charset="0"/>
                        </a:rPr>
                        <a:t>Task 3:</a:t>
                      </a:r>
                      <a:r>
                        <a:rPr lang="en-GB" sz="1000" dirty="0">
                          <a:effectLst/>
                          <a:latin typeface="+mn-lt"/>
                          <a:ea typeface="Calibri" panose="020F0502020204030204" pitchFamily="34" charset="0"/>
                          <a:cs typeface="Arial" panose="020B0604020202020204" pitchFamily="34" charset="0"/>
                        </a:rPr>
                        <a:t> Each group then p</a:t>
                      </a:r>
                      <a:r>
                        <a:rPr lang="en-GB" sz="1000" b="1" dirty="0">
                          <a:effectLst/>
                          <a:latin typeface="+mn-lt"/>
                          <a:ea typeface="Calibri" panose="020F0502020204030204" pitchFamily="34" charset="0"/>
                          <a:cs typeface="Arial" panose="020B0604020202020204" pitchFamily="34" charset="0"/>
                        </a:rPr>
                        <a:t>repares a RISK management strategy to address </a:t>
                      </a:r>
                      <a:r>
                        <a:rPr lang="en-GB" sz="1000" b="1" u="sng" dirty="0">
                          <a:effectLst/>
                          <a:latin typeface="+mn-lt"/>
                          <a:ea typeface="Calibri" panose="020F0502020204030204" pitchFamily="34" charset="0"/>
                          <a:cs typeface="Arial" panose="020B0604020202020204" pitchFamily="34" charset="0"/>
                        </a:rPr>
                        <a:t>one [</a:t>
                      </a:r>
                      <a:r>
                        <a:rPr lang="en-GB" sz="1000" b="1" dirty="0">
                          <a:effectLst/>
                          <a:latin typeface="+mn-lt"/>
                          <a:ea typeface="Calibri" panose="020F0502020204030204" pitchFamily="34" charset="0"/>
                          <a:cs typeface="Arial" panose="020B0604020202020204" pitchFamily="34" charset="0"/>
                        </a:rPr>
                        <a:t>named] sustainability problem</a:t>
                      </a:r>
                      <a:r>
                        <a:rPr lang="en-GB" sz="1000" dirty="0">
                          <a:effectLst/>
                          <a:latin typeface="+mn-lt"/>
                          <a:ea typeface="Calibri" panose="020F0502020204030204" pitchFamily="34" charset="0"/>
                          <a:cs typeface="Arial" panose="020B0604020202020204" pitchFamily="34" charset="0"/>
                        </a:rPr>
                        <a:t> - taking account of recognised risk management processes, and the principles of mitigation and/or adaptation. [</a:t>
                      </a:r>
                      <a:r>
                        <a:rPr lang="en-GB" sz="1000" dirty="0">
                          <a:solidFill>
                            <a:schemeClr val="tx1"/>
                          </a:solidFill>
                          <a:effectLst/>
                          <a:latin typeface="+mn-lt"/>
                          <a:ea typeface="Calibri" panose="020F0502020204030204" pitchFamily="34" charset="0"/>
                          <a:cs typeface="Arial" panose="020B0604020202020204" pitchFamily="34" charset="0"/>
                        </a:rPr>
                        <a:t>On </a:t>
                      </a:r>
                      <a:r>
                        <a:rPr lang="en-GB" sz="1000" b="1" dirty="0">
                          <a:solidFill>
                            <a:schemeClr val="tx1"/>
                          </a:solidFill>
                          <a:effectLst/>
                          <a:latin typeface="+mn-lt"/>
                          <a:ea typeface="Calibri" panose="020F0502020204030204" pitchFamily="34" charset="0"/>
                          <a:cs typeface="Arial" panose="020B0604020202020204" pitchFamily="34" charset="0"/>
                        </a:rPr>
                        <a:t>Handout #3</a:t>
                      </a:r>
                      <a:r>
                        <a:rPr lang="en-GB" sz="1000" dirty="0">
                          <a:solidFill>
                            <a:schemeClr val="tx1"/>
                          </a:solidFill>
                          <a:effectLst/>
                          <a:latin typeface="+mn-lt"/>
                          <a:ea typeface="Calibri" panose="020F0502020204030204" pitchFamily="34" charset="0"/>
                          <a:cs typeface="Arial" panose="020B0604020202020204" pitchFamily="34" charset="0"/>
                        </a:rPr>
                        <a:t> - </a:t>
                      </a:r>
                      <a:r>
                        <a:rPr lang="en-GB" sz="1000" dirty="0">
                          <a:effectLst/>
                          <a:latin typeface="+mn-lt"/>
                          <a:ea typeface="Calibri" panose="020F0502020204030204" pitchFamily="34" charset="0"/>
                          <a:cs typeface="Arial" panose="020B0604020202020204" pitchFamily="34" charset="0"/>
                        </a:rPr>
                        <a:t>template provided].</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a:effectLst/>
                          <a:latin typeface="+mn-lt"/>
                          <a:ea typeface="Calibri" panose="020F0502020204030204" pitchFamily="34" charset="0"/>
                          <a:cs typeface="Arial" panose="020B0604020202020204" pitchFamily="34" charset="0"/>
                        </a:rPr>
                        <a:t>15mins</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481290"/>
                  </a:ext>
                </a:extLst>
              </a:tr>
              <a:tr h="322783">
                <a:tc>
                  <a:txBody>
                    <a:bodyPr/>
                    <a:lstStyle/>
                    <a:p>
                      <a:pPr>
                        <a:lnSpc>
                          <a:spcPct val="100000"/>
                        </a:lnSpc>
                      </a:pPr>
                      <a:r>
                        <a:rPr lang="en-IE" sz="1000" b="1">
                          <a:effectLst/>
                          <a:latin typeface="+mn-lt"/>
                          <a:ea typeface="Calibri" panose="020F0502020204030204" pitchFamily="34" charset="0"/>
                          <a:cs typeface="Arial" panose="020B0604020202020204" pitchFamily="34" charset="0"/>
                        </a:rPr>
                        <a:t>75-100</a:t>
                      </a:r>
                      <a:endParaRPr lang="en-IE" sz="100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dirty="0">
                          <a:effectLst/>
                          <a:latin typeface="+mn-lt"/>
                          <a:ea typeface="Helvetica Neue"/>
                          <a:cs typeface="Arial" panose="020B0604020202020204" pitchFamily="34" charset="0"/>
                        </a:rPr>
                        <a:t>Each group presents their RISK management strategy for </a:t>
                      </a:r>
                      <a:r>
                        <a:rPr lang="en-GB" sz="1000" b="1" u="sng" dirty="0">
                          <a:effectLst/>
                          <a:latin typeface="+mn-lt"/>
                          <a:ea typeface="Calibri" panose="020F0502020204030204" pitchFamily="34" charset="0"/>
                          <a:cs typeface="Arial" panose="020B0604020202020204" pitchFamily="34" charset="0"/>
                        </a:rPr>
                        <a:t>one </a:t>
                      </a:r>
                      <a:r>
                        <a:rPr lang="en-GB" sz="1000" b="1" dirty="0">
                          <a:effectLst/>
                          <a:latin typeface="+mn-lt"/>
                          <a:ea typeface="Calibri" panose="020F0502020204030204" pitchFamily="34" charset="0"/>
                          <a:cs typeface="Arial" panose="020B0604020202020204" pitchFamily="34" charset="0"/>
                        </a:rPr>
                        <a:t>named sustainability problem</a:t>
                      </a:r>
                      <a:r>
                        <a:rPr lang="en-GB" sz="1000" dirty="0">
                          <a:effectLst/>
                          <a:latin typeface="+mn-lt"/>
                          <a:ea typeface="Helvetica Neue"/>
                          <a:cs typeface="Arial" panose="020B0604020202020204" pitchFamily="34" charset="0"/>
                        </a:rPr>
                        <a:t> </a:t>
                      </a:r>
                      <a:r>
                        <a:rPr lang="en-IE" sz="1000" dirty="0">
                          <a:effectLst/>
                          <a:latin typeface="+mn-lt"/>
                          <a:ea typeface="Helvetica Neue"/>
                          <a:cs typeface="Arial" panose="020B0604020202020204" pitchFamily="34" charset="0"/>
                        </a:rPr>
                        <a:t>explaining the rationale behind their choices. </a:t>
                      </a:r>
                      <a:r>
                        <a:rPr lang="en-IE" sz="1000" b="1" i="1" dirty="0">
                          <a:effectLst/>
                          <a:latin typeface="+mn-lt"/>
                          <a:ea typeface="Helvetica Neue"/>
                          <a:cs typeface="Arial" panose="020B0604020202020204" pitchFamily="34" charset="0"/>
                        </a:rPr>
                        <a:t>4 x presenters – total 3 minutes, a chair and scribe. Short Q&amp;A. </a:t>
                      </a:r>
                      <a:r>
                        <a:rPr lang="en-IE" sz="1000" b="1" i="1" dirty="0">
                          <a:effectLst/>
                          <a:latin typeface="+mn-lt"/>
                          <a:ea typeface="Helvetica Neue"/>
                          <a:cs typeface="Times New Roman" panose="02020603050405020304" pitchFamily="18" charset="0"/>
                        </a:rPr>
                        <a:t>Other two groups consult to agree feedback options – 2mins</a:t>
                      </a:r>
                      <a:r>
                        <a:rPr lang="en-IE" sz="1000" b="1" dirty="0">
                          <a:effectLst/>
                          <a:latin typeface="+mn-lt"/>
                          <a:ea typeface="Helvetica Neue"/>
                          <a:cs typeface="Times New Roman" panose="02020603050405020304" pitchFamily="18" charset="0"/>
                        </a:rPr>
                        <a:t>. </a:t>
                      </a:r>
                      <a:r>
                        <a:rPr lang="en-GB" sz="1000" dirty="0">
                          <a:effectLst/>
                          <a:latin typeface="+mn-lt"/>
                          <a:ea typeface="Calibri" panose="020F0502020204030204" pitchFamily="34" charset="0"/>
                          <a:cs typeface="Arial" panose="020B0604020202020204" pitchFamily="34" charset="0"/>
                        </a:rPr>
                        <a:t>. </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IE" sz="1000" dirty="0">
                          <a:effectLst/>
                          <a:latin typeface="+mn-lt"/>
                          <a:ea typeface="Calibri" panose="020F0502020204030204" pitchFamily="34" charset="0"/>
                          <a:cs typeface="Arial" panose="020B0604020202020204" pitchFamily="34" charset="0"/>
                        </a:rPr>
                        <a:t>25mins</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236914"/>
                  </a:ext>
                </a:extLst>
              </a:tr>
              <a:tr h="455453">
                <a:tc>
                  <a:txBody>
                    <a:bodyPr/>
                    <a:lstStyle/>
                    <a:p>
                      <a:pPr>
                        <a:lnSpc>
                          <a:spcPct val="100000"/>
                        </a:lnSpc>
                        <a:spcAft>
                          <a:spcPts val="0"/>
                        </a:spcAft>
                      </a:pPr>
                      <a:r>
                        <a:rPr lang="en-IE" sz="1000" b="1" dirty="0">
                          <a:effectLst/>
                          <a:latin typeface="+mn-lt"/>
                          <a:ea typeface="Calibri" panose="020F0502020204030204" pitchFamily="34" charset="0"/>
                          <a:cs typeface="Arial" panose="020B0604020202020204" pitchFamily="34" charset="0"/>
                        </a:rPr>
                        <a:t>100 - 110</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IE" sz="1000" i="1" dirty="0">
                          <a:solidFill>
                            <a:srgbClr val="000000"/>
                          </a:solidFill>
                          <a:effectLst/>
                          <a:latin typeface="+mn-lt"/>
                          <a:ea typeface="Times New Roman" panose="02020603050405020304" pitchFamily="18" charset="0"/>
                          <a:cs typeface="Arial" panose="020B0604020202020204" pitchFamily="34" charset="0"/>
                        </a:rPr>
                        <a:t>Facilitated discussion / Q&amp;A</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IE" sz="1000" dirty="0">
                          <a:effectLst/>
                          <a:latin typeface="+mn-lt"/>
                          <a:ea typeface="Calibri" panose="020F0502020204030204" pitchFamily="34" charset="0"/>
                          <a:cs typeface="Arial" panose="020B0604020202020204" pitchFamily="34" charset="0"/>
                        </a:rPr>
                        <a:t>10min</a:t>
                      </a:r>
                      <a:endParaRPr lang="en-IE" sz="1000" dirty="0">
                        <a:effectLst/>
                        <a:latin typeface="+mn-lt"/>
                        <a:ea typeface="Arial" panose="020B0604020202020204" pitchFamily="34" charset="0"/>
                        <a:cs typeface="Arial" panose="020B0604020202020204" pitchFamily="34" charset="0"/>
                      </a:endParaRPr>
                    </a:p>
                  </a:txBody>
                  <a:tcPr marL="23790" marR="23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19242"/>
                  </a:ext>
                </a:extLst>
              </a:tr>
            </a:tbl>
          </a:graphicData>
        </a:graphic>
      </p:graphicFrame>
      <p:sp>
        <p:nvSpPr>
          <p:cNvPr id="5" name="Slide Number Placeholder 4">
            <a:extLst>
              <a:ext uri="{FF2B5EF4-FFF2-40B4-BE49-F238E27FC236}">
                <a16:creationId xmlns:a16="http://schemas.microsoft.com/office/drawing/2014/main" id="{B8B0F4EF-75D3-643E-3041-5D8E3AA5D5B0}"/>
              </a:ext>
            </a:extLst>
          </p:cNvPr>
          <p:cNvSpPr>
            <a:spLocks noGrp="1"/>
          </p:cNvSpPr>
          <p:nvPr>
            <p:ph type="sldNum" sz="quarter" idx="4"/>
          </p:nvPr>
        </p:nvSpPr>
        <p:spPr>
          <a:xfrm>
            <a:off x="8529113" y="4883562"/>
            <a:ext cx="290100" cy="191861"/>
          </a:xfrm>
        </p:spPr>
        <p:txBody>
          <a:bodyPr/>
          <a:lstStyle/>
          <a:p>
            <a:fld id="{DDBE135E-2566-4748-853C-8A3B78F0FB00}" type="slidenum">
              <a:rPr lang="en-GB" smtClean="0"/>
              <a:pPr/>
              <a:t>7</a:t>
            </a:fld>
            <a:endParaRPr lang="en-GB" dirty="0"/>
          </a:p>
        </p:txBody>
      </p:sp>
    </p:spTree>
    <p:extLst>
      <p:ext uri="{BB962C8B-B14F-4D97-AF65-F5344CB8AC3E}">
        <p14:creationId xmlns:p14="http://schemas.microsoft.com/office/powerpoint/2010/main" val="386271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387900" y="130026"/>
            <a:ext cx="8554081" cy="686100"/>
          </a:xfrm>
          <a:prstGeom prst="rect">
            <a:avLst/>
          </a:prstGeom>
        </p:spPr>
        <p:txBody>
          <a:bodyPr spcFirstLastPara="1" vert="horz" wrap="square" lIns="91425" tIns="91425" rIns="91425" bIns="91425" rtlCol="0" anchor="b" anchorCtr="0">
            <a:normAutofit/>
          </a:bodyPr>
          <a:lstStyle/>
          <a:p>
            <a:r>
              <a:rPr lang="en-GB" sz="2400" dirty="0"/>
              <a:t>Overview of activities in, and related to, this workshop</a:t>
            </a:r>
            <a:endParaRPr sz="2400" dirty="0"/>
          </a:p>
        </p:txBody>
      </p:sp>
      <p:sp>
        <p:nvSpPr>
          <p:cNvPr id="180" name="Google Shape;180;p37"/>
          <p:cNvSpPr txBox="1">
            <a:spLocks noGrp="1"/>
          </p:cNvSpPr>
          <p:nvPr>
            <p:ph type="body" idx="1"/>
          </p:nvPr>
        </p:nvSpPr>
        <p:spPr>
          <a:xfrm>
            <a:off x="387900" y="816126"/>
            <a:ext cx="8455158" cy="3964218"/>
          </a:xfrm>
          <a:prstGeom prst="rect">
            <a:avLst/>
          </a:prstGeom>
        </p:spPr>
        <p:txBody>
          <a:bodyPr spcFirstLastPara="1" vert="horz" wrap="square" lIns="91425" tIns="91425" rIns="91425" bIns="91425" rtlCol="0" anchor="t" anchorCtr="0">
            <a:noAutofit/>
          </a:bodyPr>
          <a:lstStyle/>
          <a:p>
            <a:pPr marL="342900" indent="-342900">
              <a:spcAft>
                <a:spcPts val="600"/>
              </a:spcAft>
              <a:buFont typeface="Arial" panose="020B0604020202020204" pitchFamily="34" charset="0"/>
              <a:buChar char="•"/>
            </a:pPr>
            <a:r>
              <a:rPr lang="en-GB" sz="1400" b="0" dirty="0"/>
              <a:t>Each group is assigned one of the three perspectives, with relevant activities on template.  [</a:t>
            </a:r>
            <a:r>
              <a:rPr lang="en-GB" sz="1400" dirty="0"/>
              <a:t>Handout #1</a:t>
            </a:r>
            <a:r>
              <a:rPr lang="en-GB" sz="1400" b="0" dirty="0"/>
              <a:t>]</a:t>
            </a:r>
          </a:p>
          <a:p>
            <a:pPr marL="342900" indent="-342900">
              <a:spcAft>
                <a:spcPts val="600"/>
              </a:spcAft>
              <a:buFont typeface="Arial" panose="020B0604020202020204" pitchFamily="34" charset="0"/>
              <a:buChar char="•"/>
            </a:pPr>
            <a:r>
              <a:rPr lang="en-GB" sz="1400" b="0" dirty="0"/>
              <a:t>Highlight if after/end of workshop requires c300word group agreed Risk Management Strategy (</a:t>
            </a:r>
            <a:r>
              <a:rPr lang="en-GB" sz="1400" dirty="0"/>
              <a:t>Handout #5</a:t>
            </a:r>
            <a:r>
              <a:rPr lang="en-GB" sz="1400" b="0" dirty="0"/>
              <a:t>).</a:t>
            </a:r>
          </a:p>
          <a:p>
            <a:pPr marL="342900" indent="-342900">
              <a:spcAft>
                <a:spcPts val="600"/>
              </a:spcAft>
              <a:buFont typeface="Arial" panose="020B0604020202020204" pitchFamily="34" charset="0"/>
              <a:buChar char="•"/>
            </a:pPr>
            <a:r>
              <a:rPr lang="en-GB" sz="1400" dirty="0"/>
              <a:t>Task 1</a:t>
            </a:r>
            <a:r>
              <a:rPr lang="en-GB" sz="1400" b="0" dirty="0"/>
              <a:t>: Each student shares their prework i.e. individually prepared problem frame for the group’s assigned perspective, and the group then collaborates to agree a defined problem frame (Handout #1).</a:t>
            </a:r>
          </a:p>
          <a:p>
            <a:pPr marL="342900" indent="-342900">
              <a:spcAft>
                <a:spcPts val="600"/>
              </a:spcAft>
              <a:buFont typeface="Arial" panose="020B0604020202020204" pitchFamily="34" charset="0"/>
              <a:buChar char="•"/>
            </a:pPr>
            <a:r>
              <a:rPr lang="en-GB" sz="1400" dirty="0"/>
              <a:t>Task 2</a:t>
            </a:r>
            <a:r>
              <a:rPr lang="en-GB" sz="1400" b="0" dirty="0"/>
              <a:t>: : Each student shares their prework i.e. individually prepared problem statement for the group’s assigned perspective. Groups must use their agreed problem frame to formulate a problem statement which encompasses the challenges identified i.e. Groups must define the core problem/statement in 50-100 words. </a:t>
            </a:r>
          </a:p>
          <a:p>
            <a:pPr marL="342900" indent="-342900">
              <a:spcAft>
                <a:spcPts val="600"/>
              </a:spcAft>
              <a:buFont typeface="Arial" panose="020B0604020202020204" pitchFamily="34" charset="0"/>
              <a:buChar char="•"/>
            </a:pPr>
            <a:r>
              <a:rPr lang="en-GB" sz="1400" b="0" dirty="0"/>
              <a:t>Groups then make their problem statements visible to other ‘perspectives/groups. Groups may adapt their own statement following consideration of the three problem statements in tandem. (</a:t>
            </a:r>
            <a:r>
              <a:rPr lang="en-GB" sz="1400" dirty="0"/>
              <a:t>Handout #2</a:t>
            </a:r>
            <a:r>
              <a:rPr lang="en-GB" sz="1400" b="0" dirty="0"/>
              <a:t>). </a:t>
            </a:r>
          </a:p>
          <a:p>
            <a:pPr marL="342900" indent="-342900">
              <a:spcAft>
                <a:spcPts val="600"/>
              </a:spcAft>
              <a:buFont typeface="Arial" panose="020B0604020202020204" pitchFamily="34" charset="0"/>
              <a:buChar char="•"/>
            </a:pPr>
            <a:r>
              <a:rPr lang="en-GB" sz="1400" dirty="0"/>
              <a:t>Task 3</a:t>
            </a:r>
            <a:r>
              <a:rPr lang="en-GB" sz="1400" b="0" dirty="0"/>
              <a:t>:  Each group then prepares a RISK management strategy to address one [named] sustainability problem - taking account of recognised risk management processes, and the principles of mitigation and/or adaptation. (</a:t>
            </a:r>
            <a:r>
              <a:rPr lang="en-GB" sz="1400" dirty="0"/>
              <a:t>Handout #3</a:t>
            </a:r>
            <a:r>
              <a:rPr lang="en-GB" sz="1400" b="0" dirty="0"/>
              <a:t>).</a:t>
            </a:r>
          </a:p>
          <a:p>
            <a:pPr marL="342900" indent="-342900">
              <a:buFont typeface="Arial" panose="020B0604020202020204" pitchFamily="34" charset="0"/>
              <a:buChar char="•"/>
            </a:pPr>
            <a:r>
              <a:rPr lang="en-GB" sz="1400" dirty="0"/>
              <a:t>Task 4</a:t>
            </a:r>
            <a:r>
              <a:rPr lang="en-GB" sz="1400" b="0" dirty="0"/>
              <a:t>: Each group presents their RISK management strategy for one named sustainability problem (to the government official co-ordinating the response) explaining the rationale behind their choices. </a:t>
            </a:r>
          </a:p>
          <a:p>
            <a:pPr marL="800089" lvl="1" indent="-342900">
              <a:buFont typeface="Arial" panose="020B0604020202020204" pitchFamily="34" charset="0"/>
              <a:buChar char="•"/>
            </a:pPr>
            <a:r>
              <a:rPr lang="en-GB" sz="1400" b="0" dirty="0"/>
              <a:t>4 x presenters – total 3 minutes, a chair and scribe. Short Q&amp;A. </a:t>
            </a:r>
          </a:p>
          <a:p>
            <a:pPr marL="800089" lvl="1" indent="-342900">
              <a:buFont typeface="Arial" panose="020B0604020202020204" pitchFamily="34" charset="0"/>
              <a:buChar char="•"/>
            </a:pPr>
            <a:r>
              <a:rPr lang="en-GB" sz="1400" b="0" dirty="0"/>
              <a:t>Other two groups consult to agree feedback options – 2mins. </a:t>
            </a:r>
          </a:p>
        </p:txBody>
      </p:sp>
      <p:sp>
        <p:nvSpPr>
          <p:cNvPr id="3" name="Slide Number Placeholder 3">
            <a:extLst>
              <a:ext uri="{FF2B5EF4-FFF2-40B4-BE49-F238E27FC236}">
                <a16:creationId xmlns:a16="http://schemas.microsoft.com/office/drawing/2014/main" id="{B91D5A96-B35A-2B89-5FB0-7749D42A97EE}"/>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8</a:t>
            </a:fld>
            <a:endParaRPr lang="en-GB" sz="1000" dirty="0">
              <a:solidFill>
                <a:schemeClr val="bg1"/>
              </a:solidFill>
            </a:endParaRPr>
          </a:p>
        </p:txBody>
      </p:sp>
    </p:spTree>
    <p:extLst>
      <p:ext uri="{BB962C8B-B14F-4D97-AF65-F5344CB8AC3E}">
        <p14:creationId xmlns:p14="http://schemas.microsoft.com/office/powerpoint/2010/main" val="9104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42E5-612E-444C-15E7-1B08F00CD882}"/>
              </a:ext>
            </a:extLst>
          </p:cNvPr>
          <p:cNvSpPr>
            <a:spLocks noGrp="1"/>
          </p:cNvSpPr>
          <p:nvPr>
            <p:ph type="title"/>
          </p:nvPr>
        </p:nvSpPr>
        <p:spPr>
          <a:xfrm>
            <a:off x="281233" y="149681"/>
            <a:ext cx="8368200" cy="686100"/>
          </a:xfrm>
        </p:spPr>
        <p:txBody>
          <a:bodyPr>
            <a:noAutofit/>
          </a:bodyPr>
          <a:lstStyle/>
          <a:p>
            <a:r>
              <a:rPr lang="en-IE" sz="2000" dirty="0"/>
              <a:t>Template = format in which group activities to be submitted: </a:t>
            </a:r>
            <a:br>
              <a:rPr lang="en-IE" sz="2000" dirty="0"/>
            </a:br>
            <a:r>
              <a:rPr lang="en-IE" sz="2000" i="1" dirty="0"/>
              <a:t>This (signed) page can be photographed by learners for upload to the LMS/VLE.</a:t>
            </a:r>
          </a:p>
        </p:txBody>
      </p:sp>
      <p:graphicFrame>
        <p:nvGraphicFramePr>
          <p:cNvPr id="5" name="Table 4">
            <a:extLst>
              <a:ext uri="{FF2B5EF4-FFF2-40B4-BE49-F238E27FC236}">
                <a16:creationId xmlns:a16="http://schemas.microsoft.com/office/drawing/2014/main" id="{0D0EEB4B-C70F-77BE-DC6F-AE62A97F3A55}"/>
              </a:ext>
            </a:extLst>
          </p:cNvPr>
          <p:cNvGraphicFramePr>
            <a:graphicFrameLocks noGrp="1"/>
          </p:cNvGraphicFramePr>
          <p:nvPr>
            <p:extLst>
              <p:ext uri="{D42A27DB-BD31-4B8C-83A1-F6EECF244321}">
                <p14:modId xmlns:p14="http://schemas.microsoft.com/office/powerpoint/2010/main" val="1287389063"/>
              </p:ext>
            </p:extLst>
          </p:nvPr>
        </p:nvGraphicFramePr>
        <p:xfrm>
          <a:off x="281233" y="835780"/>
          <a:ext cx="8581533" cy="3964873"/>
        </p:xfrm>
        <a:graphic>
          <a:graphicData uri="http://schemas.openxmlformats.org/drawingml/2006/table">
            <a:tbl>
              <a:tblPr firstRow="1" firstCol="1" bandRow="1">
                <a:tableStyleId>{5C22544A-7EE6-4342-B048-85BDC9FD1C3A}</a:tableStyleId>
              </a:tblPr>
              <a:tblGrid>
                <a:gridCol w="1433267">
                  <a:extLst>
                    <a:ext uri="{9D8B030D-6E8A-4147-A177-3AD203B41FA5}">
                      <a16:colId xmlns:a16="http://schemas.microsoft.com/office/drawing/2014/main" val="4217510368"/>
                    </a:ext>
                  </a:extLst>
                </a:gridCol>
                <a:gridCol w="635000">
                  <a:extLst>
                    <a:ext uri="{9D8B030D-6E8A-4147-A177-3AD203B41FA5}">
                      <a16:colId xmlns:a16="http://schemas.microsoft.com/office/drawing/2014/main" val="4171858914"/>
                    </a:ext>
                  </a:extLst>
                </a:gridCol>
                <a:gridCol w="1536700">
                  <a:extLst>
                    <a:ext uri="{9D8B030D-6E8A-4147-A177-3AD203B41FA5}">
                      <a16:colId xmlns:a16="http://schemas.microsoft.com/office/drawing/2014/main" val="4071146998"/>
                    </a:ext>
                  </a:extLst>
                </a:gridCol>
                <a:gridCol w="1562100">
                  <a:extLst>
                    <a:ext uri="{9D8B030D-6E8A-4147-A177-3AD203B41FA5}">
                      <a16:colId xmlns:a16="http://schemas.microsoft.com/office/drawing/2014/main" val="1205040989"/>
                    </a:ext>
                  </a:extLst>
                </a:gridCol>
                <a:gridCol w="774700">
                  <a:extLst>
                    <a:ext uri="{9D8B030D-6E8A-4147-A177-3AD203B41FA5}">
                      <a16:colId xmlns:a16="http://schemas.microsoft.com/office/drawing/2014/main" val="185638105"/>
                    </a:ext>
                  </a:extLst>
                </a:gridCol>
                <a:gridCol w="990600">
                  <a:extLst>
                    <a:ext uri="{9D8B030D-6E8A-4147-A177-3AD203B41FA5}">
                      <a16:colId xmlns:a16="http://schemas.microsoft.com/office/drawing/2014/main" val="1946582769"/>
                    </a:ext>
                  </a:extLst>
                </a:gridCol>
                <a:gridCol w="1649166">
                  <a:extLst>
                    <a:ext uri="{9D8B030D-6E8A-4147-A177-3AD203B41FA5}">
                      <a16:colId xmlns:a16="http://schemas.microsoft.com/office/drawing/2014/main" val="3648075889"/>
                    </a:ext>
                  </a:extLst>
                </a:gridCol>
              </a:tblGrid>
              <a:tr h="497769">
                <a:tc gridSpan="7">
                  <a:txBody>
                    <a:bodyPr/>
                    <a:lstStyle/>
                    <a:p>
                      <a:pPr>
                        <a:lnSpc>
                          <a:spcPct val="115000"/>
                        </a:lnSpc>
                        <a:spcAft>
                          <a:spcPts val="1000"/>
                        </a:spcAft>
                      </a:pPr>
                      <a:r>
                        <a:rPr lang="en-IE" sz="1400" dirty="0">
                          <a:effectLst/>
                        </a:rPr>
                        <a:t>Please complete the following to ensure that you have evidence of successful engagement in this workshop.  For those keeping journals/ePortfolio, you may upload photos to the LMS/VLE e.g. Blackboard</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934551426"/>
                  </a:ext>
                </a:extLst>
              </a:tr>
              <a:tr h="1337824">
                <a:tc gridSpan="7">
                  <a:txBody>
                    <a:bodyPr/>
                    <a:lstStyle/>
                    <a:p>
                      <a:pPr>
                        <a:lnSpc>
                          <a:spcPct val="100000"/>
                        </a:lnSpc>
                        <a:spcAft>
                          <a:spcPts val="0"/>
                        </a:spcAft>
                      </a:pPr>
                      <a:r>
                        <a:rPr lang="en-IE" sz="1400" dirty="0">
                          <a:effectLst/>
                        </a:rPr>
                        <a:t>Instructions: </a:t>
                      </a:r>
                    </a:p>
                    <a:p>
                      <a:pPr marL="342900" lvl="0" indent="-342900">
                        <a:lnSpc>
                          <a:spcPct val="100000"/>
                        </a:lnSpc>
                        <a:spcAft>
                          <a:spcPts val="0"/>
                        </a:spcAft>
                        <a:buFont typeface="Symbol" panose="05050102010706020507" pitchFamily="18" charset="2"/>
                        <a:buChar char=""/>
                      </a:pPr>
                      <a:r>
                        <a:rPr lang="en-IE" sz="1400" dirty="0">
                          <a:effectLst/>
                        </a:rPr>
                        <a:t>Cleary print each student’s name, and each student initials where indicated.</a:t>
                      </a:r>
                    </a:p>
                    <a:p>
                      <a:pPr marL="342900" lvl="0" indent="-342900">
                        <a:lnSpc>
                          <a:spcPct val="100000"/>
                        </a:lnSpc>
                        <a:spcAft>
                          <a:spcPts val="0"/>
                        </a:spcAft>
                        <a:buFont typeface="Symbol" panose="05050102010706020507" pitchFamily="18" charset="2"/>
                        <a:buChar char=""/>
                      </a:pPr>
                      <a:r>
                        <a:rPr lang="en-IE" sz="1400" dirty="0">
                          <a:effectLst/>
                        </a:rPr>
                        <a:t>Tick under each ‘roleplay’ demonstrated by student, </a:t>
                      </a:r>
                    </a:p>
                    <a:p>
                      <a:pPr marL="342900" lvl="0" indent="-342900">
                        <a:lnSpc>
                          <a:spcPct val="100000"/>
                        </a:lnSpc>
                        <a:spcAft>
                          <a:spcPts val="0"/>
                        </a:spcAft>
                        <a:buFont typeface="Symbol" panose="05050102010706020507" pitchFamily="18" charset="2"/>
                        <a:buChar char=""/>
                      </a:pPr>
                      <a:r>
                        <a:rPr lang="en-IE" sz="1400" dirty="0">
                          <a:effectLst/>
                        </a:rPr>
                        <a:t>Ensure that you ask the workshop facilitator to initial/ print name/date your completed groupwork summary sheet.</a:t>
                      </a:r>
                    </a:p>
                    <a:p>
                      <a:pPr marL="342900" lvl="0" indent="-342900">
                        <a:lnSpc>
                          <a:spcPct val="100000"/>
                        </a:lnSpc>
                        <a:spcAft>
                          <a:spcPts val="0"/>
                        </a:spcAft>
                        <a:buFont typeface="Symbol" panose="05050102010706020507" pitchFamily="18" charset="2"/>
                        <a:buChar char=""/>
                      </a:pPr>
                      <a:r>
                        <a:rPr lang="en-IE" sz="1400" dirty="0">
                          <a:effectLst/>
                        </a:rPr>
                        <a:t>each student photographs for upload to VLE/LMS e.g. Blackboard Forum/Journal etc as applicable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825239159"/>
                  </a:ext>
                </a:extLst>
              </a:tr>
              <a:tr h="643327">
                <a:tc>
                  <a:txBody>
                    <a:bodyPr/>
                    <a:lstStyle/>
                    <a:p>
                      <a:pPr>
                        <a:lnSpc>
                          <a:spcPct val="115000"/>
                        </a:lnSpc>
                        <a:spcAft>
                          <a:spcPts val="1000"/>
                        </a:spcAft>
                      </a:pPr>
                      <a:r>
                        <a:rPr lang="en-IE" sz="1400">
                          <a:effectLst/>
                        </a:rPr>
                        <a:t>Student Name</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IE" sz="1300" dirty="0">
                          <a:effectLst/>
                        </a:rPr>
                        <a:t>Student initials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IE" sz="1300" dirty="0">
                          <a:effectLst/>
                        </a:rPr>
                        <a:t>Shares Individually completed (advance) frame &amp; statement</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IE" sz="1300" dirty="0">
                          <a:effectLst/>
                        </a:rPr>
                        <a:t>Contributes to proposed changes to other groups drafts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IE" sz="1300" dirty="0">
                          <a:effectLst/>
                        </a:rPr>
                        <a:t>Role as presenter</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IE" sz="1300" dirty="0">
                          <a:effectLst/>
                        </a:rPr>
                        <a:t>Role as chair, scribe or Q&amp;A</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IE" sz="1300" dirty="0">
                          <a:effectLst/>
                        </a:rPr>
                        <a:t>Role in development of group’s management strategy</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2144979"/>
                  </a:ext>
                </a:extLst>
              </a:tr>
              <a:tr h="241300">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20806395"/>
                  </a:ext>
                </a:extLst>
              </a:tr>
              <a:tr h="203200">
                <a:tc>
                  <a:txBody>
                    <a:bodyPr/>
                    <a:lstStyle/>
                    <a:p>
                      <a:pPr>
                        <a:lnSpc>
                          <a:spcPct val="115000"/>
                        </a:lnSpc>
                        <a:spcAft>
                          <a:spcPts val="1000"/>
                        </a:spcAft>
                      </a:pPr>
                      <a:r>
                        <a:rPr lang="en-IE" sz="7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29385690"/>
                  </a:ext>
                </a:extLst>
              </a:tr>
              <a:tr h="190500">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33429642"/>
                  </a:ext>
                </a:extLst>
              </a:tr>
              <a:tr h="215900">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51397242"/>
                  </a:ext>
                </a:extLst>
              </a:tr>
              <a:tr h="203200">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26928497"/>
                  </a:ext>
                </a:extLst>
              </a:tr>
              <a:tr h="190500">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a:effectLst/>
                          <a:highlight>
                            <a:srgbClr val="FF0000"/>
                          </a:highligh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IE" sz="700" dirty="0">
                          <a:effectLst/>
                          <a:highlight>
                            <a:srgbClr val="FF0000"/>
                          </a:highligh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0032282"/>
                  </a:ext>
                </a:extLst>
              </a:tr>
              <a:tr h="241353">
                <a:tc gridSpan="7">
                  <a:txBody>
                    <a:bodyPr/>
                    <a:lstStyle/>
                    <a:p>
                      <a:pPr>
                        <a:lnSpc>
                          <a:spcPct val="115000"/>
                        </a:lnSpc>
                        <a:spcAft>
                          <a:spcPts val="1000"/>
                        </a:spcAft>
                      </a:pPr>
                      <a:r>
                        <a:rPr lang="en-IE" sz="1400" dirty="0">
                          <a:effectLst/>
                        </a:rPr>
                        <a:t>Workshop facilitator to initial, date and ‘print name’: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623685782"/>
                  </a:ext>
                </a:extLst>
              </a:tr>
            </a:tbl>
          </a:graphicData>
        </a:graphic>
      </p:graphicFrame>
      <p:sp>
        <p:nvSpPr>
          <p:cNvPr id="4" name="Slide Number Placeholder 3">
            <a:extLst>
              <a:ext uri="{FF2B5EF4-FFF2-40B4-BE49-F238E27FC236}">
                <a16:creationId xmlns:a16="http://schemas.microsoft.com/office/drawing/2014/main" id="{E219A2DC-AB95-9BEB-14FA-2E5B9150D6B0}"/>
              </a:ext>
            </a:extLst>
          </p:cNvPr>
          <p:cNvSpPr txBox="1">
            <a:spLocks/>
          </p:cNvSpPr>
          <p:nvPr/>
        </p:nvSpPr>
        <p:spPr>
          <a:xfrm>
            <a:off x="8672660" y="4921771"/>
            <a:ext cx="373390" cy="220142"/>
          </a:xfrm>
          <a:prstGeom prst="rect">
            <a:avLst/>
          </a:prstGeom>
        </p:spPr>
        <p:txBody>
          <a:bodyPr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0000000-1234-1234-1234-123412341234}" type="slidenum">
              <a:rPr lang="en-GB" sz="1000" smtClean="0">
                <a:solidFill>
                  <a:schemeClr val="bg1"/>
                </a:solidFill>
              </a:rPr>
              <a:pPr>
                <a:spcAft>
                  <a:spcPts val="600"/>
                </a:spcAft>
              </a:pPr>
              <a:t>9</a:t>
            </a:fld>
            <a:endParaRPr lang="en-GB" sz="1000" dirty="0">
              <a:solidFill>
                <a:schemeClr val="bg1"/>
              </a:solidFill>
            </a:endParaRPr>
          </a:p>
        </p:txBody>
      </p:sp>
    </p:spTree>
    <p:extLst>
      <p:ext uri="{BB962C8B-B14F-4D97-AF65-F5344CB8AC3E}">
        <p14:creationId xmlns:p14="http://schemas.microsoft.com/office/powerpoint/2010/main" val="1568662001"/>
      </p:ext>
    </p:extLst>
  </p:cSld>
  <p:clrMapOvr>
    <a:masterClrMapping/>
  </p:clrMapOvr>
</p:sld>
</file>

<file path=ppt/theme/theme1.xml><?xml version="1.0" encoding="utf-8"?>
<a:theme xmlns:a="http://schemas.openxmlformats.org/drawingml/2006/main" name="TCD_PPT_Calibri_Option2a">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0f0ab97-e043-49bb-a5b0-e0991892c71f" xsi:nil="true"/>
    <lcf76f155ced4ddcb4097134ff3c332f xmlns="f8cdec12-b266-4780-84b2-596273c4576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F06FB9668AEE42831DE59CB9109DCD" ma:contentTypeVersion="12" ma:contentTypeDescription="Create a new document." ma:contentTypeScope="" ma:versionID="db891c85966dfe85774f8cc735b4fdfd">
  <xsd:schema xmlns:xsd="http://www.w3.org/2001/XMLSchema" xmlns:xs="http://www.w3.org/2001/XMLSchema" xmlns:p="http://schemas.microsoft.com/office/2006/metadata/properties" xmlns:ns2="f8cdec12-b266-4780-84b2-596273c45769" xmlns:ns3="b0f0ab97-e043-49bb-a5b0-e0991892c71f" targetNamespace="http://schemas.microsoft.com/office/2006/metadata/properties" ma:root="true" ma:fieldsID="86e75dd2ce72e768ccb5035faf45d128" ns2:_="" ns3:_="">
    <xsd:import namespace="f8cdec12-b266-4780-84b2-596273c45769"/>
    <xsd:import namespace="b0f0ab97-e043-49bb-a5b0-e0991892c7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dec12-b266-4780-84b2-596273c45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f0ab97-e043-49bb-a5b0-e0991892c7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636f5ec-29c8-4f92-83a7-0a45e50bd45e}" ma:internalName="TaxCatchAll" ma:showField="CatchAllData" ma:web="b0f0ab97-e043-49bb-a5b0-e0991892c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6AD720-A903-43B5-A6FA-2AA6FA76FE03}">
  <ds:schemaRefs>
    <ds:schemaRef ds:uri="http://schemas.microsoft.com/sharepoint/v3/contenttype/forms"/>
  </ds:schemaRefs>
</ds:datastoreItem>
</file>

<file path=customXml/itemProps2.xml><?xml version="1.0" encoding="utf-8"?>
<ds:datastoreItem xmlns:ds="http://schemas.openxmlformats.org/officeDocument/2006/customXml" ds:itemID="{EFF9C29B-5CF7-4994-B48C-C96A313ED6D7}">
  <ds:schemaRefs>
    <ds:schemaRef ds:uri="b0f0ab97-e043-49bb-a5b0-e0991892c71f"/>
    <ds:schemaRef ds:uri="http://schemas.microsoft.com/office/infopath/2007/PartnerControls"/>
    <ds:schemaRef ds:uri="http://purl.org/dc/elements/1.1/"/>
    <ds:schemaRef ds:uri="http://www.w3.org/XML/1998/namespace"/>
    <ds:schemaRef ds:uri="f8cdec12-b266-4780-84b2-596273c45769"/>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498D823-DFA2-4EA7-A143-DE9657D04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dec12-b266-4780-84b2-596273c45769"/>
    <ds:schemaRef ds:uri="b0f0ab97-e043-49bb-a5b0-e0991892c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TCD_PPT_Calibri_Option2a.potx</Template>
  <TotalTime>9227</TotalTime>
  <Words>11752</Words>
  <Application>Microsoft Office PowerPoint</Application>
  <PresentationFormat>On-screen Show (16:9)</PresentationFormat>
  <Paragraphs>761</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Arial</vt:lpstr>
      <vt:lpstr>Calibri</vt:lpstr>
      <vt:lpstr>Google Sans</vt:lpstr>
      <vt:lpstr>Helvetica Neue</vt:lpstr>
      <vt:lpstr>Minion Pro</vt:lpstr>
      <vt:lpstr>Roboto</vt:lpstr>
      <vt:lpstr>Symbol</vt:lpstr>
      <vt:lpstr>Times New Roman</vt:lpstr>
      <vt:lpstr>TCD_PPT_Calibri_Option2a</vt:lpstr>
      <vt:lpstr>Teaching Materials for ESD  Problem Framing in Sustainability: prevention, Mitigation and Adaptation  Workshop Slides</vt:lpstr>
      <vt:lpstr>Prework/preparation: MUST complete before workshop</vt:lpstr>
      <vt:lpstr>Prework/preparation: Ideally review videos before the workshop</vt:lpstr>
      <vt:lpstr>Problem Framing in Sustainability: prevention, Mitigation and Adaptation</vt:lpstr>
      <vt:lpstr>Problem framing in sustainability: Prevention, Mitigation and Adaptation. [Prompts for activities/facilitation]</vt:lpstr>
      <vt:lpstr>Prework/preparation: Confirm completion prior to workshop</vt:lpstr>
      <vt:lpstr>Workshop process: Session outline/plan including timings</vt:lpstr>
      <vt:lpstr>Overview of activities in, and related to, this workshop</vt:lpstr>
      <vt:lpstr>Template = format in which group activities to be submitted:  This (signed) page can be photographed by learners for upload to the LMS/VLE.</vt:lpstr>
      <vt:lpstr>Case/ Scenario for the workshop:</vt:lpstr>
      <vt:lpstr>Scenario – Chief Government Spokesperson</vt:lpstr>
      <vt:lpstr>Challenges and Implications (Country B)- Problem Frames specified</vt:lpstr>
      <vt:lpstr>Group Work for Task #1 is on handout #1: Time allocated is 10 -15mins.  Then move onto Task #2. </vt:lpstr>
      <vt:lpstr>Scenario – Chief Government Spokesperson B</vt:lpstr>
      <vt:lpstr>Group Work for Task #2 is on handout #2: Time allocated is 25 - 30mins.  Then move onto Task #3. </vt:lpstr>
      <vt:lpstr>Task #3 (a)</vt:lpstr>
      <vt:lpstr>Prevention, Mitigation and Adaptation (&amp; Resilience) – Reminder!</vt:lpstr>
      <vt:lpstr>Group Work for Task #3 is on handout #3: Time allocated is 15mins. Groups must be prepared to present after 15minutes. </vt:lpstr>
      <vt:lpstr>Template for presentations is on handout #4:  Time allocated is max 8 mins per group. 4 speakers share 3 mins.</vt:lpstr>
      <vt:lpstr>Slides (4) aligned with Theme’s Videos &amp; Workshop pack -aligned with Videos by Dr John Gallagher, 2024 and/or Theme Workshop pack, available at:  www.tcd.ie/academicpractice/resources/education-for-sustainable-development/teaching-materials-for-esd/ </vt:lpstr>
      <vt:lpstr>Guidance for Learners – Term/ESD Concept</vt:lpstr>
      <vt:lpstr>Mitigation: selection of definitions (Workshop pack Handout #2, p2)</vt:lpstr>
      <vt:lpstr>Adaptation : selection of definitions (Workshop pack Handout #2, p2)</vt:lpstr>
      <vt:lpstr>Workshop activities: arrive prepared to participate in group’s completion of ‘tasks’</vt:lpstr>
      <vt:lpstr>Theme 4 Facilitator Checklist – Graduate Attribute in Focus</vt:lpstr>
      <vt:lpstr>Wrapup and discussion</vt:lpstr>
      <vt:lpstr>Significance of Climate migration following Sea-level rise as a case study:</vt:lpstr>
      <vt:lpstr>Workshop wrap-up session – prompts for reflection</vt:lpstr>
      <vt:lpstr>Reflection: Should we save Tangier Island? (Leichenko &amp; O’Brien, 2019) [Ch9:172] </vt:lpstr>
      <vt:lpstr>Questions?</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Slides: Problem Framing in Sustainability</dc:title>
  <dc:creator>ROCHECI@tcd.ie</dc:creator>
  <cp:lastModifiedBy>Kevin O'Connor</cp:lastModifiedBy>
  <cp:revision>39</cp:revision>
  <cp:lastPrinted>2014-12-16T10:33:11Z</cp:lastPrinted>
  <dcterms:created xsi:type="dcterms:W3CDTF">2013-07-29T09:34:50Z</dcterms:created>
  <dcterms:modified xsi:type="dcterms:W3CDTF">2026-01-21T09:14:30Z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0x0101005CF06FB9668AEE42831DE59CB9109DCD</vt:lpwstr>
  </property>
  <property fmtid="{D5CDD505-2E9C-101B-9397-08002B2CF9AE}" pid="3" name="MediaServiceImageTags">
    <vt:lpwstr/>
  </property>
</Properties>
</file>