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11"/>
  </p:notesMasterIdLst>
  <p:sldIdLst>
    <p:sldId id="263" r:id="rId2"/>
    <p:sldId id="288" r:id="rId3"/>
    <p:sldId id="289" r:id="rId4"/>
    <p:sldId id="296" r:id="rId5"/>
    <p:sldId id="274" r:id="rId6"/>
    <p:sldId id="297" r:id="rId7"/>
    <p:sldId id="298" r:id="rId8"/>
    <p:sldId id="299" r:id="rId9"/>
    <p:sldId id="302" r:id="rId1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DD8"/>
    <a:srgbClr val="0C8870"/>
    <a:srgbClr val="CE8D2A"/>
    <a:srgbClr val="FFFFFF"/>
    <a:srgbClr val="47763D"/>
    <a:srgbClr val="C31F33"/>
    <a:srgbClr val="E6F0F8"/>
    <a:srgbClr val="50555A"/>
    <a:srgbClr val="0569B9"/>
    <a:srgbClr val="001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6343" autoAdjust="0"/>
  </p:normalViewPr>
  <p:slideViewPr>
    <p:cSldViewPr snapToGrid="0" showGuides="1">
      <p:cViewPr varScale="1">
        <p:scale>
          <a:sx n="79" d="100"/>
          <a:sy n="79" d="100"/>
        </p:scale>
        <p:origin x="830" y="77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89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B24A36-FE4F-46DC-9398-209C4109B2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59301"/>
            <a:ext cx="10363200" cy="1470025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747131"/>
            <a:ext cx="5616575" cy="76635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38E7908-5FE9-4B2C-AE7A-9702E8173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88513CD-452A-49A0-BC05-45BF303A54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C53B5-B454-4E9E-912B-2077F47070D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6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1E9B81-C4D9-4F57-B976-664E04E56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B2A62-B196-4B85-A992-548362744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0" y="2809876"/>
            <a:ext cx="7096125" cy="211455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9862F-224F-4A76-9B4E-727E9147E84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1A688F5-35A9-294F-B0FE-08BEE1A1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40" y="6511066"/>
            <a:ext cx="290100" cy="191861"/>
          </a:xfrm>
        </p:spPr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83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B2A62-B196-4B85-A992-548362744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0" y="2809876"/>
            <a:ext cx="7096125" cy="211455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000">
                <a:solidFill>
                  <a:srgbClr val="0569B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98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4" y="457200"/>
            <a:ext cx="5367600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4038600"/>
            <a:ext cx="5376863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6073698" y="457200"/>
            <a:ext cx="0" cy="4392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F507730-4B43-4F69-8959-C8C3C6C5B2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24614" y="457200"/>
            <a:ext cx="5367321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FF6C9C2-5549-4C12-A21F-41CD1B635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5712" y="4038600"/>
            <a:ext cx="5303838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04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414337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F507730-4B43-4F69-8959-C8C3C6C5B2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75149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FF6C9C2-5549-4C12-A21F-41CD1B635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75150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BF4E4-BFB4-4F64-AED9-25DFB4841803}"/>
              </a:ext>
            </a:extLst>
          </p:cNvPr>
          <p:cNvCxnSpPr/>
          <p:nvPr userDrawn="1"/>
        </p:nvCxnSpPr>
        <p:spPr>
          <a:xfrm>
            <a:off x="8039100" y="457200"/>
            <a:ext cx="0" cy="42672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492E3B-9BE5-4B61-83C0-A34107DE1905}"/>
              </a:ext>
            </a:extLst>
          </p:cNvPr>
          <p:cNvCxnSpPr/>
          <p:nvPr userDrawn="1"/>
        </p:nvCxnSpPr>
        <p:spPr>
          <a:xfrm>
            <a:off x="8039099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B7102AC-FA28-4F5A-9E72-AA9A273559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70874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C2453ED-5664-44F6-917B-4CFD0EA378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0874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1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6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317182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1641D7B-0A2D-4BB1-A366-38E53A50EE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5188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90AA397-2101-4A70-B8D3-8541F8BA33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407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9E1275-FCF1-459F-991C-BA329E568E30}"/>
              </a:ext>
            </a:extLst>
          </p:cNvPr>
          <p:cNvCxnSpPr/>
          <p:nvPr userDrawn="1"/>
        </p:nvCxnSpPr>
        <p:spPr>
          <a:xfrm>
            <a:off x="608647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C4A69A1-FCE3-4A09-B2F6-3F05EFC8A1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30950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7DCFF6F-5624-43CB-992D-A9A15C278D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142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6E0189-91FD-4811-BEE9-78B3C93512C6}"/>
              </a:ext>
            </a:extLst>
          </p:cNvPr>
          <p:cNvCxnSpPr/>
          <p:nvPr userDrawn="1"/>
        </p:nvCxnSpPr>
        <p:spPr>
          <a:xfrm>
            <a:off x="901382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5E17F586-7CF3-4F8D-B0B1-2463938F4C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6712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7D14AF8-1472-498A-A689-1E2F6799CD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6712" y="4038600"/>
            <a:ext cx="24193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460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A51FB-DB38-4837-90B7-21CD244F8C70}"/>
              </a:ext>
            </a:extLst>
          </p:cNvPr>
          <p:cNvCxnSpPr/>
          <p:nvPr userDrawn="1"/>
        </p:nvCxnSpPr>
        <p:spPr>
          <a:xfrm>
            <a:off x="479425" y="110490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CD56DE-DD12-4042-A24B-689D9F60DEB8}"/>
              </a:ext>
            </a:extLst>
          </p:cNvPr>
          <p:cNvCxnSpPr/>
          <p:nvPr userDrawn="1"/>
        </p:nvCxnSpPr>
        <p:spPr>
          <a:xfrm>
            <a:off x="479425" y="291465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4B333-D9D2-41AF-B703-13749ED01B9C}"/>
              </a:ext>
            </a:extLst>
          </p:cNvPr>
          <p:cNvCxnSpPr/>
          <p:nvPr userDrawn="1"/>
        </p:nvCxnSpPr>
        <p:spPr>
          <a:xfrm>
            <a:off x="479425" y="470535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A51FB-DB38-4837-90B7-21CD244F8C70}"/>
              </a:ext>
            </a:extLst>
          </p:cNvPr>
          <p:cNvCxnSpPr/>
          <p:nvPr userDrawn="1"/>
        </p:nvCxnSpPr>
        <p:spPr>
          <a:xfrm>
            <a:off x="479425" y="110490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CD56DE-DD12-4042-A24B-689D9F60DEB8}"/>
              </a:ext>
            </a:extLst>
          </p:cNvPr>
          <p:cNvCxnSpPr/>
          <p:nvPr userDrawn="1"/>
        </p:nvCxnSpPr>
        <p:spPr>
          <a:xfrm>
            <a:off x="479425" y="291465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4B333-D9D2-41AF-B703-13749ED01B9C}"/>
              </a:ext>
            </a:extLst>
          </p:cNvPr>
          <p:cNvCxnSpPr/>
          <p:nvPr userDrawn="1"/>
        </p:nvCxnSpPr>
        <p:spPr>
          <a:xfrm>
            <a:off x="479425" y="470535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9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bg>
      <p:bgPr>
        <a:solidFill>
          <a:srgbClr val="E6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163"/>
            <a:ext cx="4858694" cy="453077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57DB79-C6EC-4871-8A1E-F2CD07968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5413" y="411163"/>
            <a:ext cx="5200650" cy="454025"/>
          </a:xfrm>
        </p:spPr>
        <p:txBody>
          <a:bodyPr/>
          <a:lstStyle>
            <a:lvl1pPr>
              <a:lnSpc>
                <a:spcPts val="3400"/>
              </a:lnSpc>
              <a:defRPr sz="3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15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97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CEE806A-CF7C-470D-97D3-25538F3A70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59301"/>
            <a:ext cx="10363200" cy="1470025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747131"/>
            <a:ext cx="5616575" cy="76635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38E7908-5FE9-4B2C-AE7A-9702E8173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8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21661"/>
            <a:ext cx="9264649" cy="1012975"/>
          </a:xfrm>
        </p:spPr>
        <p:txBody>
          <a:bodyPr/>
          <a:lstStyle>
            <a:lvl1pPr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7BD0104-81A8-4F57-AD36-A9408B958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59946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p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0EC1053-FA62-482C-9123-48AE9DD92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32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21661"/>
            <a:ext cx="9264649" cy="1012975"/>
          </a:xfrm>
        </p:spPr>
        <p:txBody>
          <a:bodyPr/>
          <a:lstStyle>
            <a:lvl1pPr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E3355-BE8E-48DD-BA96-4AF03DEB3295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41ADC02-752F-47C9-ACFE-DC7E2A43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36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2977376"/>
            <a:ext cx="5148378" cy="3136153"/>
          </a:xfrm>
        </p:spPr>
        <p:txBody>
          <a:bodyPr anchor="b" anchorCtr="0"/>
          <a:lstStyle>
            <a:lvl1pPr>
              <a:lnSpc>
                <a:spcPts val="2700"/>
              </a:lnSpc>
              <a:spcBef>
                <a:spcPts val="0"/>
              </a:spcBef>
              <a:defRPr/>
            </a:lvl1pPr>
            <a:lvl2pPr>
              <a:lnSpc>
                <a:spcPts val="27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A99E4-B315-4225-95D6-345E5C7623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97867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11E7EE-D8F6-49B2-8752-A4F75F96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73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1570291"/>
            <a:ext cx="5148378" cy="3136153"/>
          </a:xfrm>
        </p:spPr>
        <p:txBody>
          <a:bodyPr anchor="t" anchorCtr="0"/>
          <a:lstStyle>
            <a:lvl1pPr>
              <a:lnSpc>
                <a:spcPts val="2700"/>
              </a:lnSpc>
              <a:spcBef>
                <a:spcPts val="0"/>
              </a:spcBef>
              <a:defRPr/>
            </a:lvl1pPr>
            <a:lvl2pPr>
              <a:lnSpc>
                <a:spcPts val="27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11E7EE-D8F6-49B2-8752-A4F75F96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51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416911"/>
            <a:ext cx="5148378" cy="1716689"/>
          </a:xfrm>
        </p:spPr>
        <p:txBody>
          <a:bodyPr/>
          <a:lstStyle>
            <a:lvl1pPr>
              <a:lnSpc>
                <a:spcPts val="2700"/>
              </a:lnSpc>
              <a:defRPr sz="2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A99E4-B315-4225-95D6-345E5C7623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4008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EA15B7-E4F9-4825-A99A-F4CF9F1A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55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414192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1553392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7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1553392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48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BF0D7-A9F9-4255-920E-E4915366813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97867"/>
            <a:ext cx="12191999" cy="460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6" y="388336"/>
            <a:ext cx="5148378" cy="1012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4340612"/>
            <a:ext cx="5148378" cy="1772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4CF6A-0E47-4A92-9705-AAB0CAB4E00C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5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9" r:id="rId4"/>
    <p:sldLayoutId id="2147483667" r:id="rId5"/>
    <p:sldLayoutId id="2147483680" r:id="rId6"/>
    <p:sldLayoutId id="2147483668" r:id="rId7"/>
    <p:sldLayoutId id="2147483664" r:id="rId8"/>
    <p:sldLayoutId id="2147483678" r:id="rId9"/>
    <p:sldLayoutId id="2147483677" r:id="rId10"/>
    <p:sldLayoutId id="2147483674" r:id="rId11"/>
    <p:sldLayoutId id="2147483666" r:id="rId12"/>
    <p:sldLayoutId id="2147483670" r:id="rId13"/>
    <p:sldLayoutId id="2147483669" r:id="rId14"/>
    <p:sldLayoutId id="2147483671" r:id="rId15"/>
    <p:sldLayoutId id="2147483672" r:id="rId16"/>
    <p:sldLayoutId id="2147483675" r:id="rId17"/>
    <p:sldLayoutId id="2147483673" r:id="rId18"/>
    <p:sldLayoutId id="2147483679" r:id="rId19"/>
    <p:sldLayoutId id="2147483660" r:id="rId20"/>
  </p:sldLayoutIdLst>
  <p:hf hdr="0" ftr="0" dt="0"/>
  <p:txStyles>
    <p:titleStyle>
      <a:lvl1pPr algn="l" defTabSz="914377" rtl="0" eaLnBrk="1" latinLnBrk="0" hangingPunct="1">
        <a:lnSpc>
          <a:spcPts val="37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1pPr>
      <a:lvl2pPr marL="342900" indent="-342900" algn="l" defTabSz="914377" rtl="0" eaLnBrk="1" latinLnBrk="0" hangingPunct="1">
        <a:spcBef>
          <a:spcPct val="20000"/>
        </a:spcBef>
        <a:buClr>
          <a:schemeClr val="tx2"/>
        </a:buClr>
        <a:buFont typeface="Source Sans Pro" panose="020B0503030403020204" pitchFamily="34" charset="0"/>
        <a:buChar char="—"/>
        <a:defRPr sz="2400" kern="1200">
          <a:solidFill>
            <a:srgbClr val="50555A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3pPr>
      <a:lvl4pPr marL="1371566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4pPr>
      <a:lvl5pPr marL="1828755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2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lochenpublicradio.org/classical-music/2021-02-07/classical-music-and-climate-change-with-iprs-amanda-sewel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tockholmresilience.org/research/research-news/2016-06-14-the-sdgs-wedding-cake.htm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white tower with a dome&#10;&#10;Description automatically generated">
            <a:extLst>
              <a:ext uri="{FF2B5EF4-FFF2-40B4-BE49-F238E27FC236}">
                <a16:creationId xmlns:a16="http://schemas.microsoft.com/office/drawing/2014/main" id="{48B284AB-0286-5C04-C3EB-ABB59165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35" y="-117417"/>
            <a:ext cx="4728555" cy="709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F404E-C276-4E8F-9803-B716506A5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01995"/>
            <a:ext cx="8986498" cy="861774"/>
          </a:xfrm>
        </p:spPr>
        <p:txBody>
          <a:bodyPr/>
          <a:lstStyle/>
          <a:p>
            <a:r>
              <a:rPr lang="en-GB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ptos" panose="020B0004020202020204" pitchFamily="34" charset="0"/>
              </a:rPr>
              <a:t>Sounding Sustainability</a:t>
            </a:r>
            <a:endParaRPr lang="en-GB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AE641-E182-4D24-A995-46CBAA971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4835085"/>
            <a:ext cx="3829928" cy="1591289"/>
          </a:xfrm>
        </p:spPr>
        <p:txBody>
          <a:bodyPr/>
          <a:lstStyle/>
          <a:p>
            <a:r>
              <a:rPr lang="en-GB" sz="2800" dirty="0">
                <a:latin typeface="Aptos" panose="020B0004020202020204" pitchFamily="34" charset="0"/>
              </a:rPr>
              <a:t>Dr Jonathan Hodgers</a:t>
            </a:r>
          </a:p>
          <a:p>
            <a:pPr lvl="1"/>
            <a:r>
              <a:rPr lang="en-GB" sz="2800" dirty="0">
                <a:latin typeface="Aptos" panose="020B0004020202020204" pitchFamily="34" charset="0"/>
              </a:rPr>
              <a:t>Department of Music</a:t>
            </a:r>
          </a:p>
          <a:p>
            <a:pPr lvl="1"/>
            <a:r>
              <a:rPr lang="en-GB" sz="2800" dirty="0">
                <a:latin typeface="Aptos" panose="020B0004020202020204" pitchFamily="34" charset="0"/>
              </a:rPr>
              <a:t>jhodgers@tcd.ie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35D07-A607-E627-6491-092B16148FC6}"/>
              </a:ext>
            </a:extLst>
          </p:cNvPr>
          <p:cNvSpPr txBox="1"/>
          <p:nvPr/>
        </p:nvSpPr>
        <p:spPr>
          <a:xfrm>
            <a:off x="479425" y="1517511"/>
            <a:ext cx="69163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Teaching &amp; Learning Symposium </a:t>
            </a:r>
          </a:p>
          <a:p>
            <a:pPr algn="l"/>
            <a:r>
              <a:rPr lang="en-GB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28th May 2025</a:t>
            </a:r>
            <a:endParaRPr lang="en-IE" sz="28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07306-9757-4FE1-433F-761EEDB86C29}"/>
              </a:ext>
            </a:extLst>
          </p:cNvPr>
          <p:cNvSpPr txBox="1"/>
          <p:nvPr/>
        </p:nvSpPr>
        <p:spPr>
          <a:xfrm>
            <a:off x="4332966" y="4825356"/>
            <a:ext cx="4728554" cy="1431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Mr Cathal Ahern</a:t>
            </a:r>
          </a:p>
          <a:p>
            <a:pPr algn="l"/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Participating student, 2024–25</a:t>
            </a:r>
          </a:p>
          <a:p>
            <a:pPr algn="l"/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ahernca@tcd.ie</a:t>
            </a:r>
          </a:p>
          <a:p>
            <a:pPr algn="l"/>
            <a:endParaRPr lang="en-I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A9F5B-5661-C578-B440-E7306D617960}"/>
              </a:ext>
            </a:extLst>
          </p:cNvPr>
          <p:cNvSpPr txBox="1"/>
          <p:nvPr/>
        </p:nvSpPr>
        <p:spPr>
          <a:xfrm>
            <a:off x="479425" y="3428999"/>
            <a:ext cx="817123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en-GB" sz="3200" b="1" i="0" u="none" strike="noStrike" kern="1200" cap="none" spc="0" normalizeH="0" baseline="0" noProof="0" dirty="0">
                <a:ln w="12700" cmpd="sng">
                  <a:solidFill>
                    <a:srgbClr val="32D732"/>
                  </a:solidFill>
                  <a:prstDash val="solid"/>
                </a:ln>
                <a:gradFill>
                  <a:gsLst>
                    <a:gs pos="0">
                      <a:srgbClr val="32D732"/>
                    </a:gs>
                    <a:gs pos="4000">
                      <a:srgbClr val="32D732">
                        <a:lumMod val="60000"/>
                        <a:lumOff val="40000"/>
                      </a:srgbClr>
                    </a:gs>
                    <a:gs pos="87000">
                      <a:srgbClr val="32D73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Integrating environmental themes into music education</a:t>
            </a:r>
            <a:endParaRPr lang="en-IE" sz="1050" dirty="0"/>
          </a:p>
        </p:txBody>
      </p:sp>
    </p:spTree>
    <p:extLst>
      <p:ext uri="{BB962C8B-B14F-4D97-AF65-F5344CB8AC3E}">
        <p14:creationId xmlns:p14="http://schemas.microsoft.com/office/powerpoint/2010/main" val="40319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A82F5-1399-B78F-ECDB-706326A8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9" y="309433"/>
            <a:ext cx="5148378" cy="623098"/>
          </a:xfrm>
        </p:spPr>
        <p:txBody>
          <a:bodyPr/>
          <a:lstStyle/>
          <a:p>
            <a:r>
              <a:rPr lang="en-GB" sz="3200" dirty="0">
                <a:latin typeface="Aptos ExtraBold" panose="020B0004020202020204" pitchFamily="34" charset="0"/>
              </a:rPr>
              <a:t>Music and Climate:</a:t>
            </a:r>
            <a:br>
              <a:rPr lang="en-GB" sz="3200" dirty="0">
                <a:latin typeface="Aptos ExtraBold" panose="020B0004020202020204" pitchFamily="34" charset="0"/>
              </a:rPr>
            </a:br>
            <a:r>
              <a:rPr lang="en-GB" sz="3200" dirty="0">
                <a:latin typeface="Aptos ExtraBold" panose="020B0004020202020204" pitchFamily="34" charset="0"/>
              </a:rPr>
              <a:t>The </a:t>
            </a:r>
            <a:r>
              <a:rPr lang="en-GB" sz="3200" dirty="0">
                <a:latin typeface="Aptos ExtraBold" panose="020B0004020202020204" pitchFamily="34" charset="0"/>
                <a:cs typeface="Aptos Serif" panose="020B0502040204020203" pitchFamily="18" charset="0"/>
              </a:rPr>
              <a:t>Goals</a:t>
            </a:r>
            <a:endParaRPr lang="en-IE" sz="3200" dirty="0">
              <a:latin typeface="Aptos ExtraBold" panose="020B0004020202020204" pitchFamily="34" charset="0"/>
              <a:cs typeface="Aptos Serif" panose="020B0502040204020203" pitchFamily="18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AB68CEB-A37B-6BF8-BBF9-7CD0B66BC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220" r="1822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8B294-6E0C-36B3-8C2C-3391D6B0C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2</a:t>
            </a:fld>
            <a:endParaRPr lang="en-GB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764A5DA-DD69-78A8-AE0E-14DDC4C24F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79426" y="1351508"/>
            <a:ext cx="534744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Explore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music’s relationship with climate change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Examine:</a:t>
            </a:r>
          </a:p>
          <a:p>
            <a:pPr marL="628650" lvl="1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Industry responses (e.g. green touring)</a:t>
            </a:r>
          </a:p>
          <a:p>
            <a:pPr marL="628650" lvl="1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Musical representations of climate</a:t>
            </a:r>
          </a:p>
          <a:p>
            <a:pPr marL="628650" lvl="1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Environmental impact of production &amp; streaming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Equip students with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industry-specific sustainability insights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Promote ethical reflection &amp; career relevance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CC081-4DDB-CFAE-A375-BFBA32E9BB79}"/>
              </a:ext>
            </a:extLst>
          </p:cNvPr>
          <p:cNvSpPr txBox="1"/>
          <p:nvPr/>
        </p:nvSpPr>
        <p:spPr>
          <a:xfrm>
            <a:off x="924128" y="5721349"/>
            <a:ext cx="49027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i="1" dirty="0">
                <a:latin typeface="Aptos Light" panose="020B0004020202020204" pitchFamily="34" charset="0"/>
              </a:rPr>
              <a:t>Pianist and composer Ludovico Einaudi performs on a melting glacier in 2016 (</a:t>
            </a:r>
            <a:r>
              <a:rPr lang="en-GB" i="1" dirty="0">
                <a:latin typeface="Aptos Light" panose="020B0004020202020204" pitchFamily="34" charset="0"/>
                <a:hlinkClick r:id="rId3"/>
              </a:rPr>
              <a:t>source here</a:t>
            </a:r>
            <a:r>
              <a:rPr lang="en-GB" i="1" dirty="0">
                <a:latin typeface="Aptos Light" panose="020B0004020202020204" pitchFamily="34" charset="0"/>
              </a:rPr>
              <a:t>)</a:t>
            </a:r>
            <a:endParaRPr lang="en-IE" i="1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43DF-E145-96FB-2CA7-FD5947D6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744471"/>
            <a:ext cx="5148378" cy="656840"/>
          </a:xfrm>
        </p:spPr>
        <p:txBody>
          <a:bodyPr/>
          <a:lstStyle/>
          <a:p>
            <a:r>
              <a:rPr lang="en-IE" sz="4400" dirty="0">
                <a:latin typeface="Aptos ExtraBold" panose="020B0004020202020204" pitchFamily="34" charset="0"/>
              </a:rPr>
              <a:t>SDGs Embedded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9B9F8-8EE8-8625-01C3-543CF25D0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556427"/>
            <a:ext cx="5148378" cy="4212076"/>
          </a:xfrm>
        </p:spPr>
        <p:txBody>
          <a:bodyPr/>
          <a:lstStyle/>
          <a:p>
            <a:r>
              <a:rPr lang="en-IE" b="1" dirty="0"/>
              <a:t>Wedding Cake Model in Practice (</a:t>
            </a:r>
            <a:r>
              <a:rPr lang="en-IE" b="1" dirty="0">
                <a:hlinkClick r:id="rId2"/>
              </a:rPr>
              <a:t>link</a:t>
            </a:r>
            <a:r>
              <a:rPr lang="en-IE" b="1" dirty="0"/>
              <a:t>)</a:t>
            </a:r>
          </a:p>
          <a:p>
            <a:endParaRPr lang="en-IE" b="1" dirty="0">
              <a:solidFill>
                <a:srgbClr val="C31F33"/>
              </a:solidFill>
            </a:endParaRPr>
          </a:p>
          <a:p>
            <a:r>
              <a:rPr lang="en-IE" b="1" dirty="0">
                <a:solidFill>
                  <a:srgbClr val="C31F33"/>
                </a:solidFill>
              </a:rPr>
              <a:t>SDG 4 – Quality Education</a:t>
            </a:r>
            <a:r>
              <a:rPr lang="en-IE" dirty="0">
                <a:solidFill>
                  <a:srgbClr val="C31F33"/>
                </a:solidFill>
              </a:rPr>
              <a:t>: Critical thinking &amp; ethical engagement</a:t>
            </a:r>
            <a:endParaRPr lang="en-IE" b="1" dirty="0"/>
          </a:p>
          <a:p>
            <a:r>
              <a:rPr lang="en-IE" b="1" dirty="0">
                <a:solidFill>
                  <a:srgbClr val="47763D"/>
                </a:solidFill>
              </a:rPr>
              <a:t>SDG 13 – Climate Action</a:t>
            </a:r>
            <a:r>
              <a:rPr lang="en-IE" dirty="0">
                <a:solidFill>
                  <a:srgbClr val="47763D"/>
                </a:solidFill>
              </a:rPr>
              <a:t>: Analysing climate themes in music</a:t>
            </a:r>
          </a:p>
          <a:p>
            <a:r>
              <a:rPr lang="en-IE" b="1" dirty="0">
                <a:solidFill>
                  <a:srgbClr val="CE8D2A"/>
                </a:solidFill>
              </a:rPr>
              <a:t>SDG 12 – Responsible Consumption</a:t>
            </a:r>
            <a:r>
              <a:rPr lang="en-IE" dirty="0">
                <a:solidFill>
                  <a:srgbClr val="CE8D2A"/>
                </a:solidFill>
              </a:rPr>
              <a:t>:</a:t>
            </a:r>
          </a:p>
          <a:p>
            <a:r>
              <a:rPr lang="en-IE" dirty="0">
                <a:solidFill>
                  <a:srgbClr val="CE8D2A"/>
                </a:solidFill>
              </a:rPr>
              <a:t>Environmental footprint of music formats</a:t>
            </a:r>
          </a:p>
          <a:p>
            <a:endParaRPr lang="en-IE" dirty="0"/>
          </a:p>
          <a:p>
            <a:r>
              <a:rPr lang="en-IE" i="1" dirty="0"/>
              <a:t>Layered approach across biosphere, society &amp; 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632DF-53E0-E927-E35A-F407EB29C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22D69BA-99D4-52C7-7F71-439E308F59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222" r="18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73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DAE843-625D-23F5-EFDB-8E9AB197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UNESCO ESD Competencies</a:t>
            </a:r>
            <a:endParaRPr lang="en-IE" sz="3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67A802-56FB-80C1-C55B-2CFC73BE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53702"/>
            <a:ext cx="5148378" cy="4459827"/>
          </a:xfrm>
        </p:spPr>
        <p:txBody>
          <a:bodyPr/>
          <a:lstStyle/>
          <a:p>
            <a:r>
              <a:rPr lang="en-IE" sz="2800" dirty="0"/>
              <a:t>Embedded through learning outcomes:</a:t>
            </a:r>
          </a:p>
          <a:p>
            <a:endParaRPr lang="en-I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dirty="0"/>
              <a:t>Systems Thinking</a:t>
            </a:r>
            <a:r>
              <a:rPr lang="en-IE" sz="2800" dirty="0"/>
              <a:t> (ecocriticism)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dirty="0"/>
              <a:t>Critical Thinking</a:t>
            </a:r>
            <a:r>
              <a:rPr lang="en-IE" sz="2800" dirty="0"/>
              <a:t> (ethical dilemmas)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dirty="0"/>
              <a:t>Normative Competency</a:t>
            </a:r>
            <a:r>
              <a:rPr lang="en-IE" sz="2800" dirty="0"/>
              <a:t> (values-based analysis)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dirty="0"/>
              <a:t>Strategic &amp; Anticipatory</a:t>
            </a:r>
            <a:r>
              <a:rPr lang="en-IE" sz="2800" dirty="0"/>
              <a:t> (industry innovations)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dirty="0"/>
              <a:t>Self-awareness &amp; Collaboration</a:t>
            </a:r>
            <a:r>
              <a:rPr lang="en-IE" sz="2800" dirty="0"/>
              <a:t> (seminars, reflections)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C03E-D966-0CB9-BF57-FB91B70F8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9DD2524-FDC9-8F6E-47DF-B68220FAFA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66" b="1655"/>
          <a:stretch/>
        </p:blipFill>
        <p:spPr>
          <a:xfrm>
            <a:off x="6463574" y="0"/>
            <a:ext cx="5706203" cy="6391072"/>
          </a:xfrm>
        </p:spPr>
      </p:pic>
    </p:spTree>
    <p:extLst>
      <p:ext uri="{BB962C8B-B14F-4D97-AF65-F5344CB8AC3E}">
        <p14:creationId xmlns:p14="http://schemas.microsoft.com/office/powerpoint/2010/main" val="28036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looking through a canopy of trees to the Campanile with Front Square behind it and a cloudy sky.">
            <a:extLst>
              <a:ext uri="{FF2B5EF4-FFF2-40B4-BE49-F238E27FC236}">
                <a16:creationId xmlns:a16="http://schemas.microsoft.com/office/drawing/2014/main" id="{5205378D-39A5-4AF4-9CA2-E20EBCA4E9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44" b="53877"/>
          <a:stretch/>
        </p:blipFill>
        <p:spPr>
          <a:xfrm>
            <a:off x="0" y="3290758"/>
            <a:ext cx="12192000" cy="3567241"/>
          </a:xfrm>
          <a:effectLst>
            <a:softEdge rad="1041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B1C5F-8A2D-4E61-8C64-04A51693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1277414" cy="509743"/>
          </a:xfrm>
        </p:spPr>
        <p:txBody>
          <a:bodyPr/>
          <a:lstStyle/>
          <a:p>
            <a:pPr algn="ctr"/>
            <a:r>
              <a:rPr lang="en-IE" dirty="0">
                <a:latin typeface="Aptos ExtraBold" panose="020B0004020202020204" pitchFamily="34" charset="0"/>
              </a:rPr>
              <a:t>Teaching &amp; Assessment Strategy</a:t>
            </a:r>
            <a:endParaRPr lang="en-GB" dirty="0">
              <a:latin typeface="Aptos ExtraBold" panose="020B00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6EA56-B425-4F8D-9A0F-974475865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</p:spPr>
        <p:txBody>
          <a:bodyPr/>
          <a:lstStyle/>
          <a:p>
            <a:fld id="{DDBE135E-2566-4748-853C-8A3B78F0FB00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6FF84AD-DB89-3B08-735C-6A310809C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884959"/>
              </p:ext>
            </p:extLst>
          </p:nvPr>
        </p:nvGraphicFramePr>
        <p:xfrm>
          <a:off x="566974" y="1167317"/>
          <a:ext cx="11008941" cy="2694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788">
                  <a:extLst>
                    <a:ext uri="{9D8B030D-6E8A-4147-A177-3AD203B41FA5}">
                      <a16:colId xmlns:a16="http://schemas.microsoft.com/office/drawing/2014/main" val="1750456598"/>
                    </a:ext>
                  </a:extLst>
                </a:gridCol>
                <a:gridCol w="1420238">
                  <a:extLst>
                    <a:ext uri="{9D8B030D-6E8A-4147-A177-3AD203B41FA5}">
                      <a16:colId xmlns:a16="http://schemas.microsoft.com/office/drawing/2014/main" val="1976912200"/>
                    </a:ext>
                  </a:extLst>
                </a:gridCol>
                <a:gridCol w="7003915">
                  <a:extLst>
                    <a:ext uri="{9D8B030D-6E8A-4147-A177-3AD203B41FA5}">
                      <a16:colId xmlns:a16="http://schemas.microsoft.com/office/drawing/2014/main" val="2545481488"/>
                    </a:ext>
                  </a:extLst>
                </a:gridCol>
              </a:tblGrid>
              <a:tr h="53891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Assessment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Weighting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Notes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070441"/>
                  </a:ext>
                </a:extLst>
              </a:tr>
              <a:tr h="538913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Aptos" panose="020B0004020202020204" pitchFamily="34" charset="0"/>
                        </a:rPr>
                        <a:t>Essay Topic (100w)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5%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Aptos" panose="020B0004020202020204" pitchFamily="34" charset="0"/>
                        </a:rPr>
                        <a:t>Research 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865095"/>
                  </a:ext>
                </a:extLst>
              </a:tr>
              <a:tr h="53891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Presentation (6mins)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20%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Aptos" panose="020B0004020202020204" pitchFamily="34" charset="0"/>
                        </a:rPr>
                        <a:t>Short, structured oral delivery + audio-visual element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280020"/>
                  </a:ext>
                </a:extLst>
              </a:tr>
              <a:tr h="538913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Aptos" panose="020B0004020202020204" pitchFamily="34" charset="0"/>
                        </a:rPr>
                        <a:t>Essay (1200w)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55%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Deeper engagement with presentation topic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946484"/>
                  </a:ext>
                </a:extLst>
              </a:tr>
              <a:tr h="53891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Viva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ptos" panose="020B0004020202020204" pitchFamily="34" charset="0"/>
                        </a:rPr>
                        <a:t>20%</a:t>
                      </a:r>
                      <a:endParaRPr lang="en-IE" sz="2000" b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Aptos" panose="020B0004020202020204" pitchFamily="34" charset="0"/>
                        </a:rPr>
                        <a:t>Oral defence &amp; synthesis (</a:t>
                      </a:r>
                      <a:r>
                        <a:rPr lang="en-GB" sz="2000" b="1" dirty="0">
                          <a:latin typeface="Aptos" panose="020B0004020202020204" pitchFamily="34" charset="0"/>
                        </a:rPr>
                        <a:t>antidote to over-reliance on AI</a:t>
                      </a:r>
                      <a:r>
                        <a:rPr lang="en-IE" sz="2000" b="1" dirty="0">
                          <a:latin typeface="Aptos" panose="020B00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7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8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bell tower and a lawn&#10;&#10;AI-generated content may be incorrect.">
            <a:extLst>
              <a:ext uri="{FF2B5EF4-FFF2-40B4-BE49-F238E27FC236}">
                <a16:creationId xmlns:a16="http://schemas.microsoft.com/office/drawing/2014/main" id="{E67995A4-85B2-B9DA-E710-F5BBBE4AF3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23144" y="0"/>
            <a:ext cx="10299875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DEB29-B27E-854E-8DC4-D981F7C1D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889430" cy="1012975"/>
          </a:xfrm>
        </p:spPr>
        <p:txBody>
          <a:bodyPr/>
          <a:lstStyle/>
          <a:p>
            <a:pPr algn="ctr"/>
            <a: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Applicability Beyond Music:</a:t>
            </a:r>
            <a:b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</a:br>
            <a: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Embedding ESD Across Disciplines</a:t>
            </a:r>
            <a:endParaRPr lang="en-IE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BE65B-7CD1-9530-631C-A807C9BFE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47" y="1635692"/>
            <a:ext cx="10554509" cy="4113355"/>
          </a:xfrm>
        </p:spPr>
        <p:txBody>
          <a:bodyPr/>
          <a:lstStyle/>
          <a:p>
            <a:r>
              <a:rPr lang="en-GB" sz="3200" b="1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Three layers of engagement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—</a:t>
            </a:r>
            <a:r>
              <a:rPr lang="en-GB" sz="3200" b="1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address how the discipline represents, participates in, and responds to the climate crisis.</a:t>
            </a:r>
            <a:endParaRPr lang="en-IE" sz="3200" b="1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endParaRPr lang="en-GB" sz="3200" b="1" dirty="0">
              <a:latin typeface="Aptos" panose="020B0004020202020204" pitchFamily="34" charset="0"/>
            </a:endParaRPr>
          </a:p>
          <a:p>
            <a:r>
              <a:rPr lang="en-GB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Ecocritical Analysis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: Explore how environmental themes are represented in texts, media, or cultural practices.</a:t>
            </a:r>
          </a:p>
          <a:p>
            <a:endParaRPr lang="en-GB" sz="32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en-GB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Infrastructure &amp; Impact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: Examine the material conditions of the discipline—its production, dissemination, and ecological footprint.</a:t>
            </a:r>
          </a:p>
          <a:p>
            <a:endParaRPr lang="en-GB" sz="32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en-GB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Industry Practices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: Investigate current efforts to make the field more sustainable and climate-conscious.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05CE9-3CD5-318A-0158-949F19E43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1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DAE843-625D-23F5-EFDB-8E9AB197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33" y="647610"/>
            <a:ext cx="5434992" cy="1478604"/>
          </a:xfrm>
        </p:spPr>
        <p:txBody>
          <a:bodyPr/>
          <a:lstStyle/>
          <a:p>
            <a:r>
              <a:rPr lang="en-GB" sz="4000" b="1" dirty="0">
                <a:latin typeface="Aptos ExtraBold" panose="020B0004020202020204" pitchFamily="34" charset="0"/>
              </a:rPr>
              <a:t>Student’s Perspective on Music &amp; Climate</a:t>
            </a:r>
            <a:endParaRPr lang="en-IE" sz="4000" dirty="0">
              <a:latin typeface="Aptos ExtraBold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C03E-D966-0CB9-BF57-FB91B70F8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87E394-C96F-4C61-DC71-517D8CCA28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081" b="38282"/>
          <a:stretch/>
        </p:blipFill>
        <p:spPr>
          <a:xfrm>
            <a:off x="6096000" y="612844"/>
            <a:ext cx="6096000" cy="5087566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D515A59-BF4C-ABAD-78AD-907733133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3433" y="2160980"/>
            <a:ext cx="591164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dirty="0"/>
              <a:t>🧠 </a:t>
            </a: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Pre- and post-module understanding.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dirty="0"/>
              <a:t>🎵🌍</a:t>
            </a: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Recognising the interplay between music and climate.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dirty="0"/>
              <a:t>⚠️🎤</a:t>
            </a: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Highlighting challenges facing the broader music industry.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DAE843-625D-23F5-EFDB-8E9AB197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49" y="535020"/>
            <a:ext cx="5148378" cy="1410510"/>
          </a:xfrm>
        </p:spPr>
        <p:txBody>
          <a:bodyPr/>
          <a:lstStyle/>
          <a:p>
            <a:r>
              <a:rPr lang="en-GB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A1DD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UNESCO ESD Competency Integration Examples</a:t>
            </a:r>
            <a:endParaRPr lang="en-IE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A1DD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67A802-56FB-80C1-C55B-2CFC73BE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49" y="1945530"/>
            <a:ext cx="5148378" cy="4017523"/>
          </a:xfrm>
        </p:spPr>
        <p:txBody>
          <a:bodyPr/>
          <a:lstStyle/>
          <a:p>
            <a:r>
              <a:rPr lang="en-GB" sz="3200" b="1" dirty="0">
                <a:solidFill>
                  <a:srgbClr val="0C8870"/>
                </a:solidFill>
                <a:latin typeface="Aptos" panose="020B0004020202020204" pitchFamily="34" charset="0"/>
              </a:rPr>
              <a:t>Systems Thinking </a:t>
            </a:r>
            <a:r>
              <a:rPr lang="en-GB" sz="3200" dirty="0">
                <a:latin typeface="Aptos" panose="020B0004020202020204" pitchFamily="34" charset="0"/>
              </a:rPr>
              <a:t>– Fostering a holistic view on music and climate’s interconnected nature via ecocriticism.</a:t>
            </a:r>
          </a:p>
          <a:p>
            <a:endParaRPr lang="en-GB" sz="3200" dirty="0">
              <a:latin typeface="Aptos" panose="020B0004020202020204" pitchFamily="34" charset="0"/>
            </a:endParaRPr>
          </a:p>
          <a:p>
            <a:r>
              <a:rPr lang="en-GB" sz="3200" b="1" dirty="0">
                <a:solidFill>
                  <a:srgbClr val="0C8870"/>
                </a:solidFill>
                <a:latin typeface="Aptos" panose="020B0004020202020204" pitchFamily="34" charset="0"/>
              </a:rPr>
              <a:t>Critical Thinking </a:t>
            </a:r>
            <a:r>
              <a:rPr lang="en-GB" sz="3200" dirty="0">
                <a:latin typeface="Aptos" panose="020B0004020202020204" pitchFamily="34" charset="0"/>
              </a:rPr>
              <a:t>– </a:t>
            </a:r>
          </a:p>
          <a:p>
            <a:r>
              <a:rPr lang="en-GB" sz="3200" dirty="0">
                <a:latin typeface="Aptos" panose="020B0004020202020204" pitchFamily="34" charset="0"/>
              </a:rPr>
              <a:t>Reflection on sustainability responsibilities of those in music.</a:t>
            </a:r>
            <a:endParaRPr lang="en-IE" sz="3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C03E-D966-0CB9-BF57-FB91B70F8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9DD2524-FDC9-8F6E-47DF-B68220FAFA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66" b="1655"/>
          <a:stretch/>
        </p:blipFill>
        <p:spPr>
          <a:xfrm>
            <a:off x="6463574" y="0"/>
            <a:ext cx="5706203" cy="6391072"/>
          </a:xfrm>
        </p:spPr>
      </p:pic>
    </p:spTree>
    <p:extLst>
      <p:ext uri="{BB962C8B-B14F-4D97-AF65-F5344CB8AC3E}">
        <p14:creationId xmlns:p14="http://schemas.microsoft.com/office/powerpoint/2010/main" val="41809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tower and a grass field&#10;&#10;AI-generated content may be incorrect.">
            <a:extLst>
              <a:ext uri="{FF2B5EF4-FFF2-40B4-BE49-F238E27FC236}">
                <a16:creationId xmlns:a16="http://schemas.microsoft.com/office/drawing/2014/main" id="{3D65754B-5DED-47C4-455E-F7BCAEEE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693"/>
          <a:stretch/>
        </p:blipFill>
        <p:spPr>
          <a:xfrm>
            <a:off x="0" y="0"/>
            <a:ext cx="12192000" cy="644610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6D210F0-652A-FF89-F338-4202EFC32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68" y="693998"/>
            <a:ext cx="6711950" cy="1553392"/>
          </a:xfrm>
        </p:spPr>
        <p:txBody>
          <a:bodyPr anchor="t">
            <a:norm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" panose="020B0004020202020204" pitchFamily="34" charset="0"/>
              </a:rPr>
              <a:t>Thank you for listening!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E5C17-359A-BD89-EE91-F3C45686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40" y="6511066"/>
            <a:ext cx="290100" cy="19186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2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CD">
  <a:themeElements>
    <a:clrScheme name="TCD">
      <a:dk1>
        <a:srgbClr val="0569B9"/>
      </a:dk1>
      <a:lt1>
        <a:sysClr val="window" lastClr="FFFFFF"/>
      </a:lt1>
      <a:dk2>
        <a:srgbClr val="50555A"/>
      </a:dk2>
      <a:lt2>
        <a:srgbClr val="FFFFFF"/>
      </a:lt2>
      <a:accent1>
        <a:srgbClr val="0569B9"/>
      </a:accent1>
      <a:accent2>
        <a:srgbClr val="00AACD"/>
      </a:accent2>
      <a:accent3>
        <a:srgbClr val="00B4AA"/>
      </a:accent3>
      <a:accent4>
        <a:srgbClr val="32D732"/>
      </a:accent4>
      <a:accent5>
        <a:srgbClr val="FF641E"/>
      </a:accent5>
      <a:accent6>
        <a:srgbClr val="823278"/>
      </a:accent6>
      <a:hlink>
        <a:srgbClr val="0569B9"/>
      </a:hlink>
      <a:folHlink>
        <a:srgbClr val="0569B9"/>
      </a:folHlink>
    </a:clrScheme>
    <a:fontScheme name="TC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900" dirty="0" smtClean="0"/>
        </a:defPPr>
      </a:lstStyle>
    </a:txDef>
  </a:objectDefaults>
  <a:extraClrSchemeLst/>
  <a:custClrLst>
    <a:custClr name="0569B9">
      <a:srgbClr val="0569B9"/>
    </a:custClr>
    <a:custClr name="00AACD">
      <a:srgbClr val="00AACD"/>
    </a:custClr>
    <a:custClr name="50555A">
      <a:srgbClr val="50555A"/>
    </a:custClr>
    <a:custClr name="00B4AA">
      <a:srgbClr val="00B4AA"/>
    </a:custClr>
    <a:custClr name="32D732">
      <a:srgbClr val="32D732"/>
    </a:custClr>
    <a:custClr name="96D700">
      <a:srgbClr val="96D700"/>
    </a:custClr>
    <a:custClr name="D2E100">
      <a:srgbClr val="D2E100"/>
    </a:custClr>
    <a:custClr name="FFD200">
      <a:srgbClr val="FFD200"/>
    </a:custClr>
    <a:custClr name="C8AA78">
      <a:srgbClr val="C8AA78"/>
    </a:custClr>
    <a:custClr name="FF641E">
      <a:srgbClr val="FF641E"/>
    </a:custClr>
    <a:custClr name="DC281E">
      <a:srgbClr val="DC281E"/>
    </a:custClr>
    <a:custClr name="823278">
      <a:srgbClr val="823278"/>
    </a:custClr>
    <a:custClr name="001E69">
      <a:srgbClr val="001E69"/>
    </a:custClr>
  </a:custClrLst>
  <a:extLst>
    <a:ext uri="{05A4C25C-085E-4340-85A3-A5531E510DB2}">
      <thm15:themeFamily xmlns:thm15="http://schemas.microsoft.com/office/thememl/2012/main" name="TCD PowerPoint Template.potx" id="{3FD4EF08-68AF-4013-B6EE-8C410FDC55A0}" vid="{3B775C0D-229C-45E1-96B9-EF40D71C82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EFB1A5D9E879428FAD0E5F1E9D84CB" ma:contentTypeVersion="21" ma:contentTypeDescription="Create a new document." ma:contentTypeScope="" ma:versionID="a1afdef67f09e8d766295b9b51d7981d">
  <xsd:schema xmlns:xsd="http://www.w3.org/2001/XMLSchema" xmlns:xs="http://www.w3.org/2001/XMLSchema" xmlns:p="http://schemas.microsoft.com/office/2006/metadata/properties" xmlns:ns2="b75b2abb-2467-431c-8e9a-9d2fbe665b2f" xmlns:ns3="696ea64d-43f0-47d9-9aa7-ac0529ba0654" targetNamespace="http://schemas.microsoft.com/office/2006/metadata/properties" ma:root="true" ma:fieldsID="a0cbb247cc2c49f0320ffeb6ca747375" ns2:_="" ns3:_="">
    <xsd:import namespace="b75b2abb-2467-431c-8e9a-9d2fbe665b2f"/>
    <xsd:import namespace="696ea64d-43f0-47d9-9aa7-ac0529ba0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AddedtoSite_x003f_" minOccurs="0"/>
                <xsd:element ref="ns2:Academic_x0028_s_x0029_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b2abb-2467-431c-8e9a-9d2fbe665b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9b36d8-e8b0-4d46-88aa-db730269c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ddedtoSite_x003f_" ma:index="26" nillable="true" ma:displayName="Added to Site?" ma:default="0" ma:format="Dropdown" ma:internalName="AddedtoSite_x003f_">
      <xsd:simpleType>
        <xsd:restriction base="dms:Boolean"/>
      </xsd:simpleType>
    </xsd:element>
    <xsd:element name="Academic_x0028_s_x0029_" ma:index="27" nillable="true" ma:displayName="Academic(s)" ma:format="Dropdown" ma:internalName="Academic_x0028_s_x0029_">
      <xsd:simpleType>
        <xsd:restriction base="dms:Text">
          <xsd:maxLength value="255"/>
        </xsd:restriction>
      </xsd:simpleType>
    </xsd:element>
    <xsd:element name="Notes" ma:index="2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ea64d-43f0-47d9-9aa7-ac0529ba065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53c254-8df5-4128-ac3f-0f2b64ef77f0}" ma:internalName="TaxCatchAll" ma:showField="CatchAllData" ma:web="696ea64d-43f0-47d9-9aa7-ac0529ba0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5b2abb-2467-431c-8e9a-9d2fbe665b2f">
      <Terms xmlns="http://schemas.microsoft.com/office/infopath/2007/PartnerControls"/>
    </lcf76f155ced4ddcb4097134ff3c332f>
    <TaxCatchAll xmlns="696ea64d-43f0-47d9-9aa7-ac0529ba0654" xsi:nil="true"/>
    <Academic_x0028_s_x0029_ xmlns="b75b2abb-2467-431c-8e9a-9d2fbe665b2f" xsi:nil="true"/>
    <AddedtoSite_x003f_ xmlns="b75b2abb-2467-431c-8e9a-9d2fbe665b2f">false</AddedtoSite_x003f_>
    <Notes xmlns="b75b2abb-2467-431c-8e9a-9d2fbe665b2f" xsi:nil="true"/>
  </documentManagement>
</p:properties>
</file>

<file path=customXml/itemProps1.xml><?xml version="1.0" encoding="utf-8"?>
<ds:datastoreItem xmlns:ds="http://schemas.openxmlformats.org/officeDocument/2006/customXml" ds:itemID="{F9874758-057A-4D38-BBE3-84B5EA3634E2}"/>
</file>

<file path=customXml/itemProps2.xml><?xml version="1.0" encoding="utf-8"?>
<ds:datastoreItem xmlns:ds="http://schemas.openxmlformats.org/officeDocument/2006/customXml" ds:itemID="{349CF52F-CB1C-40E7-9C32-08941D5C0144}"/>
</file>

<file path=customXml/itemProps3.xml><?xml version="1.0" encoding="utf-8"?>
<ds:datastoreItem xmlns:ds="http://schemas.openxmlformats.org/officeDocument/2006/customXml" ds:itemID="{02B88BAC-8FC8-444C-B2BA-288DBEB2AB58}"/>
</file>

<file path=docProps/app.xml><?xml version="1.0" encoding="utf-8"?>
<Properties xmlns="http://schemas.openxmlformats.org/officeDocument/2006/extended-properties" xmlns:vt="http://schemas.openxmlformats.org/officeDocument/2006/docPropsVTypes">
  <Template>TCD</Template>
  <TotalTime>1147</TotalTime>
  <Words>408</Words>
  <Application>Microsoft Office PowerPoint</Application>
  <PresentationFormat>Widescreen</PresentationFormat>
  <Paragraphs>79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Black</vt:lpstr>
      <vt:lpstr>Aptos ExtraBold</vt:lpstr>
      <vt:lpstr>Aptos Light</vt:lpstr>
      <vt:lpstr>Arial</vt:lpstr>
      <vt:lpstr>Calibri</vt:lpstr>
      <vt:lpstr>Source Sans Pro</vt:lpstr>
      <vt:lpstr>TCD</vt:lpstr>
      <vt:lpstr>Sounding Sustainability</vt:lpstr>
      <vt:lpstr>Music and Climate: The Goals</vt:lpstr>
      <vt:lpstr>SDGs Embedded</vt:lpstr>
      <vt:lpstr>UNESCO ESD Competencies</vt:lpstr>
      <vt:lpstr>Teaching &amp; Assessment Strategy</vt:lpstr>
      <vt:lpstr>Applicability Beyond Music: Embedding ESD Across Disciplines</vt:lpstr>
      <vt:lpstr>Student’s Perspective on Music &amp; Climate</vt:lpstr>
      <vt:lpstr>UNESCO ESD Competency Integration Examples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 consectetuer adipiscing</dc:title>
  <dc:creator>keith@detail.ie</dc:creator>
  <cp:lastModifiedBy>Jonathan Hodgers</cp:lastModifiedBy>
  <cp:revision>87</cp:revision>
  <dcterms:created xsi:type="dcterms:W3CDTF">2021-05-20T08:55:03Z</dcterms:created>
  <dcterms:modified xsi:type="dcterms:W3CDTF">2025-05-26T13:23:10Z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0x01010098EFB1A5D9E879428FAD0E5F1E9D84CB</vt:lpwstr>
  </property>
</Properties>
</file>