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8" r:id="rId3"/>
    <p:sldId id="257" r:id="rId4"/>
    <p:sldId id="263" r:id="rId5"/>
    <p:sldId id="260" r:id="rId6"/>
    <p:sldId id="264" r:id="rId7"/>
    <p:sldId id="259" r:id="rId8"/>
    <p:sldId id="266" r:id="rId9"/>
    <p:sldId id="261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03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00A51-BF98-48D8-9702-0043D50A5925}" type="datetimeFigureOut">
              <a:rPr lang="en-IE" smtClean="0"/>
              <a:t>26/05/2025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EF87-2BA6-4224-BE04-754CAD3B52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CEF87-2BA6-4224-BE04-754CAD3B529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33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CEF87-2BA6-4224-BE04-754CAD3B529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067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CEF87-2BA6-4224-BE04-754CAD3B529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61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CEF87-2BA6-4224-BE04-754CAD3B5295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00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CEF87-2BA6-4224-BE04-754CAD3B5295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313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6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0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9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A3E4F-1B76-7CF4-85FE-FDC90AEDE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2842" y="1899112"/>
            <a:ext cx="6575958" cy="13167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Visual narratives: exploring the concept of ‘home’ through imagery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3DF00B-D3C4-981B-114B-DE82AE7F9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22"/>
          <a:stretch>
            <a:fillRect/>
          </a:stretch>
        </p:blipFill>
        <p:spPr bwMode="auto">
          <a:xfrm>
            <a:off x="800101" y="723900"/>
            <a:ext cx="4076700" cy="25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6418" y="722376"/>
            <a:ext cx="583946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3A13C2-F510-DCBF-B294-4C75769A2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" r="2" b="11239"/>
          <a:stretch>
            <a:fillRect/>
          </a:stretch>
        </p:blipFill>
        <p:spPr bwMode="auto">
          <a:xfrm>
            <a:off x="800101" y="3560491"/>
            <a:ext cx="4076700" cy="25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32B4791-1733-B8FD-3995-DB4CA2A5C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1800" y="2226374"/>
            <a:ext cx="5979565" cy="3603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Rachel Hoare and (Marie-) Bernadette Rollins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School of Languages, Literatures and Cultures</a:t>
            </a:r>
          </a:p>
          <a:p>
            <a:r>
              <a:rPr lang="en-US" dirty="0"/>
              <a:t>Centre for Forced Migration Studies</a:t>
            </a:r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55466" y="6156846"/>
            <a:ext cx="5874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9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AC2B0-2EFB-2F17-2135-CBAE2BE3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7981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500"/>
              <a:t>Inductive Learning Approach</a:t>
            </a:r>
            <a:br>
              <a:rPr lang="en-IE" sz="2500" b="1"/>
            </a:br>
            <a:endParaRPr lang="en-IE" sz="2500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3.1 Inductive approach, deductive ...">
            <a:extLst>
              <a:ext uri="{FF2B5EF4-FFF2-40B4-BE49-F238E27FC236}">
                <a16:creationId xmlns:a16="http://schemas.microsoft.com/office/drawing/2014/main" id="{125F424F-679A-D589-8806-8231AB6D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928" y="1869439"/>
            <a:ext cx="4012531" cy="41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97A57-0487-F5D4-CC5A-7F095E47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0" y="1849121"/>
            <a:ext cx="4191001" cy="4139626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1700" b="1" dirty="0"/>
              <a:t>Process:</a:t>
            </a:r>
            <a:endParaRPr lang="en-IE" sz="17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700" dirty="0"/>
              <a:t>Students explore personal experiences first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700" dirty="0"/>
              <a:t>Connect own experiences to refugee narratives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700" dirty="0"/>
              <a:t>Move from specific examples to general concepts</a:t>
            </a:r>
          </a:p>
          <a:p>
            <a:pPr>
              <a:lnSpc>
                <a:spcPct val="100000"/>
              </a:lnSpc>
            </a:pPr>
            <a:endParaRPr lang="en-IE" sz="1700" b="1" dirty="0"/>
          </a:p>
          <a:p>
            <a:pPr>
              <a:lnSpc>
                <a:spcPct val="100000"/>
              </a:lnSpc>
            </a:pPr>
            <a:r>
              <a:rPr lang="en-IE" sz="1700" b="1" dirty="0"/>
              <a:t>Rationale:</a:t>
            </a:r>
            <a:r>
              <a:rPr lang="en-IE" sz="1700" dirty="0"/>
              <a:t> Empower deeper thinking about forced displacement (what it is like to lose your home and to experience other losses) before introducing theoretical frameworks</a:t>
            </a:r>
          </a:p>
          <a:p>
            <a:pPr>
              <a:lnSpc>
                <a:spcPct val="100000"/>
              </a:lnSpc>
            </a:pPr>
            <a:endParaRPr lang="en-IE" sz="1700" dirty="0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95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B3CA38D-7BB0-4D35-BE00-0F4876602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935D1-0D32-50B9-CD9F-0CB5C7AD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3218"/>
            <a:ext cx="10691265" cy="1371030"/>
          </a:xfrm>
        </p:spPr>
        <p:txBody>
          <a:bodyPr>
            <a:normAutofit/>
          </a:bodyPr>
          <a:lstStyle/>
          <a:p>
            <a:r>
              <a:rPr lang="en-IE" dirty="0"/>
              <a:t>Bernadette’s Student Experience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B78D45-255B-467C-81F2-2A4B3CA3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 immediate visual associations; deeper layers of association emerged in conversation</a:t>
            </a:r>
          </a:p>
          <a:p>
            <a:pPr>
              <a:lnSpc>
                <a:spcPct val="100000"/>
              </a:lnSpc>
            </a:pPr>
            <a:r>
              <a:rPr lang="en-US" dirty="0"/>
              <a:t>chain of memories that lay 'dormant’</a:t>
            </a:r>
          </a:p>
          <a:p>
            <a:pPr>
              <a:lnSpc>
                <a:spcPct val="100000"/>
              </a:lnSpc>
            </a:pPr>
            <a:r>
              <a:rPr lang="en-US" dirty="0"/>
              <a:t>cards evoked more temporal depth than verbal prompts</a:t>
            </a:r>
          </a:p>
          <a:p>
            <a:pPr>
              <a:lnSpc>
                <a:spcPct val="100000"/>
              </a:lnSpc>
            </a:pPr>
            <a:r>
              <a:rPr lang="en-US" dirty="0"/>
              <a:t>served as preparation/empathy-priming for listening to the testimonies on the panel discussion</a:t>
            </a:r>
          </a:p>
          <a:p>
            <a:pPr>
              <a:lnSpc>
                <a:spcPct val="100000"/>
              </a:lnSpc>
            </a:pPr>
            <a:r>
              <a:rPr lang="en-US" dirty="0"/>
              <a:t>learning outcome: visual cues are powerful prompts for memories and associations with 'home’</a:t>
            </a:r>
          </a:p>
          <a:p>
            <a:pPr>
              <a:lnSpc>
                <a:spcPct val="100000"/>
              </a:lnSpc>
            </a:pPr>
            <a:r>
              <a:rPr lang="en-US" dirty="0"/>
              <a:t>activity illustrated active, individual-centered recollecting; suitable for trauma-informed practice and other stream-of-consciousness exercises</a:t>
            </a:r>
          </a:p>
          <a:p>
            <a:pPr>
              <a:lnSpc>
                <a:spcPct val="100000"/>
              </a:lnSpc>
              <a:buNone/>
            </a:pPr>
            <a:br>
              <a:rPr lang="en-US" dirty="0"/>
            </a:br>
            <a:endParaRPr lang="en-IE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14FD1B-A0BF-4C73-A68E-4B1F7299F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B100A6-1EBC-40AB-BB7E-26807F3CF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4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E7DC6-C276-FFE3-BDB8-8F0D9449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559063"/>
            <a:ext cx="3306747" cy="5256025"/>
          </a:xfrm>
        </p:spPr>
        <p:txBody>
          <a:bodyPr>
            <a:normAutofit/>
          </a:bodyPr>
          <a:lstStyle/>
          <a:p>
            <a:r>
              <a:rPr lang="en-IE" sz="360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8487-B4C0-2A61-567E-C1A8C666C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7" y="1340706"/>
            <a:ext cx="6844892" cy="5639712"/>
          </a:xfrm>
        </p:spPr>
        <p:txBody>
          <a:bodyPr>
            <a:normAutofit/>
          </a:bodyPr>
          <a:lstStyle/>
          <a:p>
            <a:r>
              <a:rPr lang="en-IE" dirty="0"/>
              <a:t>Context of teaching activity</a:t>
            </a:r>
          </a:p>
          <a:p>
            <a:r>
              <a:rPr lang="en-IE" dirty="0"/>
              <a:t>Learning outcomes</a:t>
            </a:r>
          </a:p>
          <a:p>
            <a:r>
              <a:rPr lang="en-IE" dirty="0"/>
              <a:t>Learning environment</a:t>
            </a:r>
          </a:p>
          <a:p>
            <a:r>
              <a:rPr lang="en-IE" dirty="0"/>
              <a:t>Meaning of home activity</a:t>
            </a:r>
          </a:p>
          <a:p>
            <a:r>
              <a:rPr lang="en-IE" dirty="0"/>
              <a:t>Bridging personal learning with academic research </a:t>
            </a:r>
          </a:p>
          <a:p>
            <a:r>
              <a:rPr lang="en-IE" dirty="0"/>
              <a:t>Learning sequence</a:t>
            </a:r>
          </a:p>
          <a:p>
            <a:r>
              <a:rPr lang="en-IE" dirty="0"/>
              <a:t>Learning by doing</a:t>
            </a:r>
          </a:p>
          <a:p>
            <a:r>
              <a:rPr lang="en-IE" dirty="0"/>
              <a:t>Inductive approach</a:t>
            </a:r>
          </a:p>
          <a:p>
            <a:r>
              <a:rPr lang="en-IE" dirty="0"/>
              <a:t>Bernadette’s student experience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FF0B6C-73E2-4B40-9280-938C14922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23541" y="723900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5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E8C3B-514E-6E9D-7B79-6B40210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80776" cy="1180210"/>
          </a:xfrm>
        </p:spPr>
        <p:txBody>
          <a:bodyPr>
            <a:normAutofit/>
          </a:bodyPr>
          <a:lstStyle/>
          <a:p>
            <a:r>
              <a:rPr lang="en-IE" sz="3200" dirty="0"/>
              <a:t>Context of teaching activity ‘The meaning of home’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4E495065-8864-87FB-2BCC-25476996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orced Migration Grows, Justice Withers ...">
            <a:extLst>
              <a:ext uri="{FF2B5EF4-FFF2-40B4-BE49-F238E27FC236}">
                <a16:creationId xmlns:a16="http://schemas.microsoft.com/office/drawing/2014/main" id="{94A42E07-A837-2A8A-FD8C-A43BD317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5" r="4989" b="-1"/>
          <a:stretch>
            <a:fillRect/>
          </a:stretch>
        </p:blipFill>
        <p:spPr bwMode="auto">
          <a:xfrm>
            <a:off x="800099" y="2249423"/>
            <a:ext cx="4972627" cy="39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DF83-ABDC-D2E6-8321-6EB5B07F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9424"/>
            <a:ext cx="5394960" cy="39136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b="1"/>
              <a:t>Module:</a:t>
            </a:r>
            <a:r>
              <a:rPr lang="en-IE"/>
              <a:t> ID7019 Forced Migration and Identity: Reconstructed and Reimagined Futures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/>
              <a:t>Participants:</a:t>
            </a:r>
            <a:r>
              <a:rPr lang="en-IE"/>
              <a:t> 10 Masters students from programmes in SLLCS: </a:t>
            </a:r>
          </a:p>
          <a:p>
            <a:pPr lvl="1"/>
            <a:r>
              <a:rPr lang="en-IE"/>
              <a:t>Identities and Cultures of Europe</a:t>
            </a:r>
          </a:p>
          <a:p>
            <a:pPr lvl="1"/>
            <a:r>
              <a:rPr lang="en-IE"/>
              <a:t>Comparative Literature</a:t>
            </a:r>
          </a:p>
          <a:p>
            <a:pPr lvl="1"/>
            <a:r>
              <a:rPr lang="en-IE"/>
              <a:t>Literary Translation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/>
              <a:t>Delivery:</a:t>
            </a:r>
            <a:r>
              <a:rPr lang="en-IE"/>
              <a:t> Interactive, experiential dynamic lecture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357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7CCD6-4EC3-B405-CC94-96DBDE2F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14400"/>
            <a:ext cx="4041648" cy="1928741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Learning Outcomes Stock Illustrations – 878 Learning ...">
            <a:extLst>
              <a:ext uri="{FF2B5EF4-FFF2-40B4-BE49-F238E27FC236}">
                <a16:creationId xmlns:a16="http://schemas.microsoft.com/office/drawing/2014/main" id="{DB5DB8E5-94C2-1301-FE13-56B9CA16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r="14380" b="1"/>
          <a:stretch>
            <a:fillRect/>
          </a:stretch>
        </p:blipFill>
        <p:spPr bwMode="auto">
          <a:xfrm>
            <a:off x="804671" y="1878770"/>
            <a:ext cx="394106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6D636-4785-0CC1-596A-830F84CA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0" y="1074740"/>
            <a:ext cx="6144768" cy="5006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b="1" dirty="0"/>
              <a:t>Upon completion of this activity, students will be able to:</a:t>
            </a: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/>
              <a:t>Demonstrate</a:t>
            </a:r>
            <a:r>
              <a:rPr lang="en-IE" dirty="0"/>
              <a:t> empathetic understanding of displacement experiences through personal reflection and connection to refugee narratives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/>
              <a:t>Critically analyse</a:t>
            </a:r>
            <a:r>
              <a:rPr lang="en-IE" dirty="0"/>
              <a:t> the multifaceted concept of "home" across different cultural contexts using both experiential and theoretical frameworks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/>
              <a:t>Evaluate</a:t>
            </a:r>
            <a:r>
              <a:rPr lang="en-IE" dirty="0"/>
              <a:t> the psychological and emotional impact of forced migration on individual and community identity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1" dirty="0"/>
              <a:t>Recognise</a:t>
            </a:r>
            <a:r>
              <a:rPr lang="en-IE" dirty="0"/>
              <a:t> the potential of visual narratives as tools for understanding and exploring concepts of home and displacement</a:t>
            </a:r>
          </a:p>
          <a:p>
            <a:endParaRPr lang="en-IE" dirty="0"/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5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F6F5F-0D13-9399-0C9E-0EC5E614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200"/>
              <a:t>Physical Learning Environment for exploring the concept of home</a:t>
            </a:r>
            <a:br>
              <a:rPr lang="en-IE" sz="2200" b="1"/>
            </a:br>
            <a:br>
              <a:rPr lang="en-IE" sz="2200"/>
            </a:br>
            <a:endParaRPr lang="en-IE" sz="22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DE7A-39B4-219A-CC22-4889B408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b="1"/>
              <a:t>Room Configuration:</a:t>
            </a:r>
            <a:br>
              <a:rPr lang="en-IE" b="1"/>
            </a:br>
            <a:r>
              <a:rPr lang="en-IE"/>
              <a:t>Informal setup to encourage participation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/>
              <a:t>Chairs arranged in horseshoe 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/>
              <a:t>Open central space for students to circulate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/>
              <a:t>Large front table displaying picture cards</a:t>
            </a:r>
          </a:p>
          <a:p>
            <a:r>
              <a:rPr lang="en-IE" b="1"/>
              <a:t>Purpose:</a:t>
            </a:r>
            <a:r>
              <a:rPr lang="en-IE"/>
              <a:t> Create welcoming, interactive learning space</a:t>
            </a:r>
          </a:p>
          <a:p>
            <a:pPr marL="0" indent="0">
              <a:buNone/>
            </a:pPr>
            <a:endParaRPr lang="en-IE"/>
          </a:p>
          <a:p>
            <a:endParaRPr lang="en-IE"/>
          </a:p>
        </p:txBody>
      </p:sp>
      <p:pic>
        <p:nvPicPr>
          <p:cNvPr id="5" name="Picture 4" descr="A group of people around a table">
            <a:extLst>
              <a:ext uri="{FF2B5EF4-FFF2-40B4-BE49-F238E27FC236}">
                <a16:creationId xmlns:a16="http://schemas.microsoft.com/office/drawing/2014/main" id="{C169D778-6F4A-032B-8079-F34742ABF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4" r="26777" b="-1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DDE0C-208D-00F9-F085-EC16CBBC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300"/>
              <a:t>‘Meaning of Home’ ACTIVITY</a:t>
            </a:r>
            <a:br>
              <a:rPr lang="en-IE" sz="3300" b="1"/>
            </a:br>
            <a:endParaRPr lang="en-IE" sz="33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274D0-9A93-37EC-2F08-51CB0E9D8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dirty="0"/>
              <a:t>Activity Overview:</a:t>
            </a: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Students choose cards representing "home"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Students reflected on home concepts in pairs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Connection to refugee lived experiences (including those participating in a panel discussion)</a:t>
            </a:r>
          </a:p>
          <a:p>
            <a:endParaRPr lang="en-IE" dirty="0"/>
          </a:p>
        </p:txBody>
      </p:sp>
      <p:pic>
        <p:nvPicPr>
          <p:cNvPr id="5" name="Picture 4" descr="A group of people sitting at desks">
            <a:extLst>
              <a:ext uri="{FF2B5EF4-FFF2-40B4-BE49-F238E27FC236}">
                <a16:creationId xmlns:a16="http://schemas.microsoft.com/office/drawing/2014/main" id="{E44680E3-5751-F93F-A248-786E7B5D1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979"/>
          <a:stretch>
            <a:fillRect/>
          </a:stretch>
        </p:blipFill>
        <p:spPr>
          <a:xfrm>
            <a:off x="5704113" y="1404292"/>
            <a:ext cx="5054046" cy="42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6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EB1C71-1462-40E5-CE00-CB5E73AE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283029"/>
            <a:ext cx="11270198" cy="1811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400" dirty="0"/>
              <a:t>Bridging personal understanding with academic research and media representations using UDL principles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4E495065-8864-87FB-2BCC-254769963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5,900+ Bridging The Gap Stock Photos, Pictures &amp; Royalty ...">
            <a:extLst>
              <a:ext uri="{FF2B5EF4-FFF2-40B4-BE49-F238E27FC236}">
                <a16:creationId xmlns:a16="http://schemas.microsoft.com/office/drawing/2014/main" id="{BED6B7BB-912A-6759-06A0-2E183D64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r="14969" b="-2"/>
          <a:stretch>
            <a:fillRect/>
          </a:stretch>
        </p:blipFill>
        <p:spPr bwMode="auto">
          <a:xfrm>
            <a:off x="743930" y="1901080"/>
            <a:ext cx="4972627" cy="39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5423-7105-0C97-612B-933A44D3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941" y="1901080"/>
            <a:ext cx="5394960" cy="39136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Reading:</a:t>
            </a: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Journal of Refugee Studies article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Focus: Syrian refugee narratives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latin typeface="Arial" panose="020B0604020202020204" pitchFamily="34" charset="0"/>
                <a:cs typeface="Arial" panose="020B0604020202020204" pitchFamily="34" charset="0"/>
              </a:rPr>
              <a:t>Topic: Constructing home in Greece</a:t>
            </a:r>
          </a:p>
          <a:p>
            <a:pPr marL="0" indent="0">
              <a:lnSpc>
                <a:spcPct val="100000"/>
              </a:lnSpc>
              <a:buNone/>
            </a:pPr>
            <a:endParaRPr lang="en-I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Viewing:</a:t>
            </a:r>
          </a:p>
          <a:p>
            <a:pPr>
              <a:lnSpc>
                <a:spcPct val="100000"/>
              </a:lnSpc>
            </a:pPr>
            <a:r>
              <a:rPr lang="en-IE" sz="1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IE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video: Refugees discuss the meaning of ‘home away from home’</a:t>
            </a:r>
          </a:p>
          <a:p>
            <a:pPr marL="0" indent="0">
              <a:lnSpc>
                <a:spcPct val="100000"/>
              </a:lnSpc>
              <a:buNone/>
            </a:pPr>
            <a:endParaRPr lang="en-IE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IE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Listening:</a:t>
            </a:r>
          </a:p>
          <a:p>
            <a:pPr>
              <a:lnSpc>
                <a:spcPct val="100000"/>
              </a:lnSpc>
            </a:pPr>
            <a:r>
              <a:rPr lang="en-IE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BBC Crossing Continents podcast on the refugee concept of home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03189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6CCF5-8DA7-779E-1982-7C2D6017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4" cy="981914"/>
          </a:xfrm>
        </p:spPr>
        <p:txBody>
          <a:bodyPr>
            <a:normAutofit/>
          </a:bodyPr>
          <a:lstStyle/>
          <a:p>
            <a:r>
              <a:rPr lang="en-IE"/>
              <a:t>Learning sequence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3766AD-6614-4710-B2A4-7BB682EE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961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61E1-0938-CCDB-CC6A-ED414BA9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6373"/>
            <a:ext cx="4087065" cy="39351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endParaRPr lang="en-IE" b="1" dirty="0"/>
          </a:p>
          <a:p>
            <a:pPr marL="0" indent="0">
              <a:lnSpc>
                <a:spcPct val="100000"/>
              </a:lnSpc>
              <a:buNone/>
            </a:pPr>
            <a:r>
              <a:rPr lang="en-IE" b="1" dirty="0"/>
              <a:t>Step 1:</a:t>
            </a:r>
            <a:r>
              <a:rPr lang="en-IE" dirty="0"/>
              <a:t> Personal reflection through card selection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IE" dirty="0"/>
            </a:br>
            <a:r>
              <a:rPr lang="en-IE" b="1" dirty="0"/>
              <a:t>Step 2:</a:t>
            </a:r>
            <a:r>
              <a:rPr lang="en-IE" dirty="0"/>
              <a:t> Connect to refugee experiences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IE" dirty="0"/>
            </a:br>
            <a:r>
              <a:rPr lang="en-IE" b="1" dirty="0"/>
              <a:t>Step 3:</a:t>
            </a:r>
            <a:r>
              <a:rPr lang="en-IE" dirty="0"/>
              <a:t> Link to academic research and media representations</a:t>
            </a:r>
            <a:br>
              <a:rPr lang="en-IE" dirty="0"/>
            </a:br>
            <a:endParaRPr lang="en-IE" dirty="0"/>
          </a:p>
          <a:p>
            <a:pPr marL="0" indent="0">
              <a:lnSpc>
                <a:spcPct val="100000"/>
              </a:lnSpc>
              <a:buNone/>
            </a:pPr>
            <a:r>
              <a:rPr lang="en-IE" b="1" dirty="0"/>
              <a:t>Step 4:</a:t>
            </a:r>
            <a:r>
              <a:rPr lang="en-IE" dirty="0"/>
              <a:t> Introduction of theoretical frameworks</a:t>
            </a:r>
          </a:p>
          <a:p>
            <a:pPr marL="0" indent="0">
              <a:lnSpc>
                <a:spcPct val="100000"/>
              </a:lnSpc>
              <a:buNone/>
            </a:pPr>
            <a:endParaRPr lang="en-IE" dirty="0"/>
          </a:p>
          <a:p>
            <a:pPr marL="0" indent="0">
              <a:lnSpc>
                <a:spcPct val="100000"/>
              </a:lnSpc>
              <a:buNone/>
            </a:pPr>
            <a:r>
              <a:rPr lang="en-IE" b="1" dirty="0"/>
              <a:t>Goal:</a:t>
            </a:r>
            <a:r>
              <a:rPr lang="en-IE" dirty="0"/>
              <a:t> Build understanding progressively from experience to theory</a:t>
            </a:r>
          </a:p>
          <a:p>
            <a:pPr>
              <a:lnSpc>
                <a:spcPct val="100000"/>
              </a:lnSpc>
            </a:pPr>
            <a:endParaRPr lang="en-IE" dirty="0"/>
          </a:p>
        </p:txBody>
      </p:sp>
      <p:pic>
        <p:nvPicPr>
          <p:cNvPr id="5" name="Picture 4" descr="A hot air balloon in the sky&#10;&#10;AI-generated content may be incorrect.">
            <a:extLst>
              <a:ext uri="{FF2B5EF4-FFF2-40B4-BE49-F238E27FC236}">
                <a16:creationId xmlns:a16="http://schemas.microsoft.com/office/drawing/2014/main" id="{AE1C1955-F0B3-C455-7442-130B859F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28" y="2226373"/>
            <a:ext cx="2930793" cy="3907725"/>
          </a:xfrm>
          <a:prstGeom prst="rect">
            <a:avLst/>
          </a:prstGeom>
        </p:spPr>
      </p:pic>
      <p:pic>
        <p:nvPicPr>
          <p:cNvPr id="7" name="Picture 6" descr="Close-up of a tomato plant">
            <a:extLst>
              <a:ext uri="{FF2B5EF4-FFF2-40B4-BE49-F238E27FC236}">
                <a16:creationId xmlns:a16="http://schemas.microsoft.com/office/drawing/2014/main" id="{A8BE58A2-1C8D-B728-94F9-D652DCAC1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38" y="2226373"/>
            <a:ext cx="2930793" cy="39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2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8B20E-3305-DF81-20ED-089D35F7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798194"/>
          </a:xfrm>
        </p:spPr>
        <p:txBody>
          <a:bodyPr>
            <a:normAutofit/>
          </a:bodyPr>
          <a:lstStyle/>
          <a:p>
            <a:r>
              <a:rPr lang="en-IE"/>
              <a:t>Learning Approach: "Learning by Doing"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xperiential Learning Cycle">
            <a:extLst>
              <a:ext uri="{FF2B5EF4-FFF2-40B4-BE49-F238E27FC236}">
                <a16:creationId xmlns:a16="http://schemas.microsoft.com/office/drawing/2014/main" id="{82DB4BF5-35AE-1DB9-A56E-49DEAA13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6381" y="1869439"/>
            <a:ext cx="4139625" cy="413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85F4-8CFD-C32E-5608-C6D25CA5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0" y="1849121"/>
            <a:ext cx="4191001" cy="413962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IE" b="1" dirty="0"/>
              <a:t>Core Philosophy:</a:t>
            </a: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Experiential engagement to deepen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Hands-on experiences combined with reflection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Connect personal experiences to refugee experiences</a:t>
            </a:r>
          </a:p>
          <a:p>
            <a:endParaRPr lang="en-IE" dirty="0"/>
          </a:p>
        </p:txBody>
      </p: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110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FB1A5D9E879428FAD0E5F1E9D84CB" ma:contentTypeVersion="21" ma:contentTypeDescription="Create a new document." ma:contentTypeScope="" ma:versionID="a1afdef67f09e8d766295b9b51d7981d">
  <xsd:schema xmlns:xsd="http://www.w3.org/2001/XMLSchema" xmlns:xs="http://www.w3.org/2001/XMLSchema" xmlns:p="http://schemas.microsoft.com/office/2006/metadata/properties" xmlns:ns2="b75b2abb-2467-431c-8e9a-9d2fbe665b2f" xmlns:ns3="696ea64d-43f0-47d9-9aa7-ac0529ba0654" targetNamespace="http://schemas.microsoft.com/office/2006/metadata/properties" ma:root="true" ma:fieldsID="a0cbb247cc2c49f0320ffeb6ca747375" ns2:_="" ns3:_="">
    <xsd:import namespace="b75b2abb-2467-431c-8e9a-9d2fbe665b2f"/>
    <xsd:import namespace="696ea64d-43f0-47d9-9aa7-ac0529ba0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AddedtoSite_x003f_" minOccurs="0"/>
                <xsd:element ref="ns2:Academic_x0028_s_x0029_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2abb-2467-431c-8e9a-9d2fbe665b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9b36d8-e8b0-4d46-88aa-db730269c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ddedtoSite_x003f_" ma:index="26" nillable="true" ma:displayName="Added to Site?" ma:default="0" ma:format="Dropdown" ma:internalName="AddedtoSite_x003f_">
      <xsd:simpleType>
        <xsd:restriction base="dms:Boolean"/>
      </xsd:simpleType>
    </xsd:element>
    <xsd:element name="Academic_x0028_s_x0029_" ma:index="27" nillable="true" ma:displayName="Academic(s)" ma:format="Dropdown" ma:internalName="Academic_x0028_s_x0029_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ea64d-43f0-47d9-9aa7-ac0529ba0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53c254-8df5-4128-ac3f-0f2b64ef77f0}" ma:internalName="TaxCatchAll" ma:showField="CatchAllData" ma:web="696ea64d-43f0-47d9-9aa7-ac0529ba0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b2abb-2467-431c-8e9a-9d2fbe665b2f">
      <Terms xmlns="http://schemas.microsoft.com/office/infopath/2007/PartnerControls"/>
    </lcf76f155ced4ddcb4097134ff3c332f>
    <TaxCatchAll xmlns="696ea64d-43f0-47d9-9aa7-ac0529ba0654" xsi:nil="true"/>
    <Academic_x0028_s_x0029_ xmlns="b75b2abb-2467-431c-8e9a-9d2fbe665b2f" xsi:nil="true"/>
    <AddedtoSite_x003f_ xmlns="b75b2abb-2467-431c-8e9a-9d2fbe665b2f">false</AddedtoSite_x003f_>
    <Notes xmlns="b75b2abb-2467-431c-8e9a-9d2fbe665b2f" xsi:nil="true"/>
  </documentManagement>
</p:properties>
</file>

<file path=customXml/itemProps1.xml><?xml version="1.0" encoding="utf-8"?>
<ds:datastoreItem xmlns:ds="http://schemas.openxmlformats.org/officeDocument/2006/customXml" ds:itemID="{C9B405F2-7B37-403A-BE22-4AD388CFC912}"/>
</file>

<file path=customXml/itemProps2.xml><?xml version="1.0" encoding="utf-8"?>
<ds:datastoreItem xmlns:ds="http://schemas.openxmlformats.org/officeDocument/2006/customXml" ds:itemID="{21481644-F72D-414B-B593-127180F47F40}"/>
</file>

<file path=customXml/itemProps3.xml><?xml version="1.0" encoding="utf-8"?>
<ds:datastoreItem xmlns:ds="http://schemas.openxmlformats.org/officeDocument/2006/customXml" ds:itemID="{54CE3A02-66B6-409E-BB2C-C3D171C9B901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1008</TotalTime>
  <Words>532</Words>
  <Application>Microsoft Office PowerPoint</Application>
  <PresentationFormat>Widescreen</PresentationFormat>
  <Paragraphs>83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Calisto MT</vt:lpstr>
      <vt:lpstr>Univers Condensed</vt:lpstr>
      <vt:lpstr>ChronicleVTI</vt:lpstr>
      <vt:lpstr>Visual narratives: exploring the concept of ‘home’ through imagery</vt:lpstr>
      <vt:lpstr>structure</vt:lpstr>
      <vt:lpstr>Context of teaching activity ‘The meaning of home’</vt:lpstr>
      <vt:lpstr>PowerPoint Presentation</vt:lpstr>
      <vt:lpstr>Physical Learning Environment for exploring the concept of home  </vt:lpstr>
      <vt:lpstr>‘Meaning of Home’ ACTIVITY </vt:lpstr>
      <vt:lpstr>Bridging personal understanding with academic research and media representations using UDL principles</vt:lpstr>
      <vt:lpstr>Learning sequence</vt:lpstr>
      <vt:lpstr>Learning Approach: "Learning by Doing"</vt:lpstr>
      <vt:lpstr>Inductive Learning Approach </vt:lpstr>
      <vt:lpstr>Bernadette’s Student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Hoare</dc:creator>
  <cp:lastModifiedBy>Rachel Hoare</cp:lastModifiedBy>
  <cp:revision>46</cp:revision>
  <dcterms:created xsi:type="dcterms:W3CDTF">2025-05-24T14:07:29Z</dcterms:created>
  <dcterms:modified xsi:type="dcterms:W3CDTF">2025-05-26T09:45:40Z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0x01010098EFB1A5D9E879428FAD0E5F1E9D84CB</vt:lpwstr>
  </property>
</Properties>
</file>