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872" r:id="rId6"/>
    <p:sldId id="3430" r:id="rId7"/>
    <p:sldId id="3431" r:id="rId8"/>
    <p:sldId id="3432" r:id="rId9"/>
    <p:sldId id="3427" r:id="rId10"/>
    <p:sldId id="3428" r:id="rId11"/>
    <p:sldId id="3429" r:id="rId12"/>
    <p:sldId id="3426" r:id="rId13"/>
    <p:sldId id="3433" r:id="rId14"/>
    <p:sldId id="279" r:id="rId15"/>
    <p:sldId id="3424" r:id="rId16"/>
    <p:sldId id="3434" r:id="rId17"/>
    <p:sldId id="1293" r:id="rId18"/>
    <p:sldId id="1294" r:id="rId19"/>
  </p:sldIdLst>
  <p:sldSz cx="9144000" cy="5715000" type="screen16x1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99" userDrawn="1">
          <p15:clr>
            <a:srgbClr val="A4A3A4"/>
          </p15:clr>
        </p15:guide>
        <p15:guide id="2" pos="52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29BC"/>
    <a:srgbClr val="045295"/>
    <a:srgbClr val="005CAE"/>
    <a:srgbClr val="104146"/>
    <a:srgbClr val="ADDB7B"/>
    <a:srgbClr val="2E7282"/>
    <a:srgbClr val="005DAE"/>
    <a:srgbClr val="005EAE"/>
    <a:srgbClr val="EEEAE6"/>
    <a:srgbClr val="0E73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30CB92-3561-D16E-E68A-184FD0E01921}" v="28" dt="2025-05-28T11:05:05.510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417"/>
    <p:restoredTop sz="82055"/>
  </p:normalViewPr>
  <p:slideViewPr>
    <p:cSldViewPr snapToGrid="0">
      <p:cViewPr varScale="1">
        <p:scale>
          <a:sx n="93" d="100"/>
          <a:sy n="93" d="100"/>
        </p:scale>
        <p:origin x="806" y="77"/>
      </p:cViewPr>
      <p:guideLst>
        <p:guide orient="horz" pos="359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vin O'Connor" userId="S::oconnk10@tcd.ie::532d7119-e279-4bd5-960a-dac3bc2c857f" providerId="AD" clId="Web-{6E30CB92-3561-D16E-E68A-184FD0E01921}"/>
    <pc:docChg chg="addSld delSld modSld">
      <pc:chgData name="Kevin O'Connor" userId="S::oconnk10@tcd.ie::532d7119-e279-4bd5-960a-dac3bc2c857f" providerId="AD" clId="Web-{6E30CB92-3561-D16E-E68A-184FD0E01921}" dt="2025-05-28T11:05:05.510" v="27"/>
      <pc:docMkLst>
        <pc:docMk/>
      </pc:docMkLst>
      <pc:sldChg chg="modSp">
        <pc:chgData name="Kevin O'Connor" userId="S::oconnk10@tcd.ie::532d7119-e279-4bd5-960a-dac3bc2c857f" providerId="AD" clId="Web-{6E30CB92-3561-D16E-E68A-184FD0E01921}" dt="2025-05-28T11:00:30.204" v="7" actId="20577"/>
        <pc:sldMkLst>
          <pc:docMk/>
          <pc:sldMk cId="2603323396" sldId="3426"/>
        </pc:sldMkLst>
        <pc:spChg chg="mod">
          <ac:chgData name="Kevin O'Connor" userId="S::oconnk10@tcd.ie::532d7119-e279-4bd5-960a-dac3bc2c857f" providerId="AD" clId="Web-{6E30CB92-3561-D16E-E68A-184FD0E01921}" dt="2025-05-28T11:00:30.204" v="7" actId="20577"/>
          <ac:spMkLst>
            <pc:docMk/>
            <pc:sldMk cId="2603323396" sldId="3426"/>
            <ac:spMk id="2" creationId="{B2E80875-907D-4A11-247B-ECF2D400BAD3}"/>
          </ac:spMkLst>
        </pc:spChg>
      </pc:sldChg>
      <pc:sldChg chg="delAnim">
        <pc:chgData name="Kevin O'Connor" userId="S::oconnk10@tcd.ie::532d7119-e279-4bd5-960a-dac3bc2c857f" providerId="AD" clId="Web-{6E30CB92-3561-D16E-E68A-184FD0E01921}" dt="2025-05-28T10:59:47.922" v="0"/>
        <pc:sldMkLst>
          <pc:docMk/>
          <pc:sldMk cId="1180581296" sldId="3432"/>
        </pc:sldMkLst>
      </pc:sldChg>
      <pc:sldChg chg="addSp delSp modSp new del">
        <pc:chgData name="Kevin O'Connor" userId="S::oconnk10@tcd.ie::532d7119-e279-4bd5-960a-dac3bc2c857f" providerId="AD" clId="Web-{6E30CB92-3561-D16E-E68A-184FD0E01921}" dt="2025-05-28T11:05:05.510" v="27"/>
        <pc:sldMkLst>
          <pc:docMk/>
          <pc:sldMk cId="3373288259" sldId="3435"/>
        </pc:sldMkLst>
        <pc:spChg chg="add del mod">
          <ac:chgData name="Kevin O'Connor" userId="S::oconnk10@tcd.ie::532d7119-e279-4bd5-960a-dac3bc2c857f" providerId="AD" clId="Web-{6E30CB92-3561-D16E-E68A-184FD0E01921}" dt="2025-05-28T11:05:02.947" v="19"/>
          <ac:spMkLst>
            <pc:docMk/>
            <pc:sldMk cId="3373288259" sldId="3435"/>
            <ac:spMk id="20" creationId="{B90883A5-856F-A27E-18B5-692DBEDFD807}"/>
          </ac:spMkLst>
        </pc:spChg>
        <pc:graphicFrameChg chg="add del mod">
          <ac:chgData name="Kevin O'Connor" userId="S::oconnk10@tcd.ie::532d7119-e279-4bd5-960a-dac3bc2c857f" providerId="AD" clId="Web-{6E30CB92-3561-D16E-E68A-184FD0E01921}" dt="2025-05-28T11:05:02.963" v="26"/>
          <ac:graphicFrameMkLst>
            <pc:docMk/>
            <pc:sldMk cId="3373288259" sldId="3435"/>
            <ac:graphicFrameMk id="7" creationId="{16E9254C-DFF9-E1F6-635A-2EA134D868F3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63" v="25"/>
          <ac:graphicFrameMkLst>
            <pc:docMk/>
            <pc:sldMk cId="3373288259" sldId="3435"/>
            <ac:graphicFrameMk id="9" creationId="{9CBF2A9B-BE7A-BC3E-AB86-EBF8C6CFADE8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63" v="24"/>
          <ac:graphicFrameMkLst>
            <pc:docMk/>
            <pc:sldMk cId="3373288259" sldId="3435"/>
            <ac:graphicFrameMk id="11" creationId="{A806E21E-2C15-8ACB-93E1-4D94879F3345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63" v="23"/>
          <ac:graphicFrameMkLst>
            <pc:docMk/>
            <pc:sldMk cId="3373288259" sldId="3435"/>
            <ac:graphicFrameMk id="13" creationId="{8D3CB458-8B7D-F085-5D5B-95667596F185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47" v="22"/>
          <ac:graphicFrameMkLst>
            <pc:docMk/>
            <pc:sldMk cId="3373288259" sldId="3435"/>
            <ac:graphicFrameMk id="15" creationId="{17CE0B54-333A-D220-9663-C35487B8C08F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47" v="21"/>
          <ac:graphicFrameMkLst>
            <pc:docMk/>
            <pc:sldMk cId="3373288259" sldId="3435"/>
            <ac:graphicFrameMk id="17" creationId="{98BF7AF4-3FB9-C54B-2BC7-93CC95BFE5B7}"/>
          </ac:graphicFrameMkLst>
        </pc:graphicFrameChg>
        <pc:graphicFrameChg chg="add del mod">
          <ac:chgData name="Kevin O'Connor" userId="S::oconnk10@tcd.ie::532d7119-e279-4bd5-960a-dac3bc2c857f" providerId="AD" clId="Web-{6E30CB92-3561-D16E-E68A-184FD0E01921}" dt="2025-05-28T11:05:02.947" v="20"/>
          <ac:graphicFrameMkLst>
            <pc:docMk/>
            <pc:sldMk cId="3373288259" sldId="3435"/>
            <ac:graphicFrameMk id="19" creationId="{B2042EC0-FD2B-1E96-BD14-1C608904682C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/>
          <a:lstStyle>
            <a:lvl1pPr algn="r">
              <a:defRPr sz="1200"/>
            </a:lvl1pPr>
          </a:lstStyle>
          <a:p>
            <a:fld id="{4F17CEFA-241C-4F32-9383-23E5618E555C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705"/>
            <a:ext cx="2945659" cy="495936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/>
            </a:lvl1pPr>
          </a:lstStyle>
          <a:p>
            <a:fld id="{97BA53B1-29FF-4AA5-87F9-56E26AB09EF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60403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92" tIns="45496" rIns="90992" bIns="4549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281" y="4715908"/>
            <a:ext cx="4865156" cy="4467701"/>
          </a:xfrm>
          <a:prstGeom prst="rect">
            <a:avLst/>
          </a:prstGeom>
        </p:spPr>
        <p:txBody>
          <a:bodyPr vert="horz" lIns="90992" tIns="45496" rIns="90992" bIns="454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9897" y="9431814"/>
            <a:ext cx="827778" cy="496411"/>
          </a:xfrm>
          <a:prstGeom prst="rect">
            <a:avLst/>
          </a:prstGeom>
        </p:spPr>
        <p:txBody>
          <a:bodyPr vert="horz" lIns="90992" tIns="45496" rIns="90992" bIns="45496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0394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3635" lvl="2" indent="-236935">
              <a:spcBef>
                <a:spcPts val="1350"/>
              </a:spcBef>
              <a:buClr>
                <a:schemeClr val="bg1"/>
              </a:buClr>
              <a:buFont typeface="Symbol" pitchFamily="2" charset="2"/>
              <a:buChar char="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Identify opportunities, potential uses and potential impacts </a:t>
            </a:r>
          </a:p>
          <a:p>
            <a:pPr marL="503635" lvl="2" indent="-236935">
              <a:spcBef>
                <a:spcPts val="1350"/>
              </a:spcBef>
              <a:buClr>
                <a:schemeClr val="bg1"/>
              </a:buClr>
              <a:buFont typeface="Symbol" pitchFamily="2" charset="2"/>
              <a:buChar char="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Recognise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how GenAI works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and </a:t>
            </a: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what impact it can have</a:t>
            </a:r>
          </a:p>
          <a:p>
            <a:pPr marL="503635" lvl="2" indent="-236935">
              <a:spcBef>
                <a:spcPts val="1350"/>
              </a:spcBef>
              <a:buClr>
                <a:schemeClr val="bg1"/>
              </a:buClr>
              <a:buFont typeface="Symbol" pitchFamily="2" charset="2"/>
              <a:buChar char="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Identify &amp; Discuss existing use cases of GenAI  in business tasks 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and processes.</a:t>
            </a:r>
            <a:endParaRPr lang="en-IE" sz="3200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3635" lvl="2" indent="-236935">
              <a:spcBef>
                <a:spcPts val="1350"/>
              </a:spcBef>
              <a:buClr>
                <a:schemeClr val="bg1"/>
              </a:buClr>
              <a:buFont typeface="Symbol" pitchFamily="2" charset="2"/>
              <a:buChar char=""/>
            </a:pP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Recognise the key challenges and risks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in current GenAI services</a:t>
            </a:r>
            <a:endParaRPr lang="en-GB" sz="3200" b="1" u="sng" dirty="0">
              <a:solidFill>
                <a:schemeClr val="tx1"/>
              </a:solidFill>
              <a:latin typeface="Calibri" panose="020F0502020204030204" pitchFamily="34" charset="0"/>
              <a:ea typeface="Aptos" panose="020B0004020202020204" pitchFamily="34" charset="0"/>
              <a:cs typeface="Calibri" panose="020F0502020204030204" pitchFamily="34" charset="0"/>
            </a:endParaRPr>
          </a:p>
          <a:p>
            <a:pPr marL="503635" lvl="2" indent="-236935">
              <a:spcBef>
                <a:spcPts val="1350"/>
              </a:spcBef>
              <a:buClr>
                <a:schemeClr val="bg1"/>
              </a:buClr>
              <a:buFont typeface="Symbol" pitchFamily="2" charset="2"/>
              <a:buChar char=""/>
            </a:pPr>
            <a:r>
              <a:rPr lang="en-GB" sz="3200" b="1" u="sng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Identify</a:t>
            </a:r>
            <a:r>
              <a:rPr lang="en-GB" sz="3200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 typical approaches in </a:t>
            </a:r>
            <a:r>
              <a:rPr lang="en-GB" sz="3200" b="1" dirty="0">
                <a:solidFill>
                  <a:schemeClr val="tx1"/>
                </a:solidFill>
                <a:latin typeface="Calibri" panose="020F0502020204030204" pitchFamily="34" charset="0"/>
                <a:ea typeface="Aptos" panose="020B0004020202020204" pitchFamily="34" charset="0"/>
                <a:cs typeface="Calibri" panose="020F0502020204030204" pitchFamily="34" charset="0"/>
              </a:rPr>
              <a:t>operationally and strategically utilising GenAI in organisations</a:t>
            </a:r>
            <a:endParaRPr lang="en-US" sz="3200" dirty="0"/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Generative AI in Education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Potential Impacts of Generative AI</a:t>
            </a:r>
          </a:p>
          <a:p>
            <a:pPr marL="914400" lvl="2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Improved Productivity of L&amp;D teams?</a:t>
            </a:r>
          </a:p>
          <a:p>
            <a:pPr marL="914400" lvl="2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Enhanced Learner autonomy via Improved access &amp; Personalisation Learning?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endParaRPr lang="en-US" sz="3000" dirty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Dilemmas in Generative AI </a:t>
            </a:r>
          </a:p>
          <a:p>
            <a:pPr marL="914400" lvl="2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The assessment dilemma</a:t>
            </a:r>
          </a:p>
          <a:p>
            <a:pPr marL="914400" lvl="2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chemeClr val="bg1"/>
                </a:solidFill>
              </a:rPr>
              <a:t>What new learning opportunities?</a:t>
            </a:r>
          </a:p>
          <a:p>
            <a:pPr marL="800100" lvl="3" indent="-3429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2200" dirty="0">
                <a:solidFill>
                  <a:schemeClr val="bg1"/>
                </a:solidFill>
              </a:rPr>
              <a:t>personalized and customized learning?</a:t>
            </a:r>
          </a:p>
          <a:p>
            <a:pPr marL="457200" indent="-457200">
              <a:buClr>
                <a:schemeClr val="bg1"/>
              </a:buClr>
              <a:buFont typeface="Wingdings" pitchFamily="2" charset="2"/>
              <a:buChar char="Ø"/>
            </a:pPr>
            <a:r>
              <a:rPr lang="en-US" sz="3000" dirty="0">
                <a:solidFill>
                  <a:schemeClr val="bg1"/>
                </a:solidFill>
              </a:rPr>
              <a:t>Next Generation AI enhanced Learning</a:t>
            </a:r>
            <a:endParaRPr dirty="0"/>
          </a:p>
        </p:txBody>
      </p:sp>
      <p:sp>
        <p:nvSpPr>
          <p:cNvPr id="78" name="Google Shape;78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29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74522F-0A74-2E25-ADC6-8C7D52C72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BBEF7A-E35E-33AF-FC84-4A77AC4A4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375EA2-8767-0FD6-35B9-00C7683995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F8C7C2-1068-91E1-51FD-3568821E0D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048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E12CD7-0A52-A4B8-CEBC-3B156A2037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BFEBD7-CCC3-086D-739C-B58F3606D5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0C382F9-C964-515E-C7D4-2A01E5DA06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7C15B6-E060-FBCC-B7E5-0B6CE59E90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291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24:notes"/>
          <p:cNvSpPr txBox="1">
            <a:spLocks noGrp="1"/>
          </p:cNvSpPr>
          <p:nvPr>
            <p:ph type="body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44538"/>
            <a:ext cx="59563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904A6-9039-922E-E6F9-32C9BC0156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5075B6-7C7A-5082-BD9C-4CB2CE393B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F1CBAE-95FB-5943-7852-DC4B051B4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41B06-834A-D36B-7A70-69B202EFD3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405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3C8A5-E2FD-ED1E-550B-56D87DFC8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E24DB3-C58A-7E92-52BA-A05E80949A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0688" y="744538"/>
            <a:ext cx="59563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54A4F6E-EC83-1CC4-4584-E620ED767D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1F8BF3-F09D-7BC9-8D7B-BC711B5CBF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26CA7A-A581-C84D-B84D-9E8030A7FA5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1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2511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3183313"/>
            <a:ext cx="7500939" cy="46237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3661813"/>
            <a:ext cx="7500938" cy="301500"/>
          </a:xfrm>
        </p:spPr>
        <p:txBody>
          <a:bodyPr/>
          <a:lstStyle>
            <a:lvl1pPr marL="0" indent="0" algn="l">
              <a:buNone/>
              <a:defRPr sz="1167" b="0">
                <a:solidFill>
                  <a:schemeClr val="accent2"/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573103"/>
            <a:ext cx="4636800" cy="103272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6" y="4488750"/>
            <a:ext cx="4679325" cy="816145"/>
          </a:xfrm>
        </p:spPr>
        <p:txBody>
          <a:bodyPr/>
          <a:lstStyle>
            <a:lvl1pPr>
              <a:spcBef>
                <a:spcPts val="0"/>
              </a:spcBef>
              <a:defRPr sz="1167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167">
                <a:solidFill>
                  <a:schemeClr val="accent2"/>
                </a:solidFill>
              </a:defRPr>
            </a:lvl2pPr>
            <a:lvl3pPr marL="0" indent="0">
              <a:spcBef>
                <a:spcPts val="472"/>
              </a:spcBef>
              <a:buNone/>
              <a:defRPr sz="1167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167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1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endParaRPr lang="en-GB" sz="833"/>
          </a:p>
        </p:txBody>
      </p:sp>
      <p:pic>
        <p:nvPicPr>
          <p:cNvPr id="4" name="Picture 3" descr="A picture containing building, water, holding, light&#10;&#10;Description automatically generated">
            <a:extLst>
              <a:ext uri="{FF2B5EF4-FFF2-40B4-BE49-F238E27FC236}">
                <a16:creationId xmlns:a16="http://schemas.microsoft.com/office/drawing/2014/main" id="{8106691A-41C6-2DF6-BB24-A563BDD388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0567" y="15632"/>
            <a:ext cx="8407488" cy="56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24">
            <a:extLst>
              <a:ext uri="{FF2B5EF4-FFF2-40B4-BE49-F238E27FC236}">
                <a16:creationId xmlns:a16="http://schemas.microsoft.com/office/drawing/2014/main" id="{ED4E5A38-DE30-E84B-B91F-60F1CBEECD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3552" y="310152"/>
            <a:ext cx="4231558" cy="61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chemeClr val="lt1"/>
                </a:solidFill>
              </a:rPr>
              <a:t>   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5F746-3F8B-AB4C-B9C7-6EA24CF32214}"/>
              </a:ext>
            </a:extLst>
          </p:cNvPr>
          <p:cNvSpPr/>
          <p:nvPr userDrawn="1"/>
        </p:nvSpPr>
        <p:spPr>
          <a:xfrm>
            <a:off x="-25880" y="-14377"/>
            <a:ext cx="9169880" cy="98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Google Shape;81;p24">
            <a:extLst>
              <a:ext uri="{FF2B5EF4-FFF2-40B4-BE49-F238E27FC236}">
                <a16:creationId xmlns:a16="http://schemas.microsoft.com/office/drawing/2014/main" id="{6CBC6ACE-1327-C348-96E6-8D3E77C772CA}"/>
              </a:ext>
            </a:extLst>
          </p:cNvPr>
          <p:cNvSpPr/>
          <p:nvPr userDrawn="1"/>
        </p:nvSpPr>
        <p:spPr>
          <a:xfrm>
            <a:off x="-25878" y="-36052"/>
            <a:ext cx="2698483" cy="5787104"/>
          </a:xfrm>
          <a:custGeom>
            <a:avLst/>
            <a:gdLst/>
            <a:ahLst/>
            <a:cxnLst/>
            <a:rect l="l" t="t" r="r" b="b"/>
            <a:pathLst>
              <a:path w="8937948" h="6872515" extrusionOk="0">
                <a:moveTo>
                  <a:pt x="0" y="1"/>
                </a:moveTo>
                <a:lnTo>
                  <a:pt x="8937948" y="0"/>
                </a:lnTo>
                <a:lnTo>
                  <a:pt x="6035091" y="6872515"/>
                </a:lnTo>
                <a:lnTo>
                  <a:pt x="0" y="687251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33788A"/>
              </a:gs>
              <a:gs pos="100000">
                <a:srgbClr val="0F575E"/>
              </a:gs>
            </a:gsLst>
            <a:lin ang="0" scaled="0"/>
          </a:gradFill>
          <a:ln>
            <a:noFill/>
          </a:ln>
        </p:spPr>
        <p:txBody>
          <a:bodyPr spcFirstLastPara="1" wrap="square" lIns="57141" tIns="28563" rIns="57141" bIns="285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023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/>
          <p:nvPr/>
        </p:nvSpPr>
        <p:spPr>
          <a:xfrm rot="-5400000">
            <a:off x="1714500" y="-1714500"/>
            <a:ext cx="5715000" cy="9144000"/>
          </a:xfrm>
          <a:prstGeom prst="rect">
            <a:avLst/>
          </a:prstGeom>
          <a:gradFill>
            <a:gsLst>
              <a:gs pos="0">
                <a:srgbClr val="16565C"/>
              </a:gs>
              <a:gs pos="100000">
                <a:srgbClr val="2F798B"/>
              </a:gs>
            </a:gsLst>
            <a:lin ang="5400000" scaled="0"/>
          </a:gradFill>
          <a:ln>
            <a:noFill/>
          </a:ln>
        </p:spPr>
        <p:txBody>
          <a:bodyPr spcFirstLastPara="1" wrap="square" lIns="57141" tIns="28563" rIns="57141" bIns="285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10"/>
          <p:cNvSpPr/>
          <p:nvPr/>
        </p:nvSpPr>
        <p:spPr>
          <a:xfrm>
            <a:off x="-11061" y="135951"/>
            <a:ext cx="7663604" cy="743208"/>
          </a:xfrm>
          <a:custGeom>
            <a:avLst/>
            <a:gdLst/>
            <a:ahLst/>
            <a:cxnLst/>
            <a:rect l="l" t="t" r="r" b="b"/>
            <a:pathLst>
              <a:path w="9085006" h="891849" extrusionOk="0">
                <a:moveTo>
                  <a:pt x="0" y="0"/>
                </a:moveTo>
                <a:lnTo>
                  <a:pt x="9085006" y="0"/>
                </a:lnTo>
                <a:lnTo>
                  <a:pt x="8657302" y="877101"/>
                </a:lnTo>
                <a:lnTo>
                  <a:pt x="0" y="8918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9BE53"/>
              </a:gs>
              <a:gs pos="99000">
                <a:srgbClr val="008540"/>
              </a:gs>
              <a:gs pos="100000">
                <a:srgbClr val="008540"/>
              </a:gs>
            </a:gsLst>
            <a:lin ang="10800000" scaled="0"/>
          </a:gradFill>
          <a:ln>
            <a:noFill/>
          </a:ln>
        </p:spPr>
        <p:txBody>
          <a:bodyPr spcFirstLastPara="1" wrap="square" lIns="57141" tIns="28563" rIns="57141" bIns="285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0"/>
          <p:cNvSpPr txBox="1">
            <a:spLocks noGrp="1"/>
          </p:cNvSpPr>
          <p:nvPr>
            <p:ph type="body" idx="1"/>
          </p:nvPr>
        </p:nvSpPr>
        <p:spPr>
          <a:xfrm>
            <a:off x="417443" y="1397000"/>
            <a:ext cx="8304144" cy="3638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85739" lvl="0" indent="-253990" algn="l">
              <a:lnSpc>
                <a:spcPct val="90000"/>
              </a:lnSpc>
              <a:spcBef>
                <a:spcPts val="625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571477" lvl="1" indent="-238115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857216" lvl="2" indent="-222241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142954" lvl="3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1428693" lvl="4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1714431" lvl="5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000170" lvl="6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285909" lvl="7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571647" lvl="8" indent="-214304" algn="l">
              <a:lnSpc>
                <a:spcPct val="90000"/>
              </a:lnSpc>
              <a:spcBef>
                <a:spcPts val="31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6940552" y="5296960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7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Google Shape;32;p10"/>
          <p:cNvSpPr txBox="1">
            <a:spLocks noGrp="1"/>
          </p:cNvSpPr>
          <p:nvPr>
            <p:ph type="title"/>
          </p:nvPr>
        </p:nvSpPr>
        <p:spPr>
          <a:xfrm>
            <a:off x="417444" y="199940"/>
            <a:ext cx="6768548" cy="591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9pPr>
          </a:lstStyle>
          <a:p>
            <a:endParaRPr/>
          </a:p>
        </p:txBody>
      </p:sp>
      <p:pic>
        <p:nvPicPr>
          <p:cNvPr id="33" name="Google Shape;33;p10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2873" y="122532"/>
            <a:ext cx="837451" cy="81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4420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6A02731-878A-9249-BBB9-CC5AA44F5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1475" y="-50980"/>
            <a:ext cx="9307132" cy="581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ABF1-B738-AA43-A92E-08206547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0528-D929-0C44-B5F0-8C5D60448F4B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383C44-E073-2143-8B89-9B04A7809C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95434" y="2086335"/>
            <a:ext cx="1582432" cy="154233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2E21BF3-ED2A-2A41-B903-995F9D63BAC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224997" y="1730095"/>
            <a:ext cx="4645993" cy="1912893"/>
          </a:xfrm>
        </p:spPr>
        <p:txBody>
          <a:bodyPr>
            <a:normAutofit/>
          </a:bodyPr>
          <a:lstStyle>
            <a:lvl1pPr marL="0" indent="0" algn="l">
              <a:buNone/>
              <a:defRPr sz="1750">
                <a:solidFill>
                  <a:schemeClr val="bg1"/>
                </a:solidFill>
                <a:latin typeface="+mn-lt"/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Contact Details: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D044-79BA-4A41-9E0A-FFD81907B7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5155" y="769938"/>
            <a:ext cx="4645819" cy="728928"/>
          </a:xfrm>
        </p:spPr>
        <p:txBody>
          <a:bodyPr anchor="b">
            <a:no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5221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83;p24">
            <a:extLst>
              <a:ext uri="{FF2B5EF4-FFF2-40B4-BE49-F238E27FC236}">
                <a16:creationId xmlns:a16="http://schemas.microsoft.com/office/drawing/2014/main" id="{ED4E5A38-DE30-E84B-B91F-60F1CBEECD1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903552" y="310152"/>
            <a:ext cx="4231558" cy="617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chemeClr val="lt1"/>
                </a:solidFill>
              </a:rPr>
              <a:t>   </a:t>
            </a:r>
            <a:endParaRPr sz="2500" b="1">
              <a:solidFill>
                <a:schemeClr val="l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D5F746-3F8B-AB4C-B9C7-6EA24CF32214}"/>
              </a:ext>
            </a:extLst>
          </p:cNvPr>
          <p:cNvSpPr/>
          <p:nvPr userDrawn="1"/>
        </p:nvSpPr>
        <p:spPr>
          <a:xfrm>
            <a:off x="-25880" y="-14377"/>
            <a:ext cx="9169880" cy="986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9" name="Google Shape;81;p24">
            <a:extLst>
              <a:ext uri="{FF2B5EF4-FFF2-40B4-BE49-F238E27FC236}">
                <a16:creationId xmlns:a16="http://schemas.microsoft.com/office/drawing/2014/main" id="{6CBC6ACE-1327-C348-96E6-8D3E77C772CA}"/>
              </a:ext>
            </a:extLst>
          </p:cNvPr>
          <p:cNvSpPr/>
          <p:nvPr userDrawn="1"/>
        </p:nvSpPr>
        <p:spPr>
          <a:xfrm>
            <a:off x="-25880" y="-36052"/>
            <a:ext cx="3216755" cy="5787104"/>
          </a:xfrm>
          <a:custGeom>
            <a:avLst/>
            <a:gdLst/>
            <a:ahLst/>
            <a:cxnLst/>
            <a:rect l="l" t="t" r="r" b="b"/>
            <a:pathLst>
              <a:path w="8937948" h="6872515" extrusionOk="0">
                <a:moveTo>
                  <a:pt x="0" y="1"/>
                </a:moveTo>
                <a:lnTo>
                  <a:pt x="8937948" y="0"/>
                </a:lnTo>
                <a:lnTo>
                  <a:pt x="6035091" y="6872515"/>
                </a:lnTo>
                <a:lnTo>
                  <a:pt x="0" y="6872515"/>
                </a:ln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33788A"/>
              </a:gs>
              <a:gs pos="100000">
                <a:srgbClr val="0F575E"/>
              </a:gs>
            </a:gsLst>
            <a:lin ang="0" scaled="0"/>
          </a:gradFill>
          <a:ln>
            <a:noFill/>
          </a:ln>
        </p:spPr>
        <p:txBody>
          <a:bodyPr spcFirstLastPara="1" wrap="square" lIns="57141" tIns="28563" rIns="57141" bIns="2856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75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8283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userDrawn="1">
  <p:cSld name="3_Title Slide">
    <p:bg>
      <p:bgPr>
        <a:gradFill>
          <a:gsLst>
            <a:gs pos="0">
              <a:srgbClr val="33788A"/>
            </a:gs>
            <a:gs pos="100000">
              <a:srgbClr val="0F575E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08777" y="195784"/>
            <a:ext cx="7526853" cy="92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9pPr>
          </a:lstStyle>
          <a:p>
            <a:endParaRPr/>
          </a:p>
        </p:txBody>
      </p:sp>
      <p:pic>
        <p:nvPicPr>
          <p:cNvPr id="3" name="Google Shape;33;p10">
            <a:extLst>
              <a:ext uri="{FF2B5EF4-FFF2-40B4-BE49-F238E27FC236}">
                <a16:creationId xmlns:a16="http://schemas.microsoft.com/office/drawing/2014/main" id="{D6E5A812-4BC3-0E20-FA60-CF4ABA8C62C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595" y="279771"/>
            <a:ext cx="837451" cy="81622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14AB40-2E4F-EF8A-DFDB-F39AC04326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372" y="1289845"/>
            <a:ext cx="8526852" cy="4229364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6317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userDrawn="1">
  <p:cSld name="3_Title Slide">
    <p:bg>
      <p:bgPr>
        <a:gradFill>
          <a:gsLst>
            <a:gs pos="0">
              <a:srgbClr val="33788A"/>
            </a:gs>
            <a:gs pos="100000">
              <a:srgbClr val="0F575E"/>
            </a:gs>
          </a:gsLst>
          <a:lin ang="0" scaled="0"/>
        </a:gra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"/>
          <p:cNvSpPr txBox="1">
            <a:spLocks noGrp="1"/>
          </p:cNvSpPr>
          <p:nvPr>
            <p:ph type="title"/>
          </p:nvPr>
        </p:nvSpPr>
        <p:spPr>
          <a:xfrm>
            <a:off x="308776" y="195784"/>
            <a:ext cx="3814790" cy="922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2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125"/>
            </a:lvl9pPr>
          </a:lstStyle>
          <a:p>
            <a:endParaRPr/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84643FF4-6FCD-2FE0-427A-B3BAB6E69D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85958" y="1290144"/>
            <a:ext cx="3837609" cy="421054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B067511-E20C-EDF9-7DB8-B0F67FF71700}"/>
              </a:ext>
            </a:extLst>
          </p:cNvPr>
          <p:cNvSpPr/>
          <p:nvPr userDrawn="1"/>
        </p:nvSpPr>
        <p:spPr>
          <a:xfrm flipH="1">
            <a:off x="4828195" y="2103"/>
            <a:ext cx="4071272" cy="5717942"/>
          </a:xfrm>
          <a:prstGeom prst="parallelogram">
            <a:avLst/>
          </a:prstGeom>
          <a:gradFill flip="none" rotWithShape="1">
            <a:gsLst>
              <a:gs pos="0">
                <a:srgbClr val="69BE53"/>
              </a:gs>
              <a:gs pos="100000">
                <a:srgbClr val="00854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37" b="0" i="0">
              <a:latin typeface="Verdana" panose="020B0604030504040204" pitchFamily="34" charset="0"/>
            </a:endParaRPr>
          </a:p>
        </p:txBody>
      </p:sp>
      <p:sp>
        <p:nvSpPr>
          <p:cNvPr id="5" name="Parallelogram 4">
            <a:extLst>
              <a:ext uri="{FF2B5EF4-FFF2-40B4-BE49-F238E27FC236}">
                <a16:creationId xmlns:a16="http://schemas.microsoft.com/office/drawing/2014/main" id="{5B7D0D69-86C9-6343-A411-AA8A04D0E135}"/>
              </a:ext>
            </a:extLst>
          </p:cNvPr>
          <p:cNvSpPr/>
          <p:nvPr userDrawn="1"/>
        </p:nvSpPr>
        <p:spPr>
          <a:xfrm>
            <a:off x="4766954" y="-3569"/>
            <a:ext cx="4193757" cy="5729278"/>
          </a:xfrm>
          <a:custGeom>
            <a:avLst/>
            <a:gdLst>
              <a:gd name="connsiteX0" fmla="*/ 0 w 3829050"/>
              <a:gd name="connsiteY0" fmla="*/ 6862294 h 6862294"/>
              <a:gd name="connsiteX1" fmla="*/ 957263 w 3829050"/>
              <a:gd name="connsiteY1" fmla="*/ 0 h 6862294"/>
              <a:gd name="connsiteX2" fmla="*/ 3829050 w 3829050"/>
              <a:gd name="connsiteY2" fmla="*/ 0 h 6862294"/>
              <a:gd name="connsiteX3" fmla="*/ 2871788 w 3829050"/>
              <a:gd name="connsiteY3" fmla="*/ 6862294 h 6862294"/>
              <a:gd name="connsiteX4" fmla="*/ 0 w 3829050"/>
              <a:gd name="connsiteY4" fmla="*/ 6862294 h 6862294"/>
              <a:gd name="connsiteX0" fmla="*/ 0 w 4343400"/>
              <a:gd name="connsiteY0" fmla="*/ 6862294 h 6862294"/>
              <a:gd name="connsiteX1" fmla="*/ 957263 w 4343400"/>
              <a:gd name="connsiteY1" fmla="*/ 0 h 6862294"/>
              <a:gd name="connsiteX2" fmla="*/ 4343400 w 4343400"/>
              <a:gd name="connsiteY2" fmla="*/ 0 h 6862294"/>
              <a:gd name="connsiteX3" fmla="*/ 2871788 w 4343400"/>
              <a:gd name="connsiteY3" fmla="*/ 6862294 h 6862294"/>
              <a:gd name="connsiteX4" fmla="*/ 0 w 4343400"/>
              <a:gd name="connsiteY4" fmla="*/ 6862294 h 6862294"/>
              <a:gd name="connsiteX0" fmla="*/ 0 w 5800725"/>
              <a:gd name="connsiteY0" fmla="*/ 6890869 h 6890869"/>
              <a:gd name="connsiteX1" fmla="*/ 2414588 w 5800725"/>
              <a:gd name="connsiteY1" fmla="*/ 0 h 6890869"/>
              <a:gd name="connsiteX2" fmla="*/ 5800725 w 5800725"/>
              <a:gd name="connsiteY2" fmla="*/ 0 h 6890869"/>
              <a:gd name="connsiteX3" fmla="*/ 4329113 w 5800725"/>
              <a:gd name="connsiteY3" fmla="*/ 6862294 h 6890869"/>
              <a:gd name="connsiteX4" fmla="*/ 0 w 5800725"/>
              <a:gd name="connsiteY4" fmla="*/ 6890869 h 6890869"/>
              <a:gd name="connsiteX0" fmla="*/ 0 w 5800725"/>
              <a:gd name="connsiteY0" fmla="*/ 6890869 h 6890869"/>
              <a:gd name="connsiteX1" fmla="*/ 1457325 w 5800725"/>
              <a:gd name="connsiteY1" fmla="*/ 14287 h 6890869"/>
              <a:gd name="connsiteX2" fmla="*/ 5800725 w 5800725"/>
              <a:gd name="connsiteY2" fmla="*/ 0 h 6890869"/>
              <a:gd name="connsiteX3" fmla="*/ 4329113 w 5800725"/>
              <a:gd name="connsiteY3" fmla="*/ 6862294 h 6890869"/>
              <a:gd name="connsiteX4" fmla="*/ 0 w 5800725"/>
              <a:gd name="connsiteY4" fmla="*/ 6890869 h 6890869"/>
              <a:gd name="connsiteX0" fmla="*/ 0 w 5800725"/>
              <a:gd name="connsiteY0" fmla="*/ 6893999 h 6893999"/>
              <a:gd name="connsiteX1" fmla="*/ 1457325 w 5800725"/>
              <a:gd name="connsiteY1" fmla="*/ 0 h 6893999"/>
              <a:gd name="connsiteX2" fmla="*/ 5800725 w 5800725"/>
              <a:gd name="connsiteY2" fmla="*/ 3130 h 6893999"/>
              <a:gd name="connsiteX3" fmla="*/ 4329113 w 5800725"/>
              <a:gd name="connsiteY3" fmla="*/ 6865424 h 6893999"/>
              <a:gd name="connsiteX4" fmla="*/ 0 w 5800725"/>
              <a:gd name="connsiteY4" fmla="*/ 6893999 h 6893999"/>
              <a:gd name="connsiteX0" fmla="*/ 0 w 5777575"/>
              <a:gd name="connsiteY0" fmla="*/ 6870850 h 6870850"/>
              <a:gd name="connsiteX1" fmla="*/ 1434175 w 5777575"/>
              <a:gd name="connsiteY1" fmla="*/ 0 h 6870850"/>
              <a:gd name="connsiteX2" fmla="*/ 5777575 w 5777575"/>
              <a:gd name="connsiteY2" fmla="*/ 3130 h 6870850"/>
              <a:gd name="connsiteX3" fmla="*/ 4305963 w 5777575"/>
              <a:gd name="connsiteY3" fmla="*/ 6865424 h 6870850"/>
              <a:gd name="connsiteX4" fmla="*/ 0 w 5777575"/>
              <a:gd name="connsiteY4" fmla="*/ 6870850 h 6870850"/>
              <a:gd name="connsiteX0" fmla="*/ 0 w 5742851"/>
              <a:gd name="connsiteY0" fmla="*/ 6870850 h 6870850"/>
              <a:gd name="connsiteX1" fmla="*/ 1434175 w 5742851"/>
              <a:gd name="connsiteY1" fmla="*/ 0 h 6870850"/>
              <a:gd name="connsiteX2" fmla="*/ 5742851 w 5742851"/>
              <a:gd name="connsiteY2" fmla="*/ 14704 h 6870850"/>
              <a:gd name="connsiteX3" fmla="*/ 4305963 w 5742851"/>
              <a:gd name="connsiteY3" fmla="*/ 6865424 h 6870850"/>
              <a:gd name="connsiteX4" fmla="*/ 0 w 5742851"/>
              <a:gd name="connsiteY4" fmla="*/ 6870850 h 6870850"/>
              <a:gd name="connsiteX0" fmla="*/ 0 w 5742851"/>
              <a:gd name="connsiteY0" fmla="*/ 6870850 h 6870850"/>
              <a:gd name="connsiteX1" fmla="*/ 1434175 w 5742851"/>
              <a:gd name="connsiteY1" fmla="*/ 0 h 6870850"/>
              <a:gd name="connsiteX2" fmla="*/ 5742851 w 5742851"/>
              <a:gd name="connsiteY2" fmla="*/ 14704 h 6870850"/>
              <a:gd name="connsiteX3" fmla="*/ 4305963 w 5742851"/>
              <a:gd name="connsiteY3" fmla="*/ 6865424 h 6870850"/>
              <a:gd name="connsiteX4" fmla="*/ 0 w 5742851"/>
              <a:gd name="connsiteY4" fmla="*/ 6870850 h 6870850"/>
              <a:gd name="connsiteX0" fmla="*/ 0 w 5742851"/>
              <a:gd name="connsiteY0" fmla="*/ 6870850 h 6870850"/>
              <a:gd name="connsiteX1" fmla="*/ 1434175 w 5742851"/>
              <a:gd name="connsiteY1" fmla="*/ 0 h 6870850"/>
              <a:gd name="connsiteX2" fmla="*/ 5742851 w 5742851"/>
              <a:gd name="connsiteY2" fmla="*/ 190 h 6870850"/>
              <a:gd name="connsiteX3" fmla="*/ 4305963 w 5742851"/>
              <a:gd name="connsiteY3" fmla="*/ 6865424 h 6870850"/>
              <a:gd name="connsiteX4" fmla="*/ 0 w 5742851"/>
              <a:gd name="connsiteY4" fmla="*/ 6870850 h 6870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42851" h="6870850">
                <a:moveTo>
                  <a:pt x="0" y="6870850"/>
                </a:moveTo>
                <a:lnTo>
                  <a:pt x="1434175" y="0"/>
                </a:lnTo>
                <a:lnTo>
                  <a:pt x="5742851" y="190"/>
                </a:lnTo>
                <a:lnTo>
                  <a:pt x="4305963" y="6865424"/>
                </a:lnTo>
                <a:lnTo>
                  <a:pt x="0" y="68708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25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D1FC3764-9A6A-DCCD-A7C8-4E3EE2C9D1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05711" y="0"/>
            <a:ext cx="4316243" cy="5722143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75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6A02731-878A-9249-BBB9-CC5AA44F5D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3132" y="0"/>
            <a:ext cx="9307132" cy="5816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ABF1-B738-AA43-A92E-08206547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00528-D929-0C44-B5F0-8C5D60448F4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0D044-79BA-4A41-9E0A-FFD81907B7A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225155" y="769938"/>
            <a:ext cx="4645819" cy="728928"/>
          </a:xfrm>
        </p:spPr>
        <p:txBody>
          <a:bodyPr anchor="b">
            <a:noAutofit/>
          </a:bodyPr>
          <a:lstStyle>
            <a:lvl1pPr marL="0" indent="0">
              <a:buNone/>
              <a:defRPr sz="2250">
                <a:solidFill>
                  <a:schemeClr val="bg1"/>
                </a:solidFill>
              </a:defRPr>
            </a:lvl1pPr>
            <a:lvl2pPr>
              <a:defRPr sz="2500">
                <a:solidFill>
                  <a:schemeClr val="bg1"/>
                </a:solidFill>
              </a:defRPr>
            </a:lvl2pPr>
            <a:lvl3pPr>
              <a:defRPr sz="2500">
                <a:solidFill>
                  <a:schemeClr val="bg1"/>
                </a:solidFill>
              </a:defRPr>
            </a:lvl3pPr>
            <a:lvl4pPr>
              <a:defRPr sz="2500">
                <a:solidFill>
                  <a:schemeClr val="bg1"/>
                </a:solidFill>
              </a:defRPr>
            </a:lvl4pPr>
            <a:lvl5pPr>
              <a:defRPr sz="25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8423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2511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75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6" y="3661813"/>
            <a:ext cx="7500938" cy="301500"/>
          </a:xfrm>
        </p:spPr>
        <p:txBody>
          <a:bodyPr/>
          <a:lstStyle>
            <a:lvl1pPr marL="0" indent="0" algn="l">
              <a:buNone/>
              <a:defRPr sz="875" b="0">
                <a:solidFill>
                  <a:schemeClr val="accent2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7" y="222779"/>
            <a:ext cx="3677021" cy="1032721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7" y="4488750"/>
            <a:ext cx="4679325" cy="816145"/>
          </a:xfrm>
        </p:spPr>
        <p:txBody>
          <a:bodyPr/>
          <a:lstStyle>
            <a:lvl1pPr>
              <a:spcBef>
                <a:spcPts val="0"/>
              </a:spcBef>
              <a:defRPr sz="875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875">
                <a:solidFill>
                  <a:schemeClr val="accent2"/>
                </a:solidFill>
              </a:defRPr>
            </a:lvl2pPr>
            <a:lvl3pPr marL="0" indent="0">
              <a:spcBef>
                <a:spcPts val="354"/>
              </a:spcBef>
              <a:buNone/>
              <a:defRPr sz="875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875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875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4403" indent="0" algn="l"/>
            <a:endParaRPr lang="en-GB" sz="625"/>
          </a:p>
        </p:txBody>
      </p:sp>
    </p:spTree>
    <p:extLst>
      <p:ext uri="{BB962C8B-B14F-4D97-AF65-F5344CB8AC3E}">
        <p14:creationId xmlns:p14="http://schemas.microsoft.com/office/powerpoint/2010/main" val="4089680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F6E69-32E8-83F2-FC82-C16A4C52734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2B738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Google Shape;29;p10">
            <a:extLst>
              <a:ext uri="{FF2B5EF4-FFF2-40B4-BE49-F238E27FC236}">
                <a16:creationId xmlns:a16="http://schemas.microsoft.com/office/drawing/2014/main" id="{E0335D4F-8632-2464-6B52-0B4AE9689950}"/>
              </a:ext>
            </a:extLst>
          </p:cNvPr>
          <p:cNvSpPr/>
          <p:nvPr userDrawn="1"/>
        </p:nvSpPr>
        <p:spPr>
          <a:xfrm>
            <a:off x="0" y="84668"/>
            <a:ext cx="8329613" cy="743208"/>
          </a:xfrm>
          <a:custGeom>
            <a:avLst/>
            <a:gdLst/>
            <a:ahLst/>
            <a:cxnLst/>
            <a:rect l="l" t="t" r="r" b="b"/>
            <a:pathLst>
              <a:path w="9085006" h="891849" extrusionOk="0">
                <a:moveTo>
                  <a:pt x="0" y="0"/>
                </a:moveTo>
                <a:lnTo>
                  <a:pt x="9085006" y="0"/>
                </a:lnTo>
                <a:lnTo>
                  <a:pt x="8657302" y="877101"/>
                </a:lnTo>
                <a:lnTo>
                  <a:pt x="0" y="8918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rgbClr val="005DAE"/>
              </a:gs>
              <a:gs pos="94000">
                <a:srgbClr val="005DAE"/>
              </a:gs>
            </a:gsLst>
            <a:lin ang="10800000" scaled="0"/>
          </a:gradFill>
          <a:ln>
            <a:noFill/>
          </a:ln>
        </p:spPr>
        <p:txBody>
          <a:bodyPr spcFirstLastPara="1" wrap="square" lIns="42856" tIns="21422" rIns="42856" bIns="2142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4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306" y="190573"/>
            <a:ext cx="5625704" cy="46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571477" rtl="0" eaLnBrk="1" latinLnBrk="0" hangingPunct="1">
              <a:spcBef>
                <a:spcPct val="0"/>
              </a:spcBef>
              <a:buNone/>
              <a:defRPr sz="2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567563"/>
            <a:ext cx="7500938" cy="3366823"/>
          </a:xfrm>
        </p:spPr>
        <p:txBody>
          <a:bodyPr/>
          <a:lstStyle>
            <a:lvl1pPr marL="214304" indent="-214304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1pPr>
            <a:lvl2pPr marL="198430" indent="-198430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2pPr>
            <a:lvl3pPr marL="355189" indent="-138901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3pPr>
            <a:lvl4pPr marL="490121" indent="-126003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4pPr>
            <a:lvl5pPr marL="625053" indent="-116082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CD238-51EE-F9B8-5503-8876BFBB6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01335"/>
            <a:ext cx="5829300" cy="21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49A4A0-AE1E-9694-0F38-0A5BEFF4FBF3}"/>
              </a:ext>
            </a:extLst>
          </p:cNvPr>
          <p:cNvSpPr/>
          <p:nvPr userDrawn="1"/>
        </p:nvSpPr>
        <p:spPr>
          <a:xfrm>
            <a:off x="2338330" y="5505925"/>
            <a:ext cx="6805670" cy="213665"/>
          </a:xfrm>
          <a:prstGeom prst="rect">
            <a:avLst/>
          </a:prstGeom>
          <a:solidFill>
            <a:srgbClr val="0F73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8663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;p10">
            <a:extLst>
              <a:ext uri="{FF2B5EF4-FFF2-40B4-BE49-F238E27FC236}">
                <a16:creationId xmlns:a16="http://schemas.microsoft.com/office/drawing/2014/main" id="{E0335D4F-8632-2464-6B52-0B4AE9689950}"/>
              </a:ext>
            </a:extLst>
          </p:cNvPr>
          <p:cNvSpPr/>
          <p:nvPr userDrawn="1"/>
        </p:nvSpPr>
        <p:spPr>
          <a:xfrm>
            <a:off x="-1" y="53421"/>
            <a:ext cx="8329613" cy="743208"/>
          </a:xfrm>
          <a:custGeom>
            <a:avLst/>
            <a:gdLst/>
            <a:ahLst/>
            <a:cxnLst/>
            <a:rect l="l" t="t" r="r" b="b"/>
            <a:pathLst>
              <a:path w="9085006" h="891849" extrusionOk="0">
                <a:moveTo>
                  <a:pt x="0" y="0"/>
                </a:moveTo>
                <a:lnTo>
                  <a:pt x="9085006" y="0"/>
                </a:lnTo>
                <a:lnTo>
                  <a:pt x="8657302" y="877101"/>
                </a:lnTo>
                <a:lnTo>
                  <a:pt x="0" y="8918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rgbClr val="005DAE"/>
              </a:gs>
              <a:gs pos="94000">
                <a:srgbClr val="005DAE"/>
              </a:gs>
            </a:gsLst>
            <a:lin ang="10800000" scaled="0"/>
          </a:gradFill>
          <a:ln>
            <a:noFill/>
          </a:ln>
        </p:spPr>
        <p:txBody>
          <a:bodyPr spcFirstLastPara="1" wrap="square" lIns="57141" tIns="28563" rIns="57141" bIns="2856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25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675" y="146554"/>
            <a:ext cx="7500939" cy="468000"/>
          </a:xfrm>
        </p:spPr>
        <p:txBody>
          <a:bodyPr/>
          <a:lstStyle>
            <a:lvl1pPr>
              <a:defRPr sz="26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567563"/>
            <a:ext cx="7500938" cy="3366823"/>
          </a:xfrm>
        </p:spPr>
        <p:txBody>
          <a:bodyPr/>
          <a:lstStyle>
            <a:lvl1pPr marL="285739" indent="-285739">
              <a:buClr>
                <a:srgbClr val="0E73B9"/>
              </a:buClr>
              <a:buFont typeface="Wingdings" pitchFamily="2" charset="2"/>
              <a:buChar char="Ø"/>
              <a:defRPr>
                <a:solidFill>
                  <a:srgbClr val="005EAE"/>
                </a:solidFill>
              </a:defRPr>
            </a:lvl1pPr>
            <a:lvl2pPr marL="264573" indent="-264573">
              <a:buClr>
                <a:srgbClr val="0E73B9"/>
              </a:buClr>
              <a:buFont typeface="Wingdings" pitchFamily="2" charset="2"/>
              <a:buChar char="Ø"/>
              <a:defRPr>
                <a:solidFill>
                  <a:srgbClr val="005EAE"/>
                </a:solidFill>
              </a:defRPr>
            </a:lvl2pPr>
            <a:lvl3pPr marL="473585" indent="-185201">
              <a:buClr>
                <a:srgbClr val="0E73B9"/>
              </a:buClr>
              <a:buFont typeface="Wingdings" pitchFamily="2" charset="2"/>
              <a:buChar char="Ø"/>
              <a:defRPr>
                <a:solidFill>
                  <a:srgbClr val="005EAE"/>
                </a:solidFill>
              </a:defRPr>
            </a:lvl3pPr>
            <a:lvl4pPr marL="653495" indent="-168004">
              <a:buClr>
                <a:srgbClr val="0E73B9"/>
              </a:buClr>
              <a:buFont typeface="Wingdings" pitchFamily="2" charset="2"/>
              <a:buChar char="Ø"/>
              <a:defRPr>
                <a:solidFill>
                  <a:srgbClr val="005EAE"/>
                </a:solidFill>
              </a:defRPr>
            </a:lvl4pPr>
            <a:lvl5pPr marL="833404" indent="-154775">
              <a:buClr>
                <a:srgbClr val="0E73B9"/>
              </a:buClr>
              <a:buFont typeface="Wingdings" pitchFamily="2" charset="2"/>
              <a:buChar char="Ø"/>
              <a:defRPr>
                <a:solidFill>
                  <a:srgbClr val="005E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626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4AF6E69-32E8-83F2-FC82-C16A4C52734C}"/>
              </a:ext>
            </a:extLst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10414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  <p:sp>
        <p:nvSpPr>
          <p:cNvPr id="6" name="Google Shape;29;p10">
            <a:extLst>
              <a:ext uri="{FF2B5EF4-FFF2-40B4-BE49-F238E27FC236}">
                <a16:creationId xmlns:a16="http://schemas.microsoft.com/office/drawing/2014/main" id="{E0335D4F-8632-2464-6B52-0B4AE9689950}"/>
              </a:ext>
            </a:extLst>
          </p:cNvPr>
          <p:cNvSpPr/>
          <p:nvPr userDrawn="1"/>
        </p:nvSpPr>
        <p:spPr>
          <a:xfrm>
            <a:off x="0" y="84668"/>
            <a:ext cx="8329613" cy="743208"/>
          </a:xfrm>
          <a:custGeom>
            <a:avLst/>
            <a:gdLst/>
            <a:ahLst/>
            <a:cxnLst/>
            <a:rect l="l" t="t" r="r" b="b"/>
            <a:pathLst>
              <a:path w="9085006" h="891849" extrusionOk="0">
                <a:moveTo>
                  <a:pt x="0" y="0"/>
                </a:moveTo>
                <a:lnTo>
                  <a:pt x="9085006" y="0"/>
                </a:lnTo>
                <a:lnTo>
                  <a:pt x="8657302" y="877101"/>
                </a:lnTo>
                <a:lnTo>
                  <a:pt x="0" y="8918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">
                <a:schemeClr val="tx2">
                  <a:lumMod val="60000"/>
                  <a:lumOff val="40000"/>
                </a:schemeClr>
              </a:gs>
              <a:gs pos="100000">
                <a:srgbClr val="005DAE"/>
              </a:gs>
              <a:gs pos="94000">
                <a:srgbClr val="005DAE"/>
              </a:gs>
            </a:gsLst>
            <a:lin ang="10800000" scaled="0"/>
          </a:gradFill>
          <a:ln>
            <a:noFill/>
          </a:ln>
        </p:spPr>
        <p:txBody>
          <a:bodyPr spcFirstLastPara="1" wrap="square" lIns="42856" tIns="21422" rIns="42856" bIns="21422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44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251" y="128170"/>
            <a:ext cx="5625704" cy="46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571477" rtl="0" eaLnBrk="1" latinLnBrk="0" hangingPunct="1">
              <a:spcBef>
                <a:spcPct val="0"/>
              </a:spcBef>
              <a:buNone/>
              <a:defRPr sz="2000" b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567563"/>
            <a:ext cx="7500938" cy="3366823"/>
          </a:xfrm>
        </p:spPr>
        <p:txBody>
          <a:bodyPr/>
          <a:lstStyle>
            <a:lvl1pPr marL="214304" indent="-214304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1pPr>
            <a:lvl2pPr marL="198430" indent="-198430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2pPr>
            <a:lvl3pPr marL="355189" indent="-138901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3pPr>
            <a:lvl4pPr marL="490121" indent="-126003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4pPr>
            <a:lvl5pPr marL="625053" indent="-116082">
              <a:buClr>
                <a:schemeClr val="bg1"/>
              </a:buClr>
              <a:buFont typeface="Wingdings" pitchFamily="2" charset="2"/>
              <a:buChar char="Ø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CD238-51EE-F9B8-5503-8876BFBB6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501335"/>
            <a:ext cx="5829300" cy="2136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49A4A0-AE1E-9694-0F38-0A5BEFF4FBF3}"/>
              </a:ext>
            </a:extLst>
          </p:cNvPr>
          <p:cNvSpPr/>
          <p:nvPr userDrawn="1"/>
        </p:nvSpPr>
        <p:spPr>
          <a:xfrm>
            <a:off x="2338330" y="5505925"/>
            <a:ext cx="6805670" cy="213665"/>
          </a:xfrm>
          <a:prstGeom prst="rect">
            <a:avLst/>
          </a:prstGeom>
          <a:solidFill>
            <a:srgbClr val="0F73B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25"/>
          </a:p>
        </p:txBody>
      </p:sp>
    </p:spTree>
    <p:extLst>
      <p:ext uri="{BB962C8B-B14F-4D97-AF65-F5344CB8AC3E}">
        <p14:creationId xmlns:p14="http://schemas.microsoft.com/office/powerpoint/2010/main" val="1256848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12A1-88EE-1CB9-69F8-1F544F56D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5DDA3-1850-325C-661A-F278E71927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72D08-627E-BA92-5705-123110F78F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613CBA-079F-A38E-5D64-F6E6C4039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F73F2-C5C6-0804-1984-929361380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775BF6-D940-7583-04D1-A4A333F4E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E4E1-FFDA-4ED9-A8AF-1F101E78477D}" type="datetimeFigureOut">
              <a:rPr lang="en-IE" smtClean="0"/>
              <a:t>30/05/2025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5D4BD9-3FC5-5F99-B43E-7AA227334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2D100-A311-DFE8-8753-C8E9B7931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B1DBD-3300-40F2-B55B-4B6B81C5899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1232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" type="tx">
  <p:cSld name="Пустой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>
            <a:spLocks noGrp="1"/>
          </p:cNvSpPr>
          <p:nvPr>
            <p:ph type="sldNum" idx="12"/>
          </p:nvPr>
        </p:nvSpPr>
        <p:spPr>
          <a:xfrm>
            <a:off x="4484638" y="5450417"/>
            <a:ext cx="169964" cy="518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Helvetica Neue Light"/>
              <a:buNone/>
              <a:defRPr sz="9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98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E135E-2566-4748-853C-8A3B78F0FB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0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E28910-F514-151F-25CD-37F0C324E559}"/>
              </a:ext>
            </a:extLst>
          </p:cNvPr>
          <p:cNvSpPr/>
          <p:nvPr userDrawn="1"/>
        </p:nvSpPr>
        <p:spPr>
          <a:xfrm>
            <a:off x="0" y="0"/>
            <a:ext cx="9144000" cy="1029267"/>
          </a:xfrm>
          <a:prstGeom prst="rect">
            <a:avLst/>
          </a:prstGeom>
          <a:solidFill>
            <a:srgbClr val="005D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567563"/>
            <a:ext cx="7500938" cy="33668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762000"/>
            <a:ext cx="7500938" cy="230188"/>
          </a:xfrm>
        </p:spPr>
        <p:txBody>
          <a:bodyPr/>
          <a:lstStyle>
            <a:lvl1pPr>
              <a:defRPr sz="1167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0873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8E28910-F514-151F-25CD-37F0C324E559}"/>
              </a:ext>
            </a:extLst>
          </p:cNvPr>
          <p:cNvSpPr/>
          <p:nvPr userDrawn="1"/>
        </p:nvSpPr>
        <p:spPr>
          <a:xfrm>
            <a:off x="0" y="0"/>
            <a:ext cx="9144000" cy="5415000"/>
          </a:xfrm>
          <a:prstGeom prst="rect">
            <a:avLst/>
          </a:prstGeom>
          <a:solidFill>
            <a:srgbClr val="005D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567563"/>
            <a:ext cx="7500938" cy="336682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636" y="130667"/>
            <a:ext cx="7500939" cy="468000"/>
          </a:xfrm>
        </p:spPr>
        <p:txBody>
          <a:bodyPr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54651" y="1051299"/>
            <a:ext cx="7527924" cy="3036188"/>
          </a:xfrm>
        </p:spPr>
        <p:txBody>
          <a:bodyPr/>
          <a:lstStyle>
            <a:lvl1pPr marL="0" indent="0" rtl="0">
              <a:spcBef>
                <a:spcPts val="750"/>
              </a:spcBef>
              <a:buClr>
                <a:schemeClr val="tx2"/>
              </a:buClr>
              <a:buSzPts val="2000"/>
              <a:buFont typeface="Arial"/>
              <a:buNone/>
              <a:defRPr sz="1667" b="1"/>
            </a:lvl1pPr>
            <a:lvl2pPr marL="521208" indent="-194461" rtl="0">
              <a:buSzPts val="2000"/>
              <a:buFont typeface="Minion Pro"/>
              <a:buChar char="‒"/>
              <a:defRPr sz="1667"/>
            </a:lvl2pPr>
            <a:lvl3pPr marL="760647" indent="-185201" rtl="0">
              <a:buSzPts val="2000"/>
              <a:buFont typeface="Arial"/>
              <a:buChar char="»"/>
              <a:defRPr sz="1667"/>
            </a:lvl3pPr>
            <a:lvl4pPr marL="940557" indent="-158744">
              <a:defRPr sz="1667"/>
            </a:lvl4pPr>
            <a:lvl5pPr marL="1199838" indent="-154775">
              <a:defRPr sz="16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4849813"/>
            <a:ext cx="9144000" cy="863864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endParaRPr lang="en-GB" sz="833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5038624"/>
            <a:ext cx="2060224" cy="458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567563"/>
            <a:ext cx="7500938" cy="3366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762000"/>
            <a:ext cx="7500938" cy="230188"/>
          </a:xfrm>
        </p:spPr>
        <p:txBody>
          <a:bodyPr/>
          <a:lstStyle>
            <a:lvl1pPr>
              <a:defRPr sz="1167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46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619250"/>
            <a:ext cx="4204800" cy="36195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333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587500"/>
            <a:ext cx="3819525" cy="3323073"/>
          </a:xfrm>
        </p:spPr>
        <p:txBody>
          <a:bodyPr/>
          <a:lstStyle>
            <a:lvl1pPr marL="198430" indent="-198430">
              <a:spcBef>
                <a:spcPts val="708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167" b="0"/>
            </a:lvl1pPr>
            <a:lvl2pPr marL="419348" indent="-173296">
              <a:spcBef>
                <a:spcPts val="0"/>
              </a:spcBef>
              <a:spcAft>
                <a:spcPts val="472"/>
              </a:spcAft>
              <a:defRPr sz="1167" b="0"/>
            </a:lvl2pPr>
            <a:lvl3pPr>
              <a:defRPr sz="1167" b="0"/>
            </a:lvl3pPr>
            <a:lvl4pPr>
              <a:defRPr sz="1167" b="0"/>
            </a:lvl4pPr>
            <a:lvl5pPr>
              <a:defRPr sz="1167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762000"/>
            <a:ext cx="7500938" cy="230188"/>
          </a:xfrm>
        </p:spPr>
        <p:txBody>
          <a:bodyPr/>
          <a:lstStyle>
            <a:lvl1pPr>
              <a:defRPr sz="1167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r>
              <a:rPr lang="en-GB" sz="833" b="1"/>
              <a:t>Trinity College Dublin, </a:t>
            </a:r>
            <a:r>
              <a:rPr lang="en-GB" sz="833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196530"/>
            <a:ext cx="9144000" cy="4042221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333" b="0">
                <a:solidFill>
                  <a:schemeClr val="accent3"/>
                </a:solidFill>
              </a:defRPr>
            </a:lvl1pPr>
          </a:lstStyle>
          <a:p>
            <a:r>
              <a:rPr lang="en-GB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762000"/>
            <a:ext cx="7500938" cy="230188"/>
          </a:xfrm>
        </p:spPr>
        <p:txBody>
          <a:bodyPr/>
          <a:lstStyle>
            <a:lvl1pPr>
              <a:defRPr sz="1167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r>
              <a:rPr lang="en-GB" sz="833" b="1"/>
              <a:t>Trinity College Dublin, </a:t>
            </a:r>
            <a:r>
              <a:rPr lang="en-GB" sz="833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5" y="3096000"/>
            <a:ext cx="7500939" cy="462375"/>
          </a:xfrm>
        </p:spPr>
        <p:txBody>
          <a:bodyPr/>
          <a:lstStyle>
            <a:lvl1pPr algn="l">
              <a:defRPr sz="3500">
                <a:solidFill>
                  <a:srgbClr val="005E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511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675" y="573103"/>
            <a:ext cx="4636800" cy="10327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endParaRPr lang="en-GB" sz="833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5" y="300000"/>
            <a:ext cx="7500939" cy="46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559626"/>
            <a:ext cx="7500938" cy="341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5415000"/>
            <a:ext cx="9144000" cy="30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605872" indent="0" algn="l"/>
            <a:r>
              <a:rPr lang="en-GB" sz="833" b="1"/>
              <a:t>Trinity College Dublin, </a:t>
            </a:r>
            <a:r>
              <a:rPr lang="en-GB" sz="833"/>
              <a:t>The University of Dublin</a:t>
            </a: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65" r:id="rId3"/>
    <p:sldLayoutId id="2147483656" r:id="rId4"/>
    <p:sldLayoutId id="2147483661" r:id="rId5"/>
    <p:sldLayoutId id="2147483662" r:id="rId6"/>
    <p:sldLayoutId id="2147483657" r:id="rId7"/>
    <p:sldLayoutId id="2147483658" r:id="rId8"/>
    <p:sldLayoutId id="2147483659" r:id="rId9"/>
    <p:sldLayoutId id="2147483654" r:id="rId10"/>
    <p:sldLayoutId id="2147483663" r:id="rId11"/>
    <p:sldLayoutId id="2147483664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5" r:id="rId19"/>
    <p:sldLayoutId id="2147483676" r:id="rId20"/>
    <p:sldLayoutId id="2147483678" r:id="rId21"/>
    <p:sldLayoutId id="2147483679" r:id="rId22"/>
    <p:sldLayoutId id="2147483680" r:id="rId23"/>
  </p:sldLayoutIdLst>
  <p:hf hdr="0" ftr="0" dt="0"/>
  <p:txStyles>
    <p:titleStyle>
      <a:lvl1pPr algn="l" defTabSz="761970" rtl="0" eaLnBrk="1" latinLnBrk="0" hangingPunct="1">
        <a:spcBef>
          <a:spcPct val="0"/>
        </a:spcBef>
        <a:buNone/>
        <a:defRPr sz="30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761970" rtl="0" eaLnBrk="1" latinLnBrk="0" hangingPunct="1">
        <a:spcBef>
          <a:spcPts val="1181"/>
        </a:spcBef>
        <a:buFont typeface="Arial" pitchFamily="34" charset="0"/>
        <a:buNone/>
        <a:defRPr sz="1667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64573" indent="-264573" algn="l" defTabSz="761970" rtl="0" eaLnBrk="1" latinLnBrk="0" hangingPunct="1">
        <a:spcBef>
          <a:spcPts val="945"/>
        </a:spcBef>
        <a:buClr>
          <a:schemeClr val="tx2"/>
        </a:buClr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2pPr>
      <a:lvl3pPr marL="473585" indent="-185201" algn="l" defTabSz="761970" rtl="0" eaLnBrk="1" latinLnBrk="0" hangingPunct="1">
        <a:spcBef>
          <a:spcPts val="945"/>
        </a:spcBef>
        <a:buClr>
          <a:schemeClr val="tx2"/>
        </a:buClr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653495" indent="-168004" algn="l" defTabSz="761970" rtl="0" eaLnBrk="1" latinLnBrk="0" hangingPunct="1">
        <a:spcBef>
          <a:spcPts val="945"/>
        </a:spcBef>
        <a:buClr>
          <a:schemeClr val="tx2"/>
        </a:buClr>
        <a:buFont typeface="Minion Pro" pitchFamily="18" charset="0"/>
        <a:buChar char="‒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833404" indent="-154775" algn="l" defTabSz="761970" rtl="0" eaLnBrk="1" latinLnBrk="0" hangingPunct="1">
        <a:spcBef>
          <a:spcPts val="945"/>
        </a:spcBef>
        <a:buClr>
          <a:schemeClr val="tx2"/>
        </a:buClr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75ECA9C-E913-822E-7D85-7BDDD2F3D372}"/>
              </a:ext>
            </a:extLst>
          </p:cNvPr>
          <p:cNvSpPr txBox="1">
            <a:spLocks/>
          </p:cNvSpPr>
          <p:nvPr/>
        </p:nvSpPr>
        <p:spPr>
          <a:xfrm>
            <a:off x="851710" y="3039222"/>
            <a:ext cx="5107128" cy="1536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41" tIns="28563" rIns="57141" bIns="28563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Prof Dr Vincent Wade BSc., MSc., MA., PhD., FTCD</a:t>
            </a: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Professorial Chair of Computer Science (Est. 1990)</a:t>
            </a: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CoFounder, ADAPT SFI Research Centre</a:t>
            </a:r>
          </a:p>
          <a:p>
            <a:pPr>
              <a:spcBef>
                <a:spcPts val="0"/>
              </a:spcBef>
            </a:pPr>
            <a:endParaRPr lang="en-IE" sz="1333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Dean of Undergraduate Studies and The Senior Lecturer</a:t>
            </a: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West Theatre</a:t>
            </a: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Trinity College Dublin, University of Dublin</a:t>
            </a:r>
          </a:p>
          <a:p>
            <a:pPr>
              <a:spcBef>
                <a:spcPts val="0"/>
              </a:spcBef>
            </a:pPr>
            <a:endParaRPr lang="en-IE" sz="1333" i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IE" sz="1333" i="1" dirty="0">
                <a:solidFill>
                  <a:schemeClr val="tx1"/>
                </a:solidFill>
              </a:rPr>
              <a:t>SLecture@TCD.IE</a:t>
            </a:r>
            <a:endParaRPr lang="en-US" sz="1333" i="1" dirty="0">
              <a:solidFill>
                <a:schemeClr val="tx1"/>
              </a:solidFill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BDA3B85F-95AA-D5B9-EE92-0DB45A12A80D}"/>
              </a:ext>
            </a:extLst>
          </p:cNvPr>
          <p:cNvSpPr txBox="1">
            <a:spLocks/>
          </p:cNvSpPr>
          <p:nvPr/>
        </p:nvSpPr>
        <p:spPr>
          <a:xfrm>
            <a:off x="1335458" y="1458688"/>
            <a:ext cx="6473085" cy="621074"/>
          </a:xfrm>
          <a:prstGeom prst="rect">
            <a:avLst/>
          </a:prstGeom>
        </p:spPr>
        <p:txBody>
          <a:bodyPr vert="horz" lIns="57150" tIns="28575" rIns="57150" bIns="28575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Update on Teaching and Learning In Trinity </a:t>
            </a:r>
            <a:endParaRPr lang="en-IE" sz="2000" dirty="0"/>
          </a:p>
        </p:txBody>
      </p:sp>
      <p:pic>
        <p:nvPicPr>
          <p:cNvPr id="7" name="Picture 6" descr="A qr code with green dots&#10;&#10;Description automatically generated">
            <a:extLst>
              <a:ext uri="{FF2B5EF4-FFF2-40B4-BE49-F238E27FC236}">
                <a16:creationId xmlns:a16="http://schemas.microsoft.com/office/drawing/2014/main" id="{CB8AF3CE-5252-0807-A349-DD9FCB85F6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933" y="3309720"/>
            <a:ext cx="1309915" cy="13099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F8104B2-E78B-2E2B-7157-9DED76D190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6358" y="3039221"/>
            <a:ext cx="1433527" cy="14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62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A06672D-B5F4-B47B-7012-0834F7993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Research &amp; Innovation Hub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1F87326-7E1B-6695-EE10-415904AF26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0674" y="1447820"/>
            <a:ext cx="8823326" cy="3366823"/>
          </a:xfrm>
        </p:spPr>
        <p:txBody>
          <a:bodyPr/>
          <a:lstStyle/>
          <a:p>
            <a:r>
              <a:rPr lang="en-IE" sz="1800" dirty="0"/>
              <a:t>To provide a focus for Teaching &amp; Learning Innovation where  College expertise  can be aggregated and harnessed </a:t>
            </a:r>
          </a:p>
          <a:p>
            <a:endParaRPr lang="en-IE" sz="80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IE" sz="1800" dirty="0"/>
              <a:t>To better devise and/or adopt proven teaching innovations,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IE" sz="1800" dirty="0"/>
              <a:t>To conduct pedagogic research, pilot, and where appropriate, mainstream new developments in curriculum design, teaching practices, learning, and assessment, and </a:t>
            </a:r>
          </a:p>
          <a:p>
            <a:pPr marL="758825" lvl="4" indent="-285750">
              <a:buFont typeface="Arial" panose="020B0604020202020204" pitchFamily="34" charset="0"/>
              <a:buChar char="•"/>
            </a:pPr>
            <a:r>
              <a:rPr lang="en-IE" sz="1800" dirty="0"/>
              <a:t>To support the application of new and emerging learning technologies</a:t>
            </a:r>
            <a:r>
              <a:rPr lang="en-US" sz="1800" dirty="0"/>
              <a:t>  </a:t>
            </a:r>
          </a:p>
          <a:p>
            <a:pPr marL="758825" lvl="4" indent="-285750">
              <a:buFont typeface="Arial" panose="020B0604020202020204" pitchFamily="34" charset="0"/>
              <a:buChar char="•"/>
            </a:pPr>
            <a:r>
              <a:rPr lang="en-US" sz="1800" dirty="0"/>
              <a:t>To enable mainstreaming of appropriate T&amp;L innovation across College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1904B-1C39-1875-F5D1-2AAB20AFD7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fld id="{16CB1DBD-3300-40F2-B55B-4B6B81C58999}" type="slidenum">
              <a:rPr lang="en-IE" smtClean="0"/>
              <a:t>10</a:t>
            </a:fld>
            <a:endParaRPr lang="en-I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BF6FDC-F8FE-0635-184B-49126A1A7B00}"/>
              </a:ext>
            </a:extLst>
          </p:cNvPr>
          <p:cNvSpPr txBox="1"/>
          <p:nvPr/>
        </p:nvSpPr>
        <p:spPr>
          <a:xfrm>
            <a:off x="204562" y="4491477"/>
            <a:ext cx="84445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800" i="1" dirty="0"/>
              <a:t>An </a:t>
            </a:r>
            <a:r>
              <a:rPr lang="en-IE" sz="1800" b="1" i="1" dirty="0"/>
              <a:t>ALL College Space </a:t>
            </a:r>
            <a:r>
              <a:rPr lang="en-IE" sz="1800" i="1" dirty="0"/>
              <a:t>for experimenting and researching Teaching &amp; Learning Innovation using shared resources and expertise </a:t>
            </a:r>
          </a:p>
        </p:txBody>
      </p:sp>
    </p:spTree>
    <p:extLst>
      <p:ext uri="{BB962C8B-B14F-4D97-AF65-F5344CB8AC3E}">
        <p14:creationId xmlns:p14="http://schemas.microsoft.com/office/powerpoint/2010/main" val="299754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747;p17">
            <a:extLst>
              <a:ext uri="{FF2B5EF4-FFF2-40B4-BE49-F238E27FC236}">
                <a16:creationId xmlns:a16="http://schemas.microsoft.com/office/drawing/2014/main" id="{50ED24CC-16AA-16B3-9E1A-BE8E7691B0A3}"/>
              </a:ext>
            </a:extLst>
          </p:cNvPr>
          <p:cNvSpPr/>
          <p:nvPr/>
        </p:nvSpPr>
        <p:spPr>
          <a:xfrm>
            <a:off x="596349" y="2712181"/>
            <a:ext cx="6798727" cy="542507"/>
          </a:xfrm>
          <a:prstGeom prst="rightArrow">
            <a:avLst>
              <a:gd name="adj1" fmla="val 100000"/>
              <a:gd name="adj2" fmla="val 73631"/>
            </a:avLst>
          </a:prstGeom>
          <a:solidFill>
            <a:srgbClr val="C1DA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" name="Google Shape;1726;p21">
            <a:extLst>
              <a:ext uri="{FF2B5EF4-FFF2-40B4-BE49-F238E27FC236}">
                <a16:creationId xmlns:a16="http://schemas.microsoft.com/office/drawing/2014/main" id="{D5DDB193-4AB0-FC88-E348-B8E57C71DDA0}"/>
              </a:ext>
            </a:extLst>
          </p:cNvPr>
          <p:cNvSpPr/>
          <p:nvPr/>
        </p:nvSpPr>
        <p:spPr>
          <a:xfrm rot="9153336">
            <a:off x="1963691" y="774950"/>
            <a:ext cx="4419149" cy="4353281"/>
          </a:xfrm>
          <a:prstGeom prst="pie">
            <a:avLst>
              <a:gd name="adj1" fmla="val 7012867"/>
              <a:gd name="adj2" fmla="val 7010311"/>
            </a:avLst>
          </a:prstGeom>
          <a:solidFill>
            <a:schemeClr val="tx1">
              <a:lumMod val="40000"/>
              <a:lumOff val="60000"/>
              <a:alpha val="77255"/>
            </a:scheme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r>
              <a:rPr lang="en-IE" sz="24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</a:t>
            </a:r>
            <a:endParaRPr sz="2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" name="Google Shape;1726;p21">
            <a:extLst>
              <a:ext uri="{FF2B5EF4-FFF2-40B4-BE49-F238E27FC236}">
                <a16:creationId xmlns:a16="http://schemas.microsoft.com/office/drawing/2014/main" id="{DA5B04B9-337F-3852-E34A-E401F546073E}"/>
              </a:ext>
            </a:extLst>
          </p:cNvPr>
          <p:cNvSpPr/>
          <p:nvPr/>
        </p:nvSpPr>
        <p:spPr>
          <a:xfrm rot="16200000">
            <a:off x="2499080" y="1253671"/>
            <a:ext cx="3348372" cy="3348372"/>
          </a:xfrm>
          <a:prstGeom prst="pie">
            <a:avLst>
              <a:gd name="adj1" fmla="val 7053568"/>
              <a:gd name="adj2" fmla="val 14599904"/>
            </a:avLst>
          </a:prstGeom>
          <a:solidFill>
            <a:srgbClr val="C1DAEE">
              <a:alpha val="77255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" name="Google Shape;1726;p21">
            <a:extLst>
              <a:ext uri="{FF2B5EF4-FFF2-40B4-BE49-F238E27FC236}">
                <a16:creationId xmlns:a16="http://schemas.microsoft.com/office/drawing/2014/main" id="{73A4104C-5D43-0127-2323-67AFD9C8186A}"/>
              </a:ext>
            </a:extLst>
          </p:cNvPr>
          <p:cNvSpPr/>
          <p:nvPr/>
        </p:nvSpPr>
        <p:spPr>
          <a:xfrm rot="9153336">
            <a:off x="2510079" y="1227184"/>
            <a:ext cx="3348372" cy="3348372"/>
          </a:xfrm>
          <a:prstGeom prst="pie">
            <a:avLst>
              <a:gd name="adj1" fmla="val 7012867"/>
              <a:gd name="adj2" fmla="val 14154093"/>
            </a:avLst>
          </a:prstGeom>
          <a:solidFill>
            <a:srgbClr val="C1DAEE">
              <a:alpha val="77255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" name="Google Shape;1726;p21">
            <a:extLst>
              <a:ext uri="{FF2B5EF4-FFF2-40B4-BE49-F238E27FC236}">
                <a16:creationId xmlns:a16="http://schemas.microsoft.com/office/drawing/2014/main" id="{D18D4CE6-5E26-669B-376C-D0D8F2977A03}"/>
              </a:ext>
            </a:extLst>
          </p:cNvPr>
          <p:cNvSpPr/>
          <p:nvPr/>
        </p:nvSpPr>
        <p:spPr>
          <a:xfrm rot="2128535">
            <a:off x="2491280" y="1249989"/>
            <a:ext cx="3348372" cy="3348372"/>
          </a:xfrm>
          <a:prstGeom prst="pie">
            <a:avLst>
              <a:gd name="adj1" fmla="val 7005256"/>
              <a:gd name="adj2" fmla="val 14081005"/>
            </a:avLst>
          </a:prstGeom>
          <a:solidFill>
            <a:srgbClr val="C1DAEE">
              <a:alpha val="77255"/>
            </a:srgbClr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/>
            <a:endParaRPr sz="24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38" name="Google Shape;1038;p24"/>
          <p:cNvSpPr/>
          <p:nvPr/>
        </p:nvSpPr>
        <p:spPr>
          <a:xfrm rot="10800000">
            <a:off x="4227290" y="2901607"/>
            <a:ext cx="1084556" cy="131869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cubicBezTo>
                  <a:pt x="15159" y="99"/>
                  <a:pt x="8753" y="2277"/>
                  <a:pt x="3838" y="6542"/>
                </a:cubicBezTo>
                <a:cubicBezTo>
                  <a:pt x="2331" y="7850"/>
                  <a:pt x="1055" y="9281"/>
                  <a:pt x="0" y="10795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sym typeface="Helvetica Neue"/>
            </a:endParaRPr>
          </a:p>
        </p:txBody>
      </p:sp>
      <p:sp>
        <p:nvSpPr>
          <p:cNvPr id="1039" name="Google Shape;1039;p24"/>
          <p:cNvSpPr/>
          <p:nvPr/>
        </p:nvSpPr>
        <p:spPr>
          <a:xfrm rot="10800000">
            <a:off x="3049911" y="2832704"/>
            <a:ext cx="1178641" cy="138672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10746"/>
                </a:lnTo>
                <a:cubicBezTo>
                  <a:pt x="20544" y="9238"/>
                  <a:pt x="19268" y="7812"/>
                  <a:pt x="17760" y="6510"/>
                </a:cubicBezTo>
                <a:cubicBezTo>
                  <a:pt x="12846" y="2266"/>
                  <a:pt x="6440" y="99"/>
                  <a:pt x="0" y="0"/>
                </a:cubicBez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sym typeface="Helvetica Neue"/>
            </a:endParaRPr>
          </a:p>
        </p:txBody>
      </p:sp>
      <p:sp>
        <p:nvSpPr>
          <p:cNvPr id="1040" name="Google Shape;1040;p24"/>
          <p:cNvSpPr/>
          <p:nvPr/>
        </p:nvSpPr>
        <p:spPr>
          <a:xfrm rot="10800000">
            <a:off x="4204268" y="2229370"/>
            <a:ext cx="1279329" cy="1310270"/>
          </a:xfrm>
          <a:custGeom>
            <a:avLst/>
            <a:gdLst/>
            <a:ahLst/>
            <a:cxnLst/>
            <a:rect l="l" t="t" r="r" b="b"/>
            <a:pathLst>
              <a:path w="21594" h="21600" extrusionOk="0">
                <a:moveTo>
                  <a:pt x="2806" y="0"/>
                </a:moveTo>
                <a:cubicBezTo>
                  <a:pt x="930" y="3349"/>
                  <a:pt x="-6" y="7077"/>
                  <a:pt x="0" y="10804"/>
                </a:cubicBezTo>
                <a:cubicBezTo>
                  <a:pt x="6" y="14531"/>
                  <a:pt x="952" y="18256"/>
                  <a:pt x="2841" y="21600"/>
                </a:cubicBezTo>
                <a:lnTo>
                  <a:pt x="21594" y="10761"/>
                </a:lnTo>
                <a:lnTo>
                  <a:pt x="2806" y="0"/>
                </a:ln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sym typeface="Helvetica Neue"/>
            </a:endParaRPr>
          </a:p>
        </p:txBody>
      </p:sp>
      <p:sp>
        <p:nvSpPr>
          <p:cNvPr id="1041" name="Google Shape;1041;p24"/>
          <p:cNvSpPr/>
          <p:nvPr/>
        </p:nvSpPr>
        <p:spPr>
          <a:xfrm rot="10800000">
            <a:off x="2892596" y="2229370"/>
            <a:ext cx="1268169" cy="1278285"/>
          </a:xfrm>
          <a:custGeom>
            <a:avLst/>
            <a:gdLst/>
            <a:ahLst/>
            <a:cxnLst/>
            <a:rect l="l" t="t" r="r" b="b"/>
            <a:pathLst>
              <a:path w="21592" h="21600" extrusionOk="0">
                <a:moveTo>
                  <a:pt x="18764" y="0"/>
                </a:moveTo>
                <a:lnTo>
                  <a:pt x="0" y="10836"/>
                </a:lnTo>
                <a:lnTo>
                  <a:pt x="18814" y="21600"/>
                </a:lnTo>
                <a:cubicBezTo>
                  <a:pt x="20674" y="18246"/>
                  <a:pt x="21600" y="14521"/>
                  <a:pt x="21592" y="10796"/>
                </a:cubicBezTo>
                <a:cubicBezTo>
                  <a:pt x="21583" y="7071"/>
                  <a:pt x="20640" y="3347"/>
                  <a:pt x="18764" y="0"/>
                </a:cubicBez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sym typeface="Helvetica Neue"/>
            </a:endParaRPr>
          </a:p>
        </p:txBody>
      </p:sp>
      <p:sp>
        <p:nvSpPr>
          <p:cNvPr id="1042" name="Google Shape;1042;p24"/>
          <p:cNvSpPr/>
          <p:nvPr/>
        </p:nvSpPr>
        <p:spPr>
          <a:xfrm rot="10800000">
            <a:off x="3049911" y="1603404"/>
            <a:ext cx="1140272" cy="1283643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cubicBezTo>
                  <a:pt x="6421" y="21501"/>
                  <a:pt x="12808" y="19336"/>
                  <a:pt x="17708" y="15096"/>
                </a:cubicBezTo>
                <a:cubicBezTo>
                  <a:pt x="19240" y="13770"/>
                  <a:pt x="20536" y="12318"/>
                  <a:pt x="21600" y="10779"/>
                </a:cubicBezTo>
                <a:lnTo>
                  <a:pt x="0" y="0"/>
                </a:ln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43" name="Google Shape;1043;p24"/>
          <p:cNvSpPr/>
          <p:nvPr/>
        </p:nvSpPr>
        <p:spPr>
          <a:xfrm rot="10800000">
            <a:off x="4208092" y="1603404"/>
            <a:ext cx="1116956" cy="131027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0"/>
                </a:moveTo>
                <a:lnTo>
                  <a:pt x="0" y="10877"/>
                </a:lnTo>
                <a:cubicBezTo>
                  <a:pt x="1049" y="12366"/>
                  <a:pt x="2311" y="13774"/>
                  <a:pt x="3799" y="15061"/>
                </a:cubicBezTo>
                <a:cubicBezTo>
                  <a:pt x="8725" y="19324"/>
                  <a:pt x="15145" y="21501"/>
                  <a:pt x="21600" y="2160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448FCB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sym typeface="Helvetica Neue"/>
            </a:endParaRPr>
          </a:p>
        </p:txBody>
      </p:sp>
      <p:sp>
        <p:nvSpPr>
          <p:cNvPr id="1044" name="Google Shape;1044;p24"/>
          <p:cNvSpPr/>
          <p:nvPr/>
        </p:nvSpPr>
        <p:spPr>
          <a:xfrm rot="5400000">
            <a:off x="3332683" y="2072593"/>
            <a:ext cx="1703165" cy="1703165"/>
          </a:xfrm>
          <a:prstGeom prst="ellipse">
            <a:avLst/>
          </a:prstGeom>
          <a:solidFill>
            <a:srgbClr val="F7F5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71" name="Google Shape;1071;p24"/>
          <p:cNvSpPr txBox="1"/>
          <p:nvPr/>
        </p:nvSpPr>
        <p:spPr>
          <a:xfrm>
            <a:off x="3719021" y="2639760"/>
            <a:ext cx="10047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 algn="ctr">
              <a:buClr>
                <a:srgbClr val="535353"/>
              </a:buClr>
              <a:buSzPts val="2500"/>
            </a:pPr>
            <a:r>
              <a:rPr lang="en-US" sz="1050" b="1">
                <a:solidFill>
                  <a:srgbClr val="C00000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Learning Innovation &amp; Research Hub</a:t>
            </a:r>
            <a:endParaRPr sz="600" b="1">
              <a:solidFill>
                <a:srgbClr val="C00000"/>
              </a:solidFill>
            </a:endParaRPr>
          </a:p>
        </p:txBody>
      </p:sp>
      <p:sp>
        <p:nvSpPr>
          <p:cNvPr id="1072" name="Google Shape;1072;p24"/>
          <p:cNvSpPr txBox="1"/>
          <p:nvPr/>
        </p:nvSpPr>
        <p:spPr>
          <a:xfrm rot="3231511">
            <a:off x="3990957" y="2327886"/>
            <a:ext cx="1641193" cy="429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>
                <a:gd name="adj" fmla="val 10655441"/>
              </a:avLst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9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EDI /Disability </a:t>
            </a:r>
          </a:p>
          <a:p>
            <a:pPr algn="ctr">
              <a:buClr>
                <a:schemeClr val="lt1"/>
              </a:buClr>
              <a:buSzPts val="2000"/>
            </a:pPr>
            <a:r>
              <a:rPr lang="en-US" sz="9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Inclusive Curriculum</a:t>
            </a:r>
            <a:endParaRPr sz="900"/>
          </a:p>
        </p:txBody>
      </p:sp>
      <p:sp>
        <p:nvSpPr>
          <p:cNvPr id="1073" name="Google Shape;1073;p24"/>
          <p:cNvSpPr txBox="1"/>
          <p:nvPr/>
        </p:nvSpPr>
        <p:spPr>
          <a:xfrm rot="17801101">
            <a:off x="2879705" y="2212687"/>
            <a:ext cx="1478259" cy="758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9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Academic Affairs &amp; Quality</a:t>
            </a:r>
            <a:endParaRPr sz="600"/>
          </a:p>
        </p:txBody>
      </p:sp>
      <p:sp>
        <p:nvSpPr>
          <p:cNvPr id="1077" name="Google Shape;1077;p24"/>
          <p:cNvSpPr txBox="1"/>
          <p:nvPr/>
        </p:nvSpPr>
        <p:spPr>
          <a:xfrm>
            <a:off x="3176940" y="2955949"/>
            <a:ext cx="2064155" cy="95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Down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9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IT Teaching &amp; Learning /</a:t>
            </a:r>
          </a:p>
          <a:p>
            <a:pPr algn="ctr">
              <a:buClr>
                <a:schemeClr val="lt1"/>
              </a:buClr>
              <a:buSzPts val="2000"/>
            </a:pPr>
            <a:r>
              <a:rPr lang="en-US" sz="9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rPr>
              <a:t>Digital Learning Development</a:t>
            </a:r>
            <a:endParaRPr sz="600"/>
          </a:p>
        </p:txBody>
      </p:sp>
      <p:sp>
        <p:nvSpPr>
          <p:cNvPr id="1081" name="Google Shape;1081;p24"/>
          <p:cNvSpPr/>
          <p:nvPr/>
        </p:nvSpPr>
        <p:spPr>
          <a:xfrm>
            <a:off x="1830447" y="666793"/>
            <a:ext cx="4707854" cy="4592402"/>
          </a:xfrm>
          <a:prstGeom prst="ellipse">
            <a:avLst/>
          </a:prstGeom>
          <a:noFill/>
          <a:ln w="38100" cap="flat" cmpd="sng">
            <a:solidFill>
              <a:srgbClr val="000000">
                <a:alpha val="49412"/>
              </a:srgbClr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Google Shape;1071;p24">
            <a:extLst>
              <a:ext uri="{FF2B5EF4-FFF2-40B4-BE49-F238E27FC236}">
                <a16:creationId xmlns:a16="http://schemas.microsoft.com/office/drawing/2014/main" id="{C5E0A0AF-CC3D-469B-DA53-1075DA8EACCA}"/>
              </a:ext>
            </a:extLst>
          </p:cNvPr>
          <p:cNvSpPr txBox="1"/>
          <p:nvPr/>
        </p:nvSpPr>
        <p:spPr>
          <a:xfrm>
            <a:off x="3653516" y="2201067"/>
            <a:ext cx="1091240" cy="17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 algn="ctr">
              <a:buClr>
                <a:srgbClr val="535353"/>
              </a:buClr>
              <a:buSzPts val="2500"/>
            </a:pPr>
            <a:r>
              <a:rPr lang="en-US" sz="900">
                <a:latin typeface="Barlow SemiBold"/>
                <a:ea typeface="Barlow SemiBold"/>
                <a:cs typeface="Barlow SemiBold"/>
                <a:sym typeface="Barlow SemiBold"/>
              </a:rPr>
              <a:t>Academic Practice</a:t>
            </a:r>
            <a:endParaRPr sz="900"/>
          </a:p>
        </p:txBody>
      </p:sp>
      <p:sp>
        <p:nvSpPr>
          <p:cNvPr id="1036" name="Google Shape;1036;p24"/>
          <p:cNvSpPr/>
          <p:nvPr/>
        </p:nvSpPr>
        <p:spPr>
          <a:xfrm>
            <a:off x="3658675" y="2444543"/>
            <a:ext cx="1080974" cy="915503"/>
          </a:xfrm>
          <a:prstGeom prst="ellipse">
            <a:avLst/>
          </a:prstGeom>
          <a:noFill/>
          <a:ln w="25400" cap="flat" cmpd="sng">
            <a:solidFill>
              <a:schemeClr val="accent3"/>
            </a:solidFill>
            <a:prstDash val="dashDot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Google Shape;1073;p24">
            <a:extLst>
              <a:ext uri="{FF2B5EF4-FFF2-40B4-BE49-F238E27FC236}">
                <a16:creationId xmlns:a16="http://schemas.microsoft.com/office/drawing/2014/main" id="{1E28AC7F-0248-2A32-937C-4BC6EF72B5B8}"/>
              </a:ext>
            </a:extLst>
          </p:cNvPr>
          <p:cNvSpPr txBox="1"/>
          <p:nvPr/>
        </p:nvSpPr>
        <p:spPr>
          <a:xfrm rot="17787002">
            <a:off x="2346833" y="2122662"/>
            <a:ext cx="1478259" cy="57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Careers &amp; Development</a:t>
            </a:r>
            <a:endParaRPr sz="675"/>
          </a:p>
        </p:txBody>
      </p:sp>
      <p:sp>
        <p:nvSpPr>
          <p:cNvPr id="8" name="Google Shape;1073;p24">
            <a:extLst>
              <a:ext uri="{FF2B5EF4-FFF2-40B4-BE49-F238E27FC236}">
                <a16:creationId xmlns:a16="http://schemas.microsoft.com/office/drawing/2014/main" id="{16E6EAF2-59AA-E1B0-C8A1-E8F6E54782B6}"/>
              </a:ext>
            </a:extLst>
          </p:cNvPr>
          <p:cNvSpPr txBox="1"/>
          <p:nvPr/>
        </p:nvSpPr>
        <p:spPr>
          <a:xfrm>
            <a:off x="3693917" y="1461468"/>
            <a:ext cx="935406" cy="363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Library</a:t>
            </a:r>
            <a:endParaRPr sz="600"/>
          </a:p>
        </p:txBody>
      </p:sp>
      <p:sp>
        <p:nvSpPr>
          <p:cNvPr id="9" name="Google Shape;1073;p24">
            <a:extLst>
              <a:ext uri="{FF2B5EF4-FFF2-40B4-BE49-F238E27FC236}">
                <a16:creationId xmlns:a16="http://schemas.microsoft.com/office/drawing/2014/main" id="{8AC0A744-868C-D75F-B540-53EA32598584}"/>
              </a:ext>
            </a:extLst>
          </p:cNvPr>
          <p:cNvSpPr txBox="1"/>
          <p:nvPr/>
        </p:nvSpPr>
        <p:spPr>
          <a:xfrm rot="3750908">
            <a:off x="4195798" y="1958123"/>
            <a:ext cx="1726691" cy="724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Student Learning Development</a:t>
            </a:r>
            <a:endParaRPr sz="675"/>
          </a:p>
        </p:txBody>
      </p:sp>
      <p:sp>
        <p:nvSpPr>
          <p:cNvPr id="10" name="Google Shape;1073;p24">
            <a:extLst>
              <a:ext uri="{FF2B5EF4-FFF2-40B4-BE49-F238E27FC236}">
                <a16:creationId xmlns:a16="http://schemas.microsoft.com/office/drawing/2014/main" id="{78BFC9A6-4F17-BCCA-5819-9FF46CA35C1A}"/>
              </a:ext>
            </a:extLst>
          </p:cNvPr>
          <p:cNvSpPr txBox="1"/>
          <p:nvPr/>
        </p:nvSpPr>
        <p:spPr>
          <a:xfrm rot="16200000">
            <a:off x="1690021" y="2650343"/>
            <a:ext cx="1542745" cy="39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Data Protection Office</a:t>
            </a:r>
            <a:endParaRPr sz="675"/>
          </a:p>
        </p:txBody>
      </p:sp>
      <p:sp>
        <p:nvSpPr>
          <p:cNvPr id="15" name="Google Shape;1073;p24">
            <a:extLst>
              <a:ext uri="{FF2B5EF4-FFF2-40B4-BE49-F238E27FC236}">
                <a16:creationId xmlns:a16="http://schemas.microsoft.com/office/drawing/2014/main" id="{E29B0021-498F-27F9-81D8-78C9404D7608}"/>
              </a:ext>
            </a:extLst>
          </p:cNvPr>
          <p:cNvSpPr txBox="1"/>
          <p:nvPr/>
        </p:nvSpPr>
        <p:spPr>
          <a:xfrm>
            <a:off x="3062282" y="4474400"/>
            <a:ext cx="2257276" cy="382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Down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Dean of Students’ Office</a:t>
            </a:r>
            <a:endParaRPr sz="675"/>
          </a:p>
        </p:txBody>
      </p:sp>
      <p:sp>
        <p:nvSpPr>
          <p:cNvPr id="16" name="Google Shape;1073;p24">
            <a:extLst>
              <a:ext uri="{FF2B5EF4-FFF2-40B4-BE49-F238E27FC236}">
                <a16:creationId xmlns:a16="http://schemas.microsoft.com/office/drawing/2014/main" id="{E736C2CD-0990-5338-5A15-9B259D651531}"/>
              </a:ext>
            </a:extLst>
          </p:cNvPr>
          <p:cNvSpPr txBox="1"/>
          <p:nvPr/>
        </p:nvSpPr>
        <p:spPr>
          <a:xfrm rot="18497349">
            <a:off x="4946132" y="3769746"/>
            <a:ext cx="1478259" cy="32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Down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Tangent / Portal</a:t>
            </a:r>
            <a:endParaRPr sz="675"/>
          </a:p>
        </p:txBody>
      </p:sp>
      <p:sp>
        <p:nvSpPr>
          <p:cNvPr id="18" name="Google Shape;1073;p24">
            <a:extLst>
              <a:ext uri="{FF2B5EF4-FFF2-40B4-BE49-F238E27FC236}">
                <a16:creationId xmlns:a16="http://schemas.microsoft.com/office/drawing/2014/main" id="{AB3B40C4-EF26-29CC-3471-D71FF740AB2C}"/>
              </a:ext>
            </a:extLst>
          </p:cNvPr>
          <p:cNvSpPr txBox="1"/>
          <p:nvPr/>
        </p:nvSpPr>
        <p:spPr>
          <a:xfrm rot="19560200">
            <a:off x="2613871" y="1262664"/>
            <a:ext cx="1478259" cy="57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sym typeface="Barlow SemiBold"/>
              </a:rPr>
              <a:t>Tutorial Services</a:t>
            </a:r>
            <a:endParaRPr sz="675"/>
          </a:p>
        </p:txBody>
      </p:sp>
      <p:sp>
        <p:nvSpPr>
          <p:cNvPr id="19" name="Google Shape;1073;p24">
            <a:extLst>
              <a:ext uri="{FF2B5EF4-FFF2-40B4-BE49-F238E27FC236}">
                <a16:creationId xmlns:a16="http://schemas.microsoft.com/office/drawing/2014/main" id="{C423AF09-C33C-7712-3692-D9069E679930}"/>
              </a:ext>
            </a:extLst>
          </p:cNvPr>
          <p:cNvSpPr txBox="1"/>
          <p:nvPr/>
        </p:nvSpPr>
        <p:spPr>
          <a:xfrm rot="1846633">
            <a:off x="4185208" y="1237314"/>
            <a:ext cx="1478259" cy="57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sym typeface="Barlow SemiBold"/>
              </a:rPr>
              <a:t>Student Services</a:t>
            </a:r>
            <a:endParaRPr sz="675"/>
          </a:p>
        </p:txBody>
      </p:sp>
      <p:sp>
        <p:nvSpPr>
          <p:cNvPr id="20" name="Google Shape;1073;p24">
            <a:extLst>
              <a:ext uri="{FF2B5EF4-FFF2-40B4-BE49-F238E27FC236}">
                <a16:creationId xmlns:a16="http://schemas.microsoft.com/office/drawing/2014/main" id="{EEE2AE3F-D970-1B60-FF5F-36653A352585}"/>
              </a:ext>
            </a:extLst>
          </p:cNvPr>
          <p:cNvSpPr txBox="1"/>
          <p:nvPr/>
        </p:nvSpPr>
        <p:spPr>
          <a:xfrm rot="5217434">
            <a:off x="5033749" y="2309433"/>
            <a:ext cx="1478259" cy="572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Up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 err="1">
                <a:latin typeface="Barlow SemiBold"/>
                <a:sym typeface="Barlow SemiBold"/>
              </a:rPr>
              <a:t>Learnovate</a:t>
            </a:r>
            <a:endParaRPr sz="675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4A4192-F7DA-3A41-5013-72243B7A5594}"/>
              </a:ext>
            </a:extLst>
          </p:cNvPr>
          <p:cNvCxnSpPr>
            <a:cxnSpLocks/>
          </p:cNvCxnSpPr>
          <p:nvPr/>
        </p:nvCxnSpPr>
        <p:spPr>
          <a:xfrm>
            <a:off x="4184374" y="776298"/>
            <a:ext cx="0" cy="477373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2A19F1-2ED9-D94B-E5FE-C70CD34F6E1A}"/>
              </a:ext>
            </a:extLst>
          </p:cNvPr>
          <p:cNvCxnSpPr>
            <a:cxnSpLocks/>
          </p:cNvCxnSpPr>
          <p:nvPr/>
        </p:nvCxnSpPr>
        <p:spPr>
          <a:xfrm flipH="1">
            <a:off x="5646137" y="1853809"/>
            <a:ext cx="497286" cy="17801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2656191-9A3E-CA0E-06A3-DB0C623F6A40}"/>
              </a:ext>
            </a:extLst>
          </p:cNvPr>
          <p:cNvCxnSpPr>
            <a:cxnSpLocks/>
          </p:cNvCxnSpPr>
          <p:nvPr/>
        </p:nvCxnSpPr>
        <p:spPr>
          <a:xfrm flipH="1" flipV="1">
            <a:off x="5849410" y="3252128"/>
            <a:ext cx="521018" cy="79611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C93D30-19E4-3861-EB19-98C858877FD2}"/>
              </a:ext>
            </a:extLst>
          </p:cNvPr>
          <p:cNvCxnSpPr>
            <a:cxnSpLocks/>
          </p:cNvCxnSpPr>
          <p:nvPr/>
        </p:nvCxnSpPr>
        <p:spPr>
          <a:xfrm flipH="1" flipV="1">
            <a:off x="5071759" y="4328829"/>
            <a:ext cx="349456" cy="424717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65B3888-3E8C-D2E6-FAA9-47E32FC73C32}"/>
              </a:ext>
            </a:extLst>
          </p:cNvPr>
          <p:cNvCxnSpPr>
            <a:cxnSpLocks/>
          </p:cNvCxnSpPr>
          <p:nvPr/>
        </p:nvCxnSpPr>
        <p:spPr>
          <a:xfrm flipV="1">
            <a:off x="2202938" y="3702594"/>
            <a:ext cx="477214" cy="275149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0BA0DFB-84DC-39A0-7A09-E2C9D4AF96F5}"/>
              </a:ext>
            </a:extLst>
          </p:cNvPr>
          <p:cNvCxnSpPr>
            <a:cxnSpLocks/>
          </p:cNvCxnSpPr>
          <p:nvPr/>
        </p:nvCxnSpPr>
        <p:spPr>
          <a:xfrm>
            <a:off x="2381593" y="1799292"/>
            <a:ext cx="369541" cy="209356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oogle Shape;1073;p24">
            <a:extLst>
              <a:ext uri="{FF2B5EF4-FFF2-40B4-BE49-F238E27FC236}">
                <a16:creationId xmlns:a16="http://schemas.microsoft.com/office/drawing/2014/main" id="{E2214110-52EE-E9AF-C4AC-A7F48A86903A}"/>
              </a:ext>
            </a:extLst>
          </p:cNvPr>
          <p:cNvSpPr txBox="1"/>
          <p:nvPr/>
        </p:nvSpPr>
        <p:spPr>
          <a:xfrm rot="19856462">
            <a:off x="4331313" y="3882703"/>
            <a:ext cx="928660" cy="39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Down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Schools</a:t>
            </a:r>
            <a:endParaRPr sz="675"/>
          </a:p>
        </p:txBody>
      </p:sp>
      <p:sp>
        <p:nvSpPr>
          <p:cNvPr id="1027" name="Google Shape;748;p17">
            <a:extLst>
              <a:ext uri="{FF2B5EF4-FFF2-40B4-BE49-F238E27FC236}">
                <a16:creationId xmlns:a16="http://schemas.microsoft.com/office/drawing/2014/main" id="{F34A8C8B-C81F-3D1F-D62A-92443A7136C5}"/>
              </a:ext>
            </a:extLst>
          </p:cNvPr>
          <p:cNvSpPr/>
          <p:nvPr/>
        </p:nvSpPr>
        <p:spPr>
          <a:xfrm>
            <a:off x="7061765" y="2709744"/>
            <a:ext cx="609005" cy="54262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14168" y="10800"/>
                </a:lnTo>
                <a:lnTo>
                  <a:pt x="0" y="21600"/>
                </a:lnTo>
                <a:lnTo>
                  <a:pt x="7432" y="21600"/>
                </a:lnTo>
                <a:lnTo>
                  <a:pt x="21600" y="10800"/>
                </a:lnTo>
                <a:lnTo>
                  <a:pt x="7432" y="0"/>
                </a:lnTo>
                <a:lnTo>
                  <a:pt x="0" y="0"/>
                </a:lnTo>
                <a:close/>
              </a:path>
            </a:pathLst>
          </a:custGeom>
          <a:solidFill>
            <a:srgbClr val="C1DAE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>
              <a:buClr>
                <a:srgbClr val="525455"/>
              </a:buClr>
              <a:buSzPts val="3000"/>
            </a:pPr>
            <a:endParaRPr sz="1125">
              <a:solidFill>
                <a:srgbClr val="525455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404;p9">
            <a:extLst>
              <a:ext uri="{FF2B5EF4-FFF2-40B4-BE49-F238E27FC236}">
                <a16:creationId xmlns:a16="http://schemas.microsoft.com/office/drawing/2014/main" id="{E666B112-ACC8-1D03-54C9-97279592762C}"/>
              </a:ext>
            </a:extLst>
          </p:cNvPr>
          <p:cNvSpPr txBox="1"/>
          <p:nvPr/>
        </p:nvSpPr>
        <p:spPr>
          <a:xfrm>
            <a:off x="797675" y="2845793"/>
            <a:ext cx="977402" cy="21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t" anchorCtr="0">
            <a:spAutoFit/>
          </a:bodyPr>
          <a:lstStyle/>
          <a:p>
            <a:pPr>
              <a:buClr>
                <a:schemeClr val="dk1"/>
              </a:buClr>
              <a:buSzPts val="3000"/>
            </a:pPr>
            <a:r>
              <a:rPr lang="en-US" sz="1125">
                <a:latin typeface="Barlow SemiBold"/>
                <a:ea typeface="Barlow SemiBold"/>
                <a:cs typeface="Barlow SemiBold"/>
                <a:sym typeface="Barlow SemiBold"/>
              </a:rPr>
              <a:t>IT SERVICES</a:t>
            </a:r>
            <a:endParaRPr sz="675"/>
          </a:p>
        </p:txBody>
      </p:sp>
      <p:sp>
        <p:nvSpPr>
          <p:cNvPr id="1029" name="Google Shape;1073;p24">
            <a:extLst>
              <a:ext uri="{FF2B5EF4-FFF2-40B4-BE49-F238E27FC236}">
                <a16:creationId xmlns:a16="http://schemas.microsoft.com/office/drawing/2014/main" id="{B240F58C-5612-95EA-F624-759ED221B855}"/>
              </a:ext>
            </a:extLst>
          </p:cNvPr>
          <p:cNvSpPr txBox="1"/>
          <p:nvPr/>
        </p:nvSpPr>
        <p:spPr>
          <a:xfrm rot="2226455">
            <a:off x="2550295" y="3858603"/>
            <a:ext cx="1510747" cy="283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numCol="1" anchor="t" anchorCtr="0">
            <a:prstTxWarp prst="textArchDown">
              <a:avLst/>
            </a:prstTxWarp>
            <a:spAutoFit/>
          </a:bodyPr>
          <a:lstStyle/>
          <a:p>
            <a:pPr algn="ctr">
              <a:buClr>
                <a:schemeClr val="lt1"/>
              </a:buClr>
              <a:buSzPts val="2000"/>
            </a:pPr>
            <a:r>
              <a:rPr lang="en-US" sz="1050">
                <a:latin typeface="Barlow SemiBold"/>
                <a:ea typeface="Barlow SemiBold"/>
                <a:cs typeface="Barlow SemiBold"/>
                <a:sym typeface="Barlow SemiBold"/>
              </a:rPr>
              <a:t>Global</a:t>
            </a:r>
            <a:endParaRPr sz="675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660A7C-3B86-633A-BB7F-0224B15E00B6}"/>
              </a:ext>
            </a:extLst>
          </p:cNvPr>
          <p:cNvSpPr txBox="1"/>
          <p:nvPr/>
        </p:nvSpPr>
        <p:spPr>
          <a:xfrm>
            <a:off x="143074" y="492411"/>
            <a:ext cx="174599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350">
                <a:solidFill>
                  <a:schemeClr val="accent1"/>
                </a:solidFill>
              </a:rPr>
              <a:t>Maximising impact of existing teaching and learning resources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BEDE061-A807-FE4A-7A7C-0DDAEC6ACCB4}"/>
              </a:ext>
            </a:extLst>
          </p:cNvPr>
          <p:cNvCxnSpPr>
            <a:cxnSpLocks/>
          </p:cNvCxnSpPr>
          <p:nvPr/>
        </p:nvCxnSpPr>
        <p:spPr>
          <a:xfrm flipV="1">
            <a:off x="3273700" y="4431026"/>
            <a:ext cx="169387" cy="536912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139A2B-DA23-AAD9-58F6-CDC4079F0CFF}"/>
              </a:ext>
            </a:extLst>
          </p:cNvPr>
          <p:cNvSpPr txBox="1"/>
          <p:nvPr/>
        </p:nvSpPr>
        <p:spPr>
          <a:xfrm rot="2287044">
            <a:off x="2314200" y="4145808"/>
            <a:ext cx="1119217" cy="3462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825" b="1"/>
              <a:t>Martin Naughton –</a:t>
            </a:r>
          </a:p>
          <a:p>
            <a:r>
              <a:rPr lang="en-IE" sz="825" b="1"/>
              <a:t> E3 Learning Foundry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C21A1B-0EF8-6836-FF14-8AAD9C8C9CA7}"/>
              </a:ext>
            </a:extLst>
          </p:cNvPr>
          <p:cNvSpPr txBox="1"/>
          <p:nvPr/>
        </p:nvSpPr>
        <p:spPr>
          <a:xfrm>
            <a:off x="8297241" y="4829438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/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892B57CF-5243-F48C-1C55-31284D58B3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7714" y="283029"/>
            <a:ext cx="8957405" cy="48896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EE3EC-1F66-A523-F23C-A5E2DE09CAEC}"/>
              </a:ext>
            </a:extLst>
          </p:cNvPr>
          <p:cNvSpPr txBox="1"/>
          <p:nvPr/>
        </p:nvSpPr>
        <p:spPr>
          <a:xfrm>
            <a:off x="8286044" y="4643005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05802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55D53-00BB-F72F-5D1B-D7F10A4A8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A26729-C44A-27DF-359A-F9DCE719F3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3576" y="332199"/>
            <a:ext cx="8840392" cy="3009715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marL="31749"/>
            <a:r>
              <a:rPr lang="en-US" sz="3600"/>
              <a:t>2. How </a:t>
            </a:r>
            <a:r>
              <a:rPr lang="en-US" sz="3600" dirty="0"/>
              <a:t>to engage:</a:t>
            </a:r>
          </a:p>
          <a:p>
            <a:pPr marL="31749"/>
            <a:endParaRPr lang="en-US" sz="3600" dirty="0"/>
          </a:p>
          <a:p>
            <a:pPr marL="31749"/>
            <a:r>
              <a:rPr lang="en-US" sz="3600" dirty="0"/>
              <a:t>CALL for Expressions of Interest in Learning Innovation Project(s)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5904AC-4C84-2EF2-66F9-09FD151B01ED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235724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615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research report&#10;&#10;AI-generated content may be incorrect.">
            <a:extLst>
              <a:ext uri="{FF2B5EF4-FFF2-40B4-BE49-F238E27FC236}">
                <a16:creationId xmlns:a16="http://schemas.microsoft.com/office/drawing/2014/main" id="{B781B1A4-4498-5940-B65F-7E11CEDA5D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3" y="54430"/>
            <a:ext cx="5128391" cy="530066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688E30-A5C1-D5C4-6881-2D1890CC2A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7810" y="370793"/>
            <a:ext cx="5797814" cy="530066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08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B4ED74-EB36-8C83-6500-B0D1C6F563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37BB54-7F96-4484-BB0D-A6D9CB8D46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235724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07089B9-9620-322A-8D1E-BA5183C91FAF}"/>
              </a:ext>
            </a:extLst>
          </p:cNvPr>
          <p:cNvSpPr txBox="1">
            <a:spLocks/>
          </p:cNvSpPr>
          <p:nvPr/>
        </p:nvSpPr>
        <p:spPr>
          <a:xfrm>
            <a:off x="488878" y="1906736"/>
            <a:ext cx="3871661" cy="837150"/>
          </a:xfrm>
          <a:prstGeom prst="rect">
            <a:avLst/>
          </a:prstGeom>
        </p:spPr>
        <p:txBody>
          <a:bodyPr vert="horz" lIns="57150" tIns="28575" rIns="57150" bIns="28575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50" dirty="0" err="1"/>
              <a:t>Slecture@tcd.ie</a:t>
            </a:r>
            <a:endParaRPr lang="en-US" sz="1750" dirty="0"/>
          </a:p>
          <a:p>
            <a:r>
              <a:rPr lang="en-US" sz="1750" dirty="0" err="1"/>
              <a:t>Vincent.Wade@TCD.ie</a:t>
            </a:r>
            <a:endParaRPr lang="en-US" sz="1750" dirty="0"/>
          </a:p>
          <a:p>
            <a:r>
              <a:rPr lang="en-US" sz="1750" dirty="0"/>
              <a:t>https://</a:t>
            </a:r>
            <a:r>
              <a:rPr lang="en-US" sz="1750" dirty="0" err="1"/>
              <a:t>www.adaptcentre.ie</a:t>
            </a:r>
            <a:r>
              <a:rPr lang="en-US" sz="1750" dirty="0"/>
              <a:t>/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8107422-58EA-5262-F6C7-9B3AB0E8830C}"/>
              </a:ext>
            </a:extLst>
          </p:cNvPr>
          <p:cNvSpPr txBox="1">
            <a:spLocks/>
          </p:cNvSpPr>
          <p:nvPr/>
        </p:nvSpPr>
        <p:spPr>
          <a:xfrm>
            <a:off x="488878" y="1338161"/>
            <a:ext cx="3871516" cy="546696"/>
          </a:xfrm>
          <a:prstGeom prst="rect">
            <a:avLst/>
          </a:prstGeom>
        </p:spPr>
        <p:txBody>
          <a:bodyPr vert="horz" lIns="57150" tIns="28575" rIns="57150" bIns="28575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50" dirty="0"/>
              <a:t>Prof. Vincent Wade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013278-7613-E283-574D-5EB11665FF9F}"/>
              </a:ext>
            </a:extLst>
          </p:cNvPr>
          <p:cNvGrpSpPr/>
          <p:nvPr/>
        </p:nvGrpSpPr>
        <p:grpSpPr>
          <a:xfrm>
            <a:off x="4697499" y="1675781"/>
            <a:ext cx="2586483" cy="2363439"/>
            <a:chOff x="8045173" y="1563599"/>
            <a:chExt cx="3618464" cy="3441222"/>
          </a:xfrm>
        </p:grpSpPr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465E5F24-67FC-D9D0-919B-D495017A65D6}"/>
                </a:ext>
              </a:extLst>
            </p:cNvPr>
            <p:cNvSpPr/>
            <p:nvPr/>
          </p:nvSpPr>
          <p:spPr>
            <a:xfrm>
              <a:off x="8045196" y="1563600"/>
              <a:ext cx="3618441" cy="3441221"/>
            </a:xfrm>
            <a:prstGeom prst="parallelogram">
              <a:avLst>
                <a:gd name="adj" fmla="val 33978"/>
              </a:avLst>
            </a:prstGeom>
            <a:solidFill>
              <a:schemeClr val="l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25"/>
            </a:p>
          </p:txBody>
        </p:sp>
        <p:pic>
          <p:nvPicPr>
            <p:cNvPr id="9" name="Picture 8" descr="A person in a suit&#10;&#10;Description automatically generated with medium confidence">
              <a:extLst>
                <a:ext uri="{FF2B5EF4-FFF2-40B4-BE49-F238E27FC236}">
                  <a16:creationId xmlns:a16="http://schemas.microsoft.com/office/drawing/2014/main" id="{55A5F128-50A1-054E-60EF-2D3DDD0F1E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5173" y="1563599"/>
              <a:ext cx="3618441" cy="3441221"/>
            </a:xfrm>
            <a:prstGeom prst="parallelogram">
              <a:avLst>
                <a:gd name="adj" fmla="val 33977"/>
              </a:avLst>
            </a:prstGeom>
          </p:spPr>
        </p:pic>
      </p:grpSp>
      <p:pic>
        <p:nvPicPr>
          <p:cNvPr id="3" name="Picture 2" descr="A qr code with green dots&#10;&#10;Description automatically generated">
            <a:extLst>
              <a:ext uri="{FF2B5EF4-FFF2-40B4-BE49-F238E27FC236}">
                <a16:creationId xmlns:a16="http://schemas.microsoft.com/office/drawing/2014/main" id="{53D3330F-2C3F-9123-7B3D-F50AAD0F98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2" y="2765766"/>
            <a:ext cx="1309915" cy="130991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C06A4-52AB-D4DA-B043-9599DCF182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7499" y="1526386"/>
            <a:ext cx="2602304" cy="26622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88D650-CD3A-AEFC-698A-9DE8021D018E}"/>
              </a:ext>
            </a:extLst>
          </p:cNvPr>
          <p:cNvSpPr txBox="1"/>
          <p:nvPr/>
        </p:nvSpPr>
        <p:spPr>
          <a:xfrm>
            <a:off x="1012371" y="9688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87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4"/>
          <p:cNvSpPr txBox="1">
            <a:spLocks noGrp="1"/>
          </p:cNvSpPr>
          <p:nvPr>
            <p:ph type="title"/>
          </p:nvPr>
        </p:nvSpPr>
        <p:spPr>
          <a:xfrm>
            <a:off x="229236" y="130667"/>
            <a:ext cx="7500939" cy="468000"/>
          </a:xfrm>
        </p:spPr>
        <p:txBody>
          <a:bodyPr spcFirstLastPara="1" vert="horz" lIns="57141" tIns="28563" rIns="57141" bIns="28563" rtlCol="0" anchor="ctr" anchorCtr="0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3200"/>
            </a:pPr>
            <a:r>
              <a:rPr lang="en-US" sz="2750" b="1" dirty="0"/>
              <a:t>Outline</a:t>
            </a:r>
          </a:p>
        </p:txBody>
      </p:sp>
      <p:sp>
        <p:nvSpPr>
          <p:cNvPr id="84" name="Google Shape;84;p24" hidden="1"/>
          <p:cNvSpPr txBox="1">
            <a:spLocks noGrp="1"/>
          </p:cNvSpPr>
          <p:nvPr>
            <p:ph type="sldNum" idx="4294967295"/>
          </p:nvPr>
        </p:nvSpPr>
        <p:spPr>
          <a:xfrm>
            <a:off x="6096000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500"/>
              </a:spcAft>
              <a:buSzPts val="1200"/>
            </a:pPr>
            <a:fld id="{00000000-1234-1234-1234-123412341234}" type="slidenum">
              <a:rPr lang="en-US" smtClean="0"/>
              <a:pPr>
                <a:spcAft>
                  <a:spcPts val="500"/>
                </a:spcAft>
                <a:buSzPts val="1200"/>
              </a:pPr>
              <a:t>2</a:t>
            </a:fld>
            <a:endParaRPr lang="en-IE" dirty="0"/>
          </a:p>
        </p:txBody>
      </p:sp>
      <p:pic>
        <p:nvPicPr>
          <p:cNvPr id="8" name="Picture 7" descr="A picture containing building, water, holding, light&#10;&#10;Description automatically generated">
            <a:extLst>
              <a:ext uri="{FF2B5EF4-FFF2-40B4-BE49-F238E27FC236}">
                <a16:creationId xmlns:a16="http://schemas.microsoft.com/office/drawing/2014/main" id="{96D8508A-89A2-FA4D-80F8-4F8BC43F9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1528" y="0"/>
            <a:ext cx="4674330" cy="5715000"/>
          </a:xfrm>
          <a:prstGeom prst="rect">
            <a:avLst/>
          </a:prstGeom>
          <a:noFill/>
        </p:spPr>
      </p:pic>
      <p:sp>
        <p:nvSpPr>
          <p:cNvPr id="85" name="Google Shape;85;p24"/>
          <p:cNvSpPr txBox="1"/>
          <p:nvPr/>
        </p:nvSpPr>
        <p:spPr>
          <a:xfrm>
            <a:off x="491273" y="896251"/>
            <a:ext cx="4254897" cy="3922498"/>
          </a:xfrm>
          <a:prstGeom prst="rect">
            <a:avLst/>
          </a:prstGeom>
        </p:spPr>
        <p:txBody>
          <a:bodyPr spcFirstLastPara="1" lIns="57141" tIns="28563" rIns="57141" bIns="28563" anchor="t" anchorCtr="0">
            <a:normAutofit lnSpcReduction="10000"/>
          </a:bodyPr>
          <a:lstStyle/>
          <a:p>
            <a:pPr marL="428608" indent="-428608">
              <a:spcBef>
                <a:spcPts val="1000"/>
              </a:spcBef>
              <a:buClr>
                <a:srgbClr val="005EA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DAE"/>
                </a:solidFill>
              </a:rPr>
              <a:t>Update on Teaching &amp; Learning Supports in Trinity</a:t>
            </a:r>
          </a:p>
          <a:p>
            <a:pPr marL="428608" indent="-428608">
              <a:spcBef>
                <a:spcPts val="1000"/>
              </a:spcBef>
              <a:buClr>
                <a:srgbClr val="005EAE"/>
              </a:buClr>
              <a:buFont typeface="+mj-lt"/>
              <a:buAutoNum type="arabicPeriod"/>
            </a:pPr>
            <a:endParaRPr lang="en-US" sz="800" dirty="0">
              <a:solidFill>
                <a:srgbClr val="005DAE"/>
              </a:solidFill>
            </a:endParaRPr>
          </a:p>
          <a:p>
            <a:pPr marL="885808" lvl="1" indent="-428608">
              <a:spcBef>
                <a:spcPts val="1000"/>
              </a:spcBef>
              <a:buClr>
                <a:srgbClr val="005EA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DAE"/>
                </a:solidFill>
              </a:rPr>
              <a:t>GenAI in Trinity</a:t>
            </a:r>
          </a:p>
          <a:p>
            <a:pPr marL="885808" lvl="1" indent="-428608">
              <a:spcBef>
                <a:spcPts val="1000"/>
              </a:spcBef>
              <a:buClr>
                <a:srgbClr val="005EAE"/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5DAE"/>
                </a:solidFill>
              </a:rPr>
              <a:t>Learning Research &amp; Innovation Hub</a:t>
            </a:r>
          </a:p>
          <a:p>
            <a:pPr marL="428608" indent="-428608">
              <a:spcBef>
                <a:spcPts val="1000"/>
              </a:spcBef>
              <a:buClr>
                <a:srgbClr val="005EAE"/>
              </a:buClr>
              <a:buFont typeface="+mj-lt"/>
              <a:buAutoNum type="arabicPeriod"/>
            </a:pPr>
            <a:endParaRPr lang="en-US" sz="800" dirty="0">
              <a:solidFill>
                <a:srgbClr val="005DAE"/>
              </a:solidFill>
            </a:endParaRPr>
          </a:p>
          <a:p>
            <a:pPr marL="428608" indent="-428608">
              <a:spcBef>
                <a:spcPts val="1000"/>
              </a:spcBef>
              <a:buClr>
                <a:srgbClr val="005EAE"/>
              </a:buClr>
              <a:buFont typeface="+mj-lt"/>
              <a:buAutoNum type="arabicPeriod"/>
            </a:pPr>
            <a:r>
              <a:rPr lang="en-US" sz="2400" b="1" dirty="0">
                <a:solidFill>
                  <a:srgbClr val="005DAE"/>
                </a:solidFill>
              </a:rPr>
              <a:t>Opportunities to Engage:</a:t>
            </a:r>
          </a:p>
          <a:p>
            <a:pPr lvl="1">
              <a:spcBef>
                <a:spcPts val="1000"/>
              </a:spcBef>
              <a:buClr>
                <a:srgbClr val="005EAE"/>
              </a:buClr>
            </a:pPr>
            <a:r>
              <a:rPr lang="en-US" sz="2000" b="1" dirty="0">
                <a:solidFill>
                  <a:srgbClr val="005DAE"/>
                </a:solidFill>
              </a:rPr>
              <a:t>Call for Expression of Interest in Learning Innovation Project(s)</a:t>
            </a:r>
            <a:endParaRPr lang="en-US" sz="2000" dirty="0">
              <a:solidFill>
                <a:srgbClr val="005DAE"/>
              </a:solidFill>
            </a:endParaRPr>
          </a:p>
          <a:p>
            <a:pPr marL="0" lvl="1">
              <a:lnSpc>
                <a:spcPct val="90000"/>
              </a:lnSpc>
              <a:spcAft>
                <a:spcPts val="500"/>
              </a:spcAft>
              <a:buClr>
                <a:srgbClr val="005EAE"/>
              </a:buClr>
            </a:pPr>
            <a:endParaRPr lang="en-US" sz="2000" dirty="0">
              <a:solidFill>
                <a:srgbClr val="005DAE"/>
              </a:solidFill>
            </a:endParaRPr>
          </a:p>
          <a:p>
            <a:pPr indent="-285739">
              <a:lnSpc>
                <a:spcPct val="90000"/>
              </a:lnSpc>
              <a:spcAft>
                <a:spcPts val="500"/>
              </a:spcAft>
              <a:buClr>
                <a:schemeClr val="bg1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005E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3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C012B-9EDF-9E12-BA80-B910DCEB0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46C155-95D0-6FD2-36BA-2B0E81CB35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408" y="930913"/>
            <a:ext cx="8840392" cy="3009715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marL="31749"/>
            <a:r>
              <a:rPr lang="en-US" sz="3600" dirty="0"/>
              <a:t>1. GenAI in Trinity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0122F9-2778-4325-1D45-35C9238D0D9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235724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369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4810C4-9E56-8FC1-FDE1-0650A31D5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E207A22-1239-D4CD-D94C-C96776C03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300000"/>
            <a:ext cx="2589439" cy="468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 dirty="0"/>
              <a:t>Trinity GenAI </a:t>
            </a:r>
            <a:br>
              <a:rPr lang="en-US" sz="1700" dirty="0"/>
            </a:br>
            <a:r>
              <a:rPr lang="en-US" sz="1700" dirty="0"/>
              <a:t>Statement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4A37D74-2A3A-20B2-C0FB-E81EF281EB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8675" y="958500"/>
            <a:ext cx="3559969" cy="3627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E1569E-3207-7AD2-5FFB-D13044853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>
            <a:fillRect/>
          </a:stretch>
        </p:blipFill>
        <p:spPr>
          <a:xfrm>
            <a:off x="4769644" y="958500"/>
            <a:ext cx="3559969" cy="3627120"/>
          </a:xfrm>
          <a:prstGeom prst="rect">
            <a:avLst/>
          </a:prstGeom>
          <a:noFill/>
        </p:spPr>
      </p:pic>
      <p:sp>
        <p:nvSpPr>
          <p:cNvPr id="4" name="Title 6">
            <a:extLst>
              <a:ext uri="{FF2B5EF4-FFF2-40B4-BE49-F238E27FC236}">
                <a16:creationId xmlns:a16="http://schemas.microsoft.com/office/drawing/2014/main" id="{338D87A5-E014-649A-E401-62D0E8EE61C8}"/>
              </a:ext>
            </a:extLst>
          </p:cNvPr>
          <p:cNvSpPr txBox="1">
            <a:spLocks/>
          </p:cNvSpPr>
          <p:nvPr/>
        </p:nvSpPr>
        <p:spPr>
          <a:xfrm>
            <a:off x="5063217" y="262543"/>
            <a:ext cx="2589439" cy="468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761970" rtl="0" eaLnBrk="1" latinLnBrk="0" hangingPunct="1">
              <a:spcBef>
                <a:spcPct val="0"/>
              </a:spcBef>
              <a:buNone/>
              <a:defRPr sz="3000" b="0" kern="1200">
                <a:solidFill>
                  <a:srgbClr val="005EAE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700" dirty="0"/>
              <a:t>Public Service Guidelines</a:t>
            </a:r>
          </a:p>
        </p:txBody>
      </p:sp>
    </p:spTree>
    <p:extLst>
      <p:ext uri="{BB962C8B-B14F-4D97-AF65-F5344CB8AC3E}">
        <p14:creationId xmlns:p14="http://schemas.microsoft.com/office/powerpoint/2010/main" val="3949401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EBF385-8183-7467-C749-B824267BE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752896-8FA0-2B79-8064-B43ECF6C4EBE}"/>
              </a:ext>
            </a:extLst>
          </p:cNvPr>
          <p:cNvGrpSpPr/>
          <p:nvPr/>
        </p:nvGrpSpPr>
        <p:grpSpPr>
          <a:xfrm>
            <a:off x="629331" y="103278"/>
            <a:ext cx="7379494" cy="5611722"/>
            <a:chOff x="685800" y="-100990"/>
            <a:chExt cx="7772400" cy="58524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520F041-D308-ADDA-887D-606B53AF3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1106526"/>
              <a:ext cx="7772400" cy="4644947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B73F33-16AA-F99F-7DE0-D15E1A0F9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5800" y="-100990"/>
              <a:ext cx="7772400" cy="119575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18058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CF66-A047-031A-DFCC-656644978A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D6436-4F48-3723-81F5-99501956E5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1322" y="941799"/>
            <a:ext cx="8840392" cy="3009715"/>
          </a:xfrm>
        </p:spPr>
        <p:txBody>
          <a:bodyPr/>
          <a:lstStyle/>
          <a:p>
            <a:endParaRPr lang="en-US" sz="2400" dirty="0"/>
          </a:p>
          <a:p>
            <a:endParaRPr lang="en-US" sz="2400" dirty="0"/>
          </a:p>
          <a:p>
            <a:pPr marL="31749"/>
            <a:r>
              <a:rPr lang="en-US" sz="3600" dirty="0"/>
              <a:t>Learning Research and Innovation Hub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F56BA0-4325-2505-C115-922EF1EB71D8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9235724" y="5296959"/>
            <a:ext cx="2286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30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EB56127-5EFF-C5B8-CF75-9312550C31F0}"/>
              </a:ext>
            </a:extLst>
          </p:cNvPr>
          <p:cNvCxnSpPr>
            <a:cxnSpLocks/>
          </p:cNvCxnSpPr>
          <p:nvPr/>
        </p:nvCxnSpPr>
        <p:spPr>
          <a:xfrm flipV="1">
            <a:off x="4012912" y="3407600"/>
            <a:ext cx="9938" cy="1515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ABA2B7D-9667-1227-BE60-1E65F0A7BAE6}"/>
              </a:ext>
            </a:extLst>
          </p:cNvPr>
          <p:cNvCxnSpPr>
            <a:cxnSpLocks/>
          </p:cNvCxnSpPr>
          <p:nvPr/>
        </p:nvCxnSpPr>
        <p:spPr>
          <a:xfrm flipV="1">
            <a:off x="6159290" y="3476124"/>
            <a:ext cx="14413" cy="14355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52C8596-025D-98BB-AAB2-2AA99191E4E7}"/>
              </a:ext>
            </a:extLst>
          </p:cNvPr>
          <p:cNvCxnSpPr>
            <a:cxnSpLocks/>
          </p:cNvCxnSpPr>
          <p:nvPr/>
        </p:nvCxnSpPr>
        <p:spPr>
          <a:xfrm flipV="1">
            <a:off x="1871320" y="3422335"/>
            <a:ext cx="13266" cy="1489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65FF16A-FFAF-0A6D-AF4F-60E85CFBC618}"/>
              </a:ext>
            </a:extLst>
          </p:cNvPr>
          <p:cNvCxnSpPr>
            <a:cxnSpLocks/>
          </p:cNvCxnSpPr>
          <p:nvPr/>
        </p:nvCxnSpPr>
        <p:spPr>
          <a:xfrm flipV="1">
            <a:off x="8298605" y="3452313"/>
            <a:ext cx="0" cy="1459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770EBD4-2DE3-A91A-6997-A590F03BA902}"/>
              </a:ext>
            </a:extLst>
          </p:cNvPr>
          <p:cNvCxnSpPr>
            <a:cxnSpLocks/>
          </p:cNvCxnSpPr>
          <p:nvPr/>
        </p:nvCxnSpPr>
        <p:spPr>
          <a:xfrm>
            <a:off x="8436428" y="1669363"/>
            <a:ext cx="0" cy="32423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8C4950DC-4817-0BA5-785C-9D3743286E21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4776371" y="877953"/>
            <a:ext cx="11153" cy="169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BAFEA659-0E69-B40D-F6F3-45F2EB230294}"/>
              </a:ext>
            </a:extLst>
          </p:cNvPr>
          <p:cNvGrpSpPr/>
          <p:nvPr/>
        </p:nvGrpSpPr>
        <p:grpSpPr>
          <a:xfrm>
            <a:off x="3524536" y="1493131"/>
            <a:ext cx="2649162" cy="612364"/>
            <a:chOff x="3744686" y="677186"/>
            <a:chExt cx="2309641" cy="612364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654B82B-28AE-DF5B-F231-E81FB14F9850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37C3BF8-FEAA-3825-9262-46B636A5B046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BE99727B-2F37-7C40-82D9-223674EEB59B}"/>
              </a:ext>
            </a:extLst>
          </p:cNvPr>
          <p:cNvGrpSpPr/>
          <p:nvPr/>
        </p:nvGrpSpPr>
        <p:grpSpPr>
          <a:xfrm>
            <a:off x="3526675" y="2483838"/>
            <a:ext cx="2647020" cy="612364"/>
            <a:chOff x="3725532" y="677186"/>
            <a:chExt cx="2328795" cy="61236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77447A00-2762-AFA2-534E-8DE871433223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74795F4-1F55-C5EC-89B5-DAE3FF9DAE8C}"/>
                </a:ext>
              </a:extLst>
            </p:cNvPr>
            <p:cNvSpPr/>
            <p:nvPr/>
          </p:nvSpPr>
          <p:spPr>
            <a:xfrm>
              <a:off x="3725532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2084FA3-C6D4-B1EF-7F30-D578C9B91B45}"/>
              </a:ext>
            </a:extLst>
          </p:cNvPr>
          <p:cNvGrpSpPr/>
          <p:nvPr/>
        </p:nvGrpSpPr>
        <p:grpSpPr>
          <a:xfrm>
            <a:off x="5300075" y="4639154"/>
            <a:ext cx="1824469" cy="612364"/>
            <a:chOff x="3744686" y="677186"/>
            <a:chExt cx="2309641" cy="6123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404E8736-FBA0-3540-C464-521BA158D8D8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43CD5A6-B147-B2E0-0541-0542801F7CAF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BF3491D-429B-435A-472E-C39372468631}"/>
              </a:ext>
            </a:extLst>
          </p:cNvPr>
          <p:cNvGrpSpPr/>
          <p:nvPr/>
        </p:nvGrpSpPr>
        <p:grpSpPr>
          <a:xfrm>
            <a:off x="2094253" y="3639889"/>
            <a:ext cx="1824469" cy="612364"/>
            <a:chOff x="3744686" y="677186"/>
            <a:chExt cx="2309641" cy="612364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3DF6266-2290-4128-4589-824746FA0889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5F56443E-CA29-86AE-B4D0-E8E17CF385B1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C306A304-0A7A-2300-9111-080C51401921}"/>
              </a:ext>
            </a:extLst>
          </p:cNvPr>
          <p:cNvGrpSpPr/>
          <p:nvPr/>
        </p:nvGrpSpPr>
        <p:grpSpPr>
          <a:xfrm>
            <a:off x="4217221" y="3639889"/>
            <a:ext cx="1824469" cy="612364"/>
            <a:chOff x="3744686" y="677186"/>
            <a:chExt cx="2309641" cy="612364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0C0CE69-FFA7-6876-0163-15EFD0762D2B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C6FDE9AD-9850-70E7-867B-F6CF94E45126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7DF7760-BB90-EC4B-6944-5671AD80C353}"/>
              </a:ext>
            </a:extLst>
          </p:cNvPr>
          <p:cNvGrpSpPr/>
          <p:nvPr/>
        </p:nvGrpSpPr>
        <p:grpSpPr>
          <a:xfrm>
            <a:off x="6426303" y="3640596"/>
            <a:ext cx="1824469" cy="612364"/>
            <a:chOff x="3744686" y="677186"/>
            <a:chExt cx="2309641" cy="612364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61D9970-8C83-2160-AE94-CBD7004FE2C1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56E41A71-9238-DE27-E835-C194C57DAA50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B67C1E8-852D-0A83-C116-173F8F2A561C}"/>
              </a:ext>
            </a:extLst>
          </p:cNvPr>
          <p:cNvGrpSpPr/>
          <p:nvPr/>
        </p:nvGrpSpPr>
        <p:grpSpPr>
          <a:xfrm>
            <a:off x="722417" y="4608874"/>
            <a:ext cx="1824469" cy="612364"/>
            <a:chOff x="3744686" y="677186"/>
            <a:chExt cx="2309641" cy="61236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93E3E2D-0CB5-87CF-6F34-1AF4386649DD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5F5C0763-2A16-157D-C603-32E191FC9483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CC7042-E361-BEF3-2B1A-730D0D5B9BD5}"/>
              </a:ext>
            </a:extLst>
          </p:cNvPr>
          <p:cNvGrpSpPr/>
          <p:nvPr/>
        </p:nvGrpSpPr>
        <p:grpSpPr>
          <a:xfrm>
            <a:off x="3107840" y="4631531"/>
            <a:ext cx="1824469" cy="612364"/>
            <a:chOff x="3744686" y="677186"/>
            <a:chExt cx="2309641" cy="612364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7F9E53F0-3364-3E5F-8FAB-FFA7F17D866C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47E91DC-6F2D-B097-6367-5F999DA7565F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D63744AA-CED2-DFC9-81AF-B9B4FB5EC796}"/>
              </a:ext>
            </a:extLst>
          </p:cNvPr>
          <p:cNvGrpSpPr/>
          <p:nvPr/>
        </p:nvGrpSpPr>
        <p:grpSpPr>
          <a:xfrm>
            <a:off x="-27350" y="3638540"/>
            <a:ext cx="1824469" cy="612364"/>
            <a:chOff x="3744686" y="677186"/>
            <a:chExt cx="2309641" cy="612364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6BDDB3AE-986E-BFCB-796D-D05B8D9348CB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A1CAD11-CCDF-E399-2727-F8D3186F6CCD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81BB763-90A9-3D7F-04A1-2B0F93227BC6}"/>
              </a:ext>
            </a:extLst>
          </p:cNvPr>
          <p:cNvGrpSpPr/>
          <p:nvPr/>
        </p:nvGrpSpPr>
        <p:grpSpPr>
          <a:xfrm>
            <a:off x="7280609" y="4622382"/>
            <a:ext cx="1824469" cy="612364"/>
            <a:chOff x="3744686" y="677186"/>
            <a:chExt cx="2309641" cy="61236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9F502F1A-75CD-5798-A693-703A19851769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DFDE055-B188-75DA-8758-D6A94DD63374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91AD208-3E18-1602-33B3-455DAEF2E7E7}"/>
              </a:ext>
            </a:extLst>
          </p:cNvPr>
          <p:cNvGrpSpPr/>
          <p:nvPr/>
        </p:nvGrpSpPr>
        <p:grpSpPr>
          <a:xfrm>
            <a:off x="337650" y="1580219"/>
            <a:ext cx="2309641" cy="612364"/>
            <a:chOff x="3744686" y="677186"/>
            <a:chExt cx="2309641" cy="61236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500B9AA-40B0-C04E-56CD-DE2F73E0413B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A2CA10FF-248D-DDBC-3001-D4DB57004D74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0F5863ED-2820-E7E4-D430-BDD01BE7807F}"/>
              </a:ext>
            </a:extLst>
          </p:cNvPr>
          <p:cNvGrpSpPr/>
          <p:nvPr/>
        </p:nvGrpSpPr>
        <p:grpSpPr>
          <a:xfrm>
            <a:off x="6562116" y="1525405"/>
            <a:ext cx="2309641" cy="612364"/>
            <a:chOff x="3744686" y="677186"/>
            <a:chExt cx="2309641" cy="61236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14EEAC52-3F52-69E7-1FCB-4647C04D1AA1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DA0A6B9E-6360-9E36-13D4-754DABE88FD6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F62F0CE-EF12-CAA4-3EEB-0F4AC6D4AA39}"/>
              </a:ext>
            </a:extLst>
          </p:cNvPr>
          <p:cNvSpPr/>
          <p:nvPr/>
        </p:nvSpPr>
        <p:spPr>
          <a:xfrm>
            <a:off x="3703012" y="524786"/>
            <a:ext cx="245991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779B6318-C40B-C8EA-440B-4AF91797C070}"/>
              </a:ext>
            </a:extLst>
          </p:cNvPr>
          <p:cNvSpPr/>
          <p:nvPr/>
        </p:nvSpPr>
        <p:spPr>
          <a:xfrm>
            <a:off x="3526969" y="613930"/>
            <a:ext cx="25221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470F0A-D9E7-7EFB-C809-49AD7581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" y="-52651"/>
            <a:ext cx="7500939" cy="468000"/>
          </a:xfrm>
        </p:spPr>
        <p:txBody>
          <a:bodyPr/>
          <a:lstStyle/>
          <a:p>
            <a:r>
              <a:rPr lang="en-US" sz="2400" b="1" dirty="0"/>
              <a:t>Teaching and Learning in Trinity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314A5-E1BC-4454-2BDE-CC247B07A356}"/>
              </a:ext>
            </a:extLst>
          </p:cNvPr>
          <p:cNvSpPr txBox="1"/>
          <p:nvPr/>
        </p:nvSpPr>
        <p:spPr>
          <a:xfrm>
            <a:off x="3720891" y="613930"/>
            <a:ext cx="198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Vice-Provost/</a:t>
            </a:r>
          </a:p>
          <a:p>
            <a:pPr algn="ctr"/>
            <a:r>
              <a:rPr lang="en-US" sz="1400" b="1" dirty="0"/>
              <a:t>Chief Academic Officer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9CAFBD-DFE5-0CE6-E044-17E397F42AFE}"/>
              </a:ext>
            </a:extLst>
          </p:cNvPr>
          <p:cNvSpPr txBox="1"/>
          <p:nvPr/>
        </p:nvSpPr>
        <p:spPr>
          <a:xfrm>
            <a:off x="3592286" y="1565939"/>
            <a:ext cx="249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Senior Lecturer/</a:t>
            </a:r>
          </a:p>
          <a:p>
            <a:pPr algn="ctr"/>
            <a:r>
              <a:rPr lang="en-US" sz="1400" b="1" dirty="0"/>
              <a:t>Dean of Undergraduate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24DFE2-F2D7-98E7-3FE5-16C5E717B186}"/>
              </a:ext>
            </a:extLst>
          </p:cNvPr>
          <p:cNvSpPr txBox="1"/>
          <p:nvPr/>
        </p:nvSpPr>
        <p:spPr>
          <a:xfrm>
            <a:off x="3918722" y="2677476"/>
            <a:ext cx="164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Academic Secretary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52B06E-457A-82CD-9725-BB253E950E73}"/>
              </a:ext>
            </a:extLst>
          </p:cNvPr>
          <p:cNvSpPr txBox="1"/>
          <p:nvPr/>
        </p:nvSpPr>
        <p:spPr>
          <a:xfrm>
            <a:off x="-24728" y="3729141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Academic</a:t>
            </a:r>
          </a:p>
          <a:p>
            <a:pPr algn="ctr"/>
            <a:r>
              <a:rPr lang="en-US" sz="1400" b="1" dirty="0"/>
              <a:t>Affairs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B3D452-2E24-5E1C-EBBF-6F78BD23A00D}"/>
              </a:ext>
            </a:extLst>
          </p:cNvPr>
          <p:cNvSpPr txBox="1"/>
          <p:nvPr/>
        </p:nvSpPr>
        <p:spPr>
          <a:xfrm>
            <a:off x="827681" y="4661613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Quality</a:t>
            </a:r>
          </a:p>
          <a:p>
            <a:pPr algn="ctr"/>
            <a:r>
              <a:rPr lang="en-US" sz="1400" b="1" dirty="0"/>
              <a:t>Office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27-C9E7-6675-D576-4BDA093052AC}"/>
              </a:ext>
            </a:extLst>
          </p:cNvPr>
          <p:cNvSpPr txBox="1"/>
          <p:nvPr/>
        </p:nvSpPr>
        <p:spPr>
          <a:xfrm>
            <a:off x="2168122" y="3747097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Centre for </a:t>
            </a:r>
            <a:r>
              <a:rPr lang="en-US" sz="1200" b="1" dirty="0"/>
              <a:t>Academic</a:t>
            </a:r>
            <a:r>
              <a:rPr lang="en-US" sz="1400" b="1" dirty="0"/>
              <a:t> Practice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135268-4D2D-EB49-F7A7-81C4643B231D}"/>
              </a:ext>
            </a:extLst>
          </p:cNvPr>
          <p:cNvSpPr txBox="1"/>
          <p:nvPr/>
        </p:nvSpPr>
        <p:spPr>
          <a:xfrm>
            <a:off x="3190383" y="4683726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Learning Research &amp; Innovation Hub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544E510-9A6C-45A3-7A0D-03474087B4EF}"/>
              </a:ext>
            </a:extLst>
          </p:cNvPr>
          <p:cNvSpPr txBox="1"/>
          <p:nvPr/>
        </p:nvSpPr>
        <p:spPr>
          <a:xfrm>
            <a:off x="4310224" y="3740398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Careers &amp;</a:t>
            </a:r>
          </a:p>
          <a:p>
            <a:pPr algn="ctr"/>
            <a:r>
              <a:rPr lang="en-US" sz="1400" b="1" dirty="0"/>
              <a:t>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E9DD3D-BE90-3050-55D6-CD1D43DC53F1}"/>
              </a:ext>
            </a:extLst>
          </p:cNvPr>
          <p:cNvSpPr txBox="1"/>
          <p:nvPr/>
        </p:nvSpPr>
        <p:spPr>
          <a:xfrm>
            <a:off x="5343898" y="4683726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Trinity Access</a:t>
            </a:r>
          </a:p>
          <a:p>
            <a:pPr algn="ctr"/>
            <a:r>
              <a:rPr lang="en-US" sz="1400" b="1" dirty="0" err="1"/>
              <a:t>Programme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6E0718-9AD8-FC70-BBC4-12B36ED487FD}"/>
              </a:ext>
            </a:extLst>
          </p:cNvPr>
          <p:cNvSpPr txBox="1"/>
          <p:nvPr/>
        </p:nvSpPr>
        <p:spPr>
          <a:xfrm>
            <a:off x="6468623" y="3721671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Enterprise Engagement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0822729-506F-4F16-E28A-A8FED879067F}"/>
              </a:ext>
            </a:extLst>
          </p:cNvPr>
          <p:cNvSpPr txBox="1"/>
          <p:nvPr/>
        </p:nvSpPr>
        <p:spPr>
          <a:xfrm>
            <a:off x="7404843" y="4688017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Graduate</a:t>
            </a:r>
          </a:p>
          <a:p>
            <a:pPr algn="ctr"/>
            <a:r>
              <a:rPr lang="en-US" sz="1400" b="1" dirty="0"/>
              <a:t>Studies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29E846D-9E39-27A1-DB26-59758C3BA142}"/>
              </a:ext>
            </a:extLst>
          </p:cNvPr>
          <p:cNvSpPr txBox="1"/>
          <p:nvPr/>
        </p:nvSpPr>
        <p:spPr>
          <a:xfrm>
            <a:off x="6562116" y="1592911"/>
            <a:ext cx="25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Dean of </a:t>
            </a:r>
          </a:p>
          <a:p>
            <a:pPr algn="ctr"/>
            <a:r>
              <a:rPr lang="en-US" sz="1400" b="1" dirty="0"/>
              <a:t>Graduate Studies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A763E84-20F9-4C83-B4FC-C4FAC11F8A02}"/>
              </a:ext>
            </a:extLst>
          </p:cNvPr>
          <p:cNvCxnSpPr>
            <a:cxnSpLocks/>
            <a:stCxn id="139" idx="2"/>
          </p:cNvCxnSpPr>
          <p:nvPr/>
        </p:nvCxnSpPr>
        <p:spPr>
          <a:xfrm flipH="1">
            <a:off x="4763843" y="3096202"/>
            <a:ext cx="12525" cy="34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8F23414-BCFE-8367-9FAC-830C17E1DE49}"/>
              </a:ext>
            </a:extLst>
          </p:cNvPr>
          <p:cNvCxnSpPr>
            <a:cxnSpLocks/>
          </p:cNvCxnSpPr>
          <p:nvPr/>
        </p:nvCxnSpPr>
        <p:spPr>
          <a:xfrm>
            <a:off x="748908" y="3439886"/>
            <a:ext cx="7566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E58C109-FE92-0E7A-9BAA-F640C2FBADEE}"/>
              </a:ext>
            </a:extLst>
          </p:cNvPr>
          <p:cNvCxnSpPr>
            <a:cxnSpLocks/>
          </p:cNvCxnSpPr>
          <p:nvPr/>
        </p:nvCxnSpPr>
        <p:spPr>
          <a:xfrm flipH="1" flipV="1">
            <a:off x="763118" y="3439886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4170DE1-4098-F1C1-DC3F-4FE1009DE537}"/>
              </a:ext>
            </a:extLst>
          </p:cNvPr>
          <p:cNvCxnSpPr>
            <a:cxnSpLocks/>
          </p:cNvCxnSpPr>
          <p:nvPr/>
        </p:nvCxnSpPr>
        <p:spPr>
          <a:xfrm flipV="1">
            <a:off x="7260707" y="3436031"/>
            <a:ext cx="0" cy="25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0240C6F-B9CB-69E0-32C0-B23DDED28154}"/>
              </a:ext>
            </a:extLst>
          </p:cNvPr>
          <p:cNvCxnSpPr>
            <a:cxnSpLocks/>
          </p:cNvCxnSpPr>
          <p:nvPr/>
        </p:nvCxnSpPr>
        <p:spPr>
          <a:xfrm flipH="1" flipV="1">
            <a:off x="3034398" y="3452313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6398B5B-937A-75B4-B74A-C47527823C99}"/>
              </a:ext>
            </a:extLst>
          </p:cNvPr>
          <p:cNvCxnSpPr>
            <a:cxnSpLocks/>
          </p:cNvCxnSpPr>
          <p:nvPr/>
        </p:nvCxnSpPr>
        <p:spPr>
          <a:xfrm flipH="1" flipV="1">
            <a:off x="5044302" y="3433284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24BFFEB1-D6A3-5BAB-DF10-7D7494B228D5}"/>
              </a:ext>
            </a:extLst>
          </p:cNvPr>
          <p:cNvSpPr txBox="1"/>
          <p:nvPr/>
        </p:nvSpPr>
        <p:spPr>
          <a:xfrm>
            <a:off x="-428868" y="1630568"/>
            <a:ext cx="379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Exec Director of</a:t>
            </a:r>
          </a:p>
          <a:p>
            <a:pPr algn="ctr"/>
            <a:r>
              <a:rPr lang="en-US" sz="1400" b="1" dirty="0"/>
              <a:t>Academic Services Division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50F0538A-C000-213C-B999-6AA52B1443F1}"/>
              </a:ext>
            </a:extLst>
          </p:cNvPr>
          <p:cNvCxnSpPr>
            <a:cxnSpLocks/>
          </p:cNvCxnSpPr>
          <p:nvPr/>
        </p:nvCxnSpPr>
        <p:spPr>
          <a:xfrm>
            <a:off x="1529692" y="2278970"/>
            <a:ext cx="0" cy="5785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442053D-2C8E-40A7-D769-B02265524F2B}"/>
              </a:ext>
            </a:extLst>
          </p:cNvPr>
          <p:cNvCxnSpPr>
            <a:cxnSpLocks/>
          </p:cNvCxnSpPr>
          <p:nvPr/>
        </p:nvCxnSpPr>
        <p:spPr>
          <a:xfrm flipH="1">
            <a:off x="1529692" y="2874297"/>
            <a:ext cx="1954029" cy="15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6D4C4E95-B6C8-C4BD-2F09-B4DD73AAC38A}"/>
              </a:ext>
            </a:extLst>
          </p:cNvPr>
          <p:cNvCxnSpPr>
            <a:cxnSpLocks/>
          </p:cNvCxnSpPr>
          <p:nvPr/>
        </p:nvCxnSpPr>
        <p:spPr>
          <a:xfrm>
            <a:off x="1497579" y="882895"/>
            <a:ext cx="1" cy="694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E264FB11-1700-68AB-AE13-3CC6A75036A4}"/>
              </a:ext>
            </a:extLst>
          </p:cNvPr>
          <p:cNvCxnSpPr>
            <a:cxnSpLocks/>
            <a:stCxn id="118" idx="1"/>
          </p:cNvCxnSpPr>
          <p:nvPr/>
        </p:nvCxnSpPr>
        <p:spPr>
          <a:xfrm flipH="1">
            <a:off x="1497579" y="875540"/>
            <a:ext cx="2029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B8BD64B0-32A1-ABC6-1460-A8150EFA90BA}"/>
              </a:ext>
            </a:extLst>
          </p:cNvPr>
          <p:cNvCxnSpPr>
            <a:cxnSpLocks/>
          </p:cNvCxnSpPr>
          <p:nvPr/>
        </p:nvCxnSpPr>
        <p:spPr>
          <a:xfrm flipH="1">
            <a:off x="6067003" y="882836"/>
            <a:ext cx="1746031" cy="5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C216AFA5-20F3-63FA-23A4-3D51EC90676C}"/>
              </a:ext>
            </a:extLst>
          </p:cNvPr>
          <p:cNvCxnSpPr>
            <a:cxnSpLocks/>
          </p:cNvCxnSpPr>
          <p:nvPr/>
        </p:nvCxnSpPr>
        <p:spPr>
          <a:xfrm>
            <a:off x="7815844" y="888751"/>
            <a:ext cx="0" cy="63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688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9EC0F9-A2B1-B911-18DC-E53D04065E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34058EA-B31A-15E4-8E20-77B54E1FE56B}"/>
              </a:ext>
            </a:extLst>
          </p:cNvPr>
          <p:cNvCxnSpPr>
            <a:cxnSpLocks/>
          </p:cNvCxnSpPr>
          <p:nvPr/>
        </p:nvCxnSpPr>
        <p:spPr>
          <a:xfrm flipH="1" flipV="1">
            <a:off x="8298605" y="3452313"/>
            <a:ext cx="16876" cy="1448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4931F01B-8414-5167-7680-7038A358E4E5}"/>
              </a:ext>
            </a:extLst>
          </p:cNvPr>
          <p:cNvCxnSpPr>
            <a:cxnSpLocks/>
            <a:stCxn id="139" idx="0"/>
          </p:cNvCxnSpPr>
          <p:nvPr/>
        </p:nvCxnSpPr>
        <p:spPr>
          <a:xfrm flipV="1">
            <a:off x="4776371" y="877953"/>
            <a:ext cx="11153" cy="16950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6CECBE09-739E-89CE-B892-1A6E7B7A619D}"/>
              </a:ext>
            </a:extLst>
          </p:cNvPr>
          <p:cNvGrpSpPr/>
          <p:nvPr/>
        </p:nvGrpSpPr>
        <p:grpSpPr>
          <a:xfrm>
            <a:off x="3524536" y="1493131"/>
            <a:ext cx="2649162" cy="612364"/>
            <a:chOff x="3744686" y="677186"/>
            <a:chExt cx="2309641" cy="612364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0A47E53-63C6-13E5-25C6-00D3BA4ED0C5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3F92520-41AE-1426-00A6-0CEB3B71213B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4DED07E-644C-EFF7-8E3D-F2C8B02FFB5B}"/>
              </a:ext>
            </a:extLst>
          </p:cNvPr>
          <p:cNvGrpSpPr/>
          <p:nvPr/>
        </p:nvGrpSpPr>
        <p:grpSpPr>
          <a:xfrm>
            <a:off x="3526675" y="2483838"/>
            <a:ext cx="2647020" cy="612364"/>
            <a:chOff x="3725532" y="677186"/>
            <a:chExt cx="2328795" cy="61236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F6670D56-2A66-7485-212D-874D8B43DD82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5D7BE56-DB1F-E367-104D-65D56F0E2F9A}"/>
                </a:ext>
              </a:extLst>
            </p:cNvPr>
            <p:cNvSpPr/>
            <p:nvPr/>
          </p:nvSpPr>
          <p:spPr>
            <a:xfrm>
              <a:off x="3725532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38ACB2-F809-6223-BF9E-C2F1A8F3DDC0}"/>
              </a:ext>
            </a:extLst>
          </p:cNvPr>
          <p:cNvGrpSpPr/>
          <p:nvPr/>
        </p:nvGrpSpPr>
        <p:grpSpPr>
          <a:xfrm>
            <a:off x="5300075" y="4639154"/>
            <a:ext cx="1824469" cy="612364"/>
            <a:chOff x="3744686" y="677186"/>
            <a:chExt cx="2309641" cy="612364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2E79F04-55B4-04CD-0CD5-59069002930E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D183447-F36F-39FA-0337-CB0E33C82BBC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7BD9824-1EB4-5FAD-FAA3-1E7D86E0325C}"/>
              </a:ext>
            </a:extLst>
          </p:cNvPr>
          <p:cNvGrpSpPr/>
          <p:nvPr/>
        </p:nvGrpSpPr>
        <p:grpSpPr>
          <a:xfrm>
            <a:off x="2094253" y="3639889"/>
            <a:ext cx="1824469" cy="612364"/>
            <a:chOff x="3744686" y="677186"/>
            <a:chExt cx="2309641" cy="612364"/>
          </a:xfrm>
        </p:grpSpPr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12943F75-C24B-A0B4-3488-E705849614AF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67FF0D19-9D87-384F-8F91-254A1AF21C84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84E9EB5-2C16-BEB9-35E8-90E74B755EE1}"/>
              </a:ext>
            </a:extLst>
          </p:cNvPr>
          <p:cNvGrpSpPr/>
          <p:nvPr/>
        </p:nvGrpSpPr>
        <p:grpSpPr>
          <a:xfrm>
            <a:off x="4217221" y="3639889"/>
            <a:ext cx="1824469" cy="612364"/>
            <a:chOff x="3744686" y="677186"/>
            <a:chExt cx="2309641" cy="612364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8487AAB1-AC97-A5DA-22EA-B963743B033B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467AEAE-334E-E643-6F9D-6530CB4D6273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8E270C7-1BAF-14B6-7503-431A950A0C72}"/>
              </a:ext>
            </a:extLst>
          </p:cNvPr>
          <p:cNvGrpSpPr/>
          <p:nvPr/>
        </p:nvGrpSpPr>
        <p:grpSpPr>
          <a:xfrm>
            <a:off x="6426303" y="3640596"/>
            <a:ext cx="1824469" cy="612364"/>
            <a:chOff x="3744686" y="677186"/>
            <a:chExt cx="2309641" cy="612364"/>
          </a:xfrm>
        </p:grpSpPr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A93149C8-F726-2FC5-2D02-59318BE3523F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F364A830-FA68-C079-D885-C1A9D84823BB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3F0D7F-9C92-611F-D61A-145D7DEDAE4F}"/>
              </a:ext>
            </a:extLst>
          </p:cNvPr>
          <p:cNvGrpSpPr/>
          <p:nvPr/>
        </p:nvGrpSpPr>
        <p:grpSpPr>
          <a:xfrm>
            <a:off x="722417" y="4608874"/>
            <a:ext cx="1824469" cy="612364"/>
            <a:chOff x="3744686" y="677186"/>
            <a:chExt cx="2309641" cy="612364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C1D1B0F3-611E-3199-F907-18922DC6D164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6FC32DF-A016-A750-4EE0-CCE691ECF571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A9640A52-4DB2-3308-E3F7-9D01D76F9913}"/>
              </a:ext>
            </a:extLst>
          </p:cNvPr>
          <p:cNvGrpSpPr/>
          <p:nvPr/>
        </p:nvGrpSpPr>
        <p:grpSpPr>
          <a:xfrm>
            <a:off x="3107840" y="4631531"/>
            <a:ext cx="1824469" cy="612364"/>
            <a:chOff x="3744686" y="677186"/>
            <a:chExt cx="2309641" cy="612364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A4D57C20-683D-75C1-ACCF-134B13AF11A4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1172FC6C-68D7-86D7-7248-E04C0A879BB3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D7C293C-7516-97CD-BC71-2516EB341B7B}"/>
              </a:ext>
            </a:extLst>
          </p:cNvPr>
          <p:cNvGrpSpPr/>
          <p:nvPr/>
        </p:nvGrpSpPr>
        <p:grpSpPr>
          <a:xfrm>
            <a:off x="-27350" y="3638540"/>
            <a:ext cx="1824469" cy="612364"/>
            <a:chOff x="3744686" y="677186"/>
            <a:chExt cx="2309641" cy="612364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C8BAFC84-02A4-7AE1-4412-043D33DD0475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5900D42C-E2B5-00BA-8B61-C6E042B774D2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47E338D8-6B6B-EAE1-F0F2-E13EB5B22CF8}"/>
              </a:ext>
            </a:extLst>
          </p:cNvPr>
          <p:cNvGrpSpPr/>
          <p:nvPr/>
        </p:nvGrpSpPr>
        <p:grpSpPr>
          <a:xfrm>
            <a:off x="7280609" y="4622382"/>
            <a:ext cx="1824469" cy="612364"/>
            <a:chOff x="3744686" y="677186"/>
            <a:chExt cx="2309641" cy="612364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C3135634-1CE6-E9B2-1196-50A90743E77F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645B3845-2A14-A5A9-C9E3-C1F1B42B2B6F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7ABC837-883A-220F-4BB1-77DC00A9F045}"/>
              </a:ext>
            </a:extLst>
          </p:cNvPr>
          <p:cNvGrpSpPr/>
          <p:nvPr/>
        </p:nvGrpSpPr>
        <p:grpSpPr>
          <a:xfrm>
            <a:off x="337650" y="1580219"/>
            <a:ext cx="2309641" cy="612364"/>
            <a:chOff x="3744686" y="677186"/>
            <a:chExt cx="2309641" cy="612364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9D4F771D-B3AB-D65C-A173-363115E80E5D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1F72BBF3-902F-BDC2-E984-FF022EB85EBC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BA4F539-D949-0430-5D65-1FAB313B0946}"/>
              </a:ext>
            </a:extLst>
          </p:cNvPr>
          <p:cNvGrpSpPr/>
          <p:nvPr/>
        </p:nvGrpSpPr>
        <p:grpSpPr>
          <a:xfrm>
            <a:off x="6562116" y="1525405"/>
            <a:ext cx="2309641" cy="612364"/>
            <a:chOff x="3744686" y="677186"/>
            <a:chExt cx="2309641" cy="612364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47DA7E3D-776F-D923-3AEB-0BF670495E88}"/>
                </a:ext>
              </a:extLst>
            </p:cNvPr>
            <p:cNvSpPr/>
            <p:nvPr/>
          </p:nvSpPr>
          <p:spPr>
            <a:xfrm>
              <a:off x="3855413" y="677186"/>
              <a:ext cx="2198914" cy="52322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32A8FDC-EC2E-6AE2-C7CD-C243118AC2A0}"/>
                </a:ext>
              </a:extLst>
            </p:cNvPr>
            <p:cNvSpPr/>
            <p:nvPr/>
          </p:nvSpPr>
          <p:spPr>
            <a:xfrm>
              <a:off x="3744686" y="766330"/>
              <a:ext cx="2198914" cy="52322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5227BC4-8A18-1365-9A59-AEC4DA969710}"/>
              </a:ext>
            </a:extLst>
          </p:cNvPr>
          <p:cNvSpPr/>
          <p:nvPr/>
        </p:nvSpPr>
        <p:spPr>
          <a:xfrm>
            <a:off x="3703012" y="524786"/>
            <a:ext cx="2459917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56D2849-2742-2619-AD03-8E231E2B872E}"/>
              </a:ext>
            </a:extLst>
          </p:cNvPr>
          <p:cNvSpPr/>
          <p:nvPr/>
        </p:nvSpPr>
        <p:spPr>
          <a:xfrm>
            <a:off x="3526969" y="613930"/>
            <a:ext cx="2522155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E383BD-03C6-510C-7A93-9C5EB201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98" y="-52651"/>
            <a:ext cx="7500939" cy="468000"/>
          </a:xfrm>
        </p:spPr>
        <p:txBody>
          <a:bodyPr/>
          <a:lstStyle/>
          <a:p>
            <a:r>
              <a:rPr lang="en-US" sz="2400" b="1" dirty="0"/>
              <a:t>Teaching and Learning in Trinity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AA47E9-D110-B086-9BA6-223DBE93F9D5}"/>
              </a:ext>
            </a:extLst>
          </p:cNvPr>
          <p:cNvSpPr txBox="1"/>
          <p:nvPr/>
        </p:nvSpPr>
        <p:spPr>
          <a:xfrm>
            <a:off x="3720891" y="613930"/>
            <a:ext cx="1983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Vice-Provost/</a:t>
            </a:r>
          </a:p>
          <a:p>
            <a:pPr algn="ctr"/>
            <a:r>
              <a:rPr lang="en-US" sz="1400" b="1" dirty="0"/>
              <a:t>Chief Academic Officer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265B83-84AE-5603-86E3-472A8767D740}"/>
              </a:ext>
            </a:extLst>
          </p:cNvPr>
          <p:cNvSpPr txBox="1"/>
          <p:nvPr/>
        </p:nvSpPr>
        <p:spPr>
          <a:xfrm>
            <a:off x="3592286" y="1565939"/>
            <a:ext cx="249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Senior Lecturer/</a:t>
            </a:r>
          </a:p>
          <a:p>
            <a:pPr algn="ctr"/>
            <a:r>
              <a:rPr lang="en-US" sz="1400" b="1" dirty="0"/>
              <a:t>Dean of Undergraduate Studies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0E12B8-21D0-DE8A-9873-88391377658D}"/>
              </a:ext>
            </a:extLst>
          </p:cNvPr>
          <p:cNvSpPr txBox="1"/>
          <p:nvPr/>
        </p:nvSpPr>
        <p:spPr>
          <a:xfrm>
            <a:off x="3774048" y="2631893"/>
            <a:ext cx="1647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Academic Secretary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5634D6-5005-A9AC-49FF-99587EB82150}"/>
              </a:ext>
            </a:extLst>
          </p:cNvPr>
          <p:cNvSpPr txBox="1"/>
          <p:nvPr/>
        </p:nvSpPr>
        <p:spPr>
          <a:xfrm>
            <a:off x="-24728" y="3729141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Academic</a:t>
            </a:r>
          </a:p>
          <a:p>
            <a:pPr algn="ctr"/>
            <a:r>
              <a:rPr lang="en-US" sz="1400" b="1" dirty="0"/>
              <a:t>Affairs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4CEC71C-2FD8-C3AA-293D-6365B18D9783}"/>
              </a:ext>
            </a:extLst>
          </p:cNvPr>
          <p:cNvSpPr txBox="1"/>
          <p:nvPr/>
        </p:nvSpPr>
        <p:spPr>
          <a:xfrm>
            <a:off x="827681" y="4661613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Quality</a:t>
            </a:r>
          </a:p>
          <a:p>
            <a:pPr algn="ctr"/>
            <a:r>
              <a:rPr lang="en-US" sz="1400" b="1" dirty="0"/>
              <a:t>Office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4A9547-C152-5E0B-FCE0-0D0BCBA32F93}"/>
              </a:ext>
            </a:extLst>
          </p:cNvPr>
          <p:cNvSpPr txBox="1"/>
          <p:nvPr/>
        </p:nvSpPr>
        <p:spPr>
          <a:xfrm>
            <a:off x="2168122" y="3747097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Centre for </a:t>
            </a:r>
            <a:r>
              <a:rPr lang="en-US" sz="1200" b="1" dirty="0"/>
              <a:t>Academic</a:t>
            </a:r>
            <a:r>
              <a:rPr lang="en-US" sz="1400" b="1" dirty="0"/>
              <a:t> Practice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D2D466-DB3D-A449-80E3-743C29A3BFA6}"/>
              </a:ext>
            </a:extLst>
          </p:cNvPr>
          <p:cNvSpPr txBox="1"/>
          <p:nvPr/>
        </p:nvSpPr>
        <p:spPr>
          <a:xfrm>
            <a:off x="3190383" y="4683726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Learning Research &amp; Innovation Hub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446695-1F96-D905-AA4A-3943CCC2D912}"/>
              </a:ext>
            </a:extLst>
          </p:cNvPr>
          <p:cNvSpPr txBox="1"/>
          <p:nvPr/>
        </p:nvSpPr>
        <p:spPr>
          <a:xfrm>
            <a:off x="4310224" y="3740398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Careers &amp;</a:t>
            </a:r>
          </a:p>
          <a:p>
            <a:pPr algn="ctr"/>
            <a:r>
              <a:rPr lang="en-US" sz="1400" b="1" dirty="0"/>
              <a:t>Development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BBBBAF7-048B-8EC3-20D9-7FE13D51233B}"/>
              </a:ext>
            </a:extLst>
          </p:cNvPr>
          <p:cNvSpPr txBox="1"/>
          <p:nvPr/>
        </p:nvSpPr>
        <p:spPr>
          <a:xfrm>
            <a:off x="5343898" y="4683726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Trinity Access</a:t>
            </a:r>
          </a:p>
          <a:p>
            <a:pPr algn="ctr"/>
            <a:r>
              <a:rPr lang="en-US" sz="1400" b="1" dirty="0" err="1"/>
              <a:t>Programme</a:t>
            </a:r>
            <a:endParaRPr lang="en-US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50C0FD3-CEFC-107B-0B9F-3BB33DE9D2A9}"/>
              </a:ext>
            </a:extLst>
          </p:cNvPr>
          <p:cNvSpPr txBox="1"/>
          <p:nvPr/>
        </p:nvSpPr>
        <p:spPr>
          <a:xfrm>
            <a:off x="6468623" y="3721671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Enterprise Engagement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DE4D711-BAC6-1CF0-1107-6D4230FE295F}"/>
              </a:ext>
            </a:extLst>
          </p:cNvPr>
          <p:cNvSpPr txBox="1"/>
          <p:nvPr/>
        </p:nvSpPr>
        <p:spPr>
          <a:xfrm>
            <a:off x="7404843" y="4688017"/>
            <a:ext cx="1612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Graduate</a:t>
            </a:r>
          </a:p>
          <a:p>
            <a:pPr algn="ctr"/>
            <a:r>
              <a:rPr lang="en-US" sz="1400" b="1" dirty="0"/>
              <a:t>Studies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C26F4E-655D-E164-EB32-20666A4B9D53}"/>
              </a:ext>
            </a:extLst>
          </p:cNvPr>
          <p:cNvSpPr txBox="1"/>
          <p:nvPr/>
        </p:nvSpPr>
        <p:spPr>
          <a:xfrm>
            <a:off x="6562116" y="1592911"/>
            <a:ext cx="25018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Dean of </a:t>
            </a:r>
          </a:p>
          <a:p>
            <a:pPr algn="ctr"/>
            <a:r>
              <a:rPr lang="en-US" sz="1400" b="1" dirty="0"/>
              <a:t>Graduate Studies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CC60B32-1BBA-4CB1-627A-63EA1FB53A53}"/>
              </a:ext>
            </a:extLst>
          </p:cNvPr>
          <p:cNvCxnSpPr>
            <a:cxnSpLocks/>
            <a:stCxn id="139" idx="2"/>
          </p:cNvCxnSpPr>
          <p:nvPr/>
        </p:nvCxnSpPr>
        <p:spPr>
          <a:xfrm flipH="1">
            <a:off x="4763843" y="3096202"/>
            <a:ext cx="12525" cy="3436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A99B967-C7F0-FD74-F9DE-10A521C8151D}"/>
              </a:ext>
            </a:extLst>
          </p:cNvPr>
          <p:cNvCxnSpPr>
            <a:cxnSpLocks/>
          </p:cNvCxnSpPr>
          <p:nvPr/>
        </p:nvCxnSpPr>
        <p:spPr>
          <a:xfrm>
            <a:off x="748908" y="3439886"/>
            <a:ext cx="7566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97B884-B44D-8CC8-81BF-F29D27C6387F}"/>
              </a:ext>
            </a:extLst>
          </p:cNvPr>
          <p:cNvCxnSpPr>
            <a:cxnSpLocks/>
          </p:cNvCxnSpPr>
          <p:nvPr/>
        </p:nvCxnSpPr>
        <p:spPr>
          <a:xfrm flipH="1" flipV="1">
            <a:off x="763118" y="3439886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C5AFDC1-4E69-F220-F014-00B4989BDBEF}"/>
              </a:ext>
            </a:extLst>
          </p:cNvPr>
          <p:cNvCxnSpPr>
            <a:cxnSpLocks/>
          </p:cNvCxnSpPr>
          <p:nvPr/>
        </p:nvCxnSpPr>
        <p:spPr>
          <a:xfrm flipV="1">
            <a:off x="7260707" y="3436031"/>
            <a:ext cx="0" cy="255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810B7CA-B897-94A9-C375-C5DC7BC006A0}"/>
              </a:ext>
            </a:extLst>
          </p:cNvPr>
          <p:cNvCxnSpPr>
            <a:cxnSpLocks/>
          </p:cNvCxnSpPr>
          <p:nvPr/>
        </p:nvCxnSpPr>
        <p:spPr>
          <a:xfrm flipH="1" flipV="1">
            <a:off x="3034398" y="3452313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138AF5-9369-202D-8D4F-5896EE7744DF}"/>
              </a:ext>
            </a:extLst>
          </p:cNvPr>
          <p:cNvCxnSpPr>
            <a:cxnSpLocks/>
          </p:cNvCxnSpPr>
          <p:nvPr/>
        </p:nvCxnSpPr>
        <p:spPr>
          <a:xfrm flipH="1" flipV="1">
            <a:off x="5044302" y="3433284"/>
            <a:ext cx="1" cy="2460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5B3CF5-1816-3B8C-66AA-92890DFD538D}"/>
              </a:ext>
            </a:extLst>
          </p:cNvPr>
          <p:cNvCxnSpPr>
            <a:cxnSpLocks/>
          </p:cNvCxnSpPr>
          <p:nvPr/>
        </p:nvCxnSpPr>
        <p:spPr>
          <a:xfrm flipH="1" flipV="1">
            <a:off x="1669957" y="3452313"/>
            <a:ext cx="1" cy="10973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67C24FF-16CC-6D5A-BA43-1D77E8A9A9A8}"/>
              </a:ext>
            </a:extLst>
          </p:cNvPr>
          <p:cNvCxnSpPr>
            <a:cxnSpLocks/>
          </p:cNvCxnSpPr>
          <p:nvPr/>
        </p:nvCxnSpPr>
        <p:spPr>
          <a:xfrm flipV="1">
            <a:off x="4010307" y="3407600"/>
            <a:ext cx="12543" cy="1146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AB0EC9CE-9B68-702A-D4C8-52F40950CB64}"/>
              </a:ext>
            </a:extLst>
          </p:cNvPr>
          <p:cNvCxnSpPr>
            <a:cxnSpLocks/>
          </p:cNvCxnSpPr>
          <p:nvPr/>
        </p:nvCxnSpPr>
        <p:spPr>
          <a:xfrm flipV="1">
            <a:off x="6162935" y="3476124"/>
            <a:ext cx="10768" cy="10725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38A91EA-8EAB-E3CA-9B02-7EFDF7D362F1}"/>
              </a:ext>
            </a:extLst>
          </p:cNvPr>
          <p:cNvCxnSpPr>
            <a:cxnSpLocks/>
          </p:cNvCxnSpPr>
          <p:nvPr/>
        </p:nvCxnSpPr>
        <p:spPr>
          <a:xfrm>
            <a:off x="8425543" y="2192583"/>
            <a:ext cx="0" cy="25357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F15EFCE9-6E10-4A70-5DA2-6202CED5347F}"/>
              </a:ext>
            </a:extLst>
          </p:cNvPr>
          <p:cNvSpPr txBox="1"/>
          <p:nvPr/>
        </p:nvSpPr>
        <p:spPr>
          <a:xfrm>
            <a:off x="-428868" y="1630568"/>
            <a:ext cx="379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Exec Director of</a:t>
            </a:r>
          </a:p>
          <a:p>
            <a:pPr algn="ctr"/>
            <a:r>
              <a:rPr lang="en-US" sz="1400" b="1" dirty="0"/>
              <a:t>Academic Services Division</a:t>
            </a:r>
          </a:p>
        </p:txBody>
      </p: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8B45080E-7F56-DD20-0B6B-26D927543D80}"/>
              </a:ext>
            </a:extLst>
          </p:cNvPr>
          <p:cNvCxnSpPr>
            <a:cxnSpLocks/>
          </p:cNvCxnSpPr>
          <p:nvPr/>
        </p:nvCxnSpPr>
        <p:spPr>
          <a:xfrm>
            <a:off x="1529692" y="2278970"/>
            <a:ext cx="0" cy="57853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59A31943-3A66-FD86-144F-42676464165C}"/>
              </a:ext>
            </a:extLst>
          </p:cNvPr>
          <p:cNvCxnSpPr>
            <a:cxnSpLocks/>
          </p:cNvCxnSpPr>
          <p:nvPr/>
        </p:nvCxnSpPr>
        <p:spPr>
          <a:xfrm flipH="1">
            <a:off x="1529692" y="2874297"/>
            <a:ext cx="1954029" cy="15873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7226535-A3FB-AAB4-506F-E31C084D8EDE}"/>
              </a:ext>
            </a:extLst>
          </p:cNvPr>
          <p:cNvCxnSpPr>
            <a:cxnSpLocks/>
          </p:cNvCxnSpPr>
          <p:nvPr/>
        </p:nvCxnSpPr>
        <p:spPr>
          <a:xfrm>
            <a:off x="1497579" y="828465"/>
            <a:ext cx="1" cy="694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D1003DF-E2FC-46F4-6888-C5EA07B8E204}"/>
              </a:ext>
            </a:extLst>
          </p:cNvPr>
          <p:cNvCxnSpPr>
            <a:cxnSpLocks/>
          </p:cNvCxnSpPr>
          <p:nvPr/>
        </p:nvCxnSpPr>
        <p:spPr>
          <a:xfrm flipH="1" flipV="1">
            <a:off x="1492471" y="873141"/>
            <a:ext cx="2099815" cy="156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D5F6BACB-6E5B-B322-9C55-46F4C96CE9B8}"/>
              </a:ext>
            </a:extLst>
          </p:cNvPr>
          <p:cNvCxnSpPr>
            <a:cxnSpLocks/>
            <a:endCxn id="118" idx="3"/>
          </p:cNvCxnSpPr>
          <p:nvPr/>
        </p:nvCxnSpPr>
        <p:spPr>
          <a:xfrm flipH="1" flipV="1">
            <a:off x="6049124" y="875540"/>
            <a:ext cx="1763910" cy="7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BD5BAEC8-84E2-B7C1-5341-039A556ABEA8}"/>
              </a:ext>
            </a:extLst>
          </p:cNvPr>
          <p:cNvCxnSpPr>
            <a:cxnSpLocks/>
            <a:endCxn id="125" idx="0"/>
          </p:cNvCxnSpPr>
          <p:nvPr/>
        </p:nvCxnSpPr>
        <p:spPr>
          <a:xfrm>
            <a:off x="7772300" y="888751"/>
            <a:ext cx="0" cy="6366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9C8E0539-2EF0-13C3-84E5-E98C37CA52DD}"/>
              </a:ext>
            </a:extLst>
          </p:cNvPr>
          <p:cNvSpPr/>
          <p:nvPr/>
        </p:nvSpPr>
        <p:spPr>
          <a:xfrm>
            <a:off x="1940383" y="3875099"/>
            <a:ext cx="3809002" cy="206617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148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80875-907D-4A11-247B-ECF2D400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76" y="-497086"/>
            <a:ext cx="7886700" cy="994172"/>
          </a:xfrm>
        </p:spPr>
        <p:txBody>
          <a:bodyPr/>
          <a:lstStyle/>
          <a:p>
            <a:r>
              <a:rPr lang="en-IE" kern="100" dirty="0">
                <a:solidFill>
                  <a:schemeClr val="accent1"/>
                </a:solidFill>
                <a:latin typeface="Calibri"/>
                <a:ea typeface="Calibri"/>
                <a:cs typeface="Times New Roman"/>
              </a:rPr>
              <a:t>Pressures on Trinity Curricula and Staff !!!!</a:t>
            </a:r>
            <a:endParaRPr lang="en-I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1FE26E-E7D5-8223-9B06-77CDF236A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1562" y="1292375"/>
            <a:ext cx="4309928" cy="4019719"/>
          </a:xfrm>
          <a:solidFill>
            <a:schemeClr val="accent2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txBody>
          <a:bodyPr>
            <a:normAutofit fontScale="62500" lnSpcReduction="20000"/>
          </a:bodyPr>
          <a:lstStyle/>
          <a:p>
            <a:pPr marL="209012" lvl="2" indent="0">
              <a:buNone/>
            </a:pPr>
            <a:endParaRPr lang="en-IE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Generative AI &amp; Data Analytics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Inclusion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Sustainability &amp; Climate Change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 wellbeing 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disparities in access to education</a:t>
            </a:r>
          </a:p>
          <a:p>
            <a:endParaRPr lang="en-I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89F4DF-0F98-31F6-696B-E2E574D0C8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754676" y="1289620"/>
            <a:ext cx="4312532" cy="4019719"/>
          </a:xfr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209012" lvl="2" indent="0">
              <a:buNone/>
            </a:pPr>
            <a:endParaRPr lang="en-IE" sz="21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Increasing student numbers and diversity 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Micro-credentials 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Analytics Impact of the pandemic teaching and learning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and sustainability </a:t>
            </a:r>
          </a:p>
          <a:p>
            <a:pPr marL="209012" lvl="2" indent="0">
              <a:buNone/>
            </a:pPr>
            <a:endParaRPr lang="en-IE" sz="29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09012" lvl="2" indent="0">
              <a:buNone/>
            </a:pPr>
            <a:r>
              <a:rPr lang="en-IE" sz="29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employability</a:t>
            </a:r>
          </a:p>
          <a:p>
            <a:endParaRPr lang="en-I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F8B149-E124-9D32-BBFE-84AFE4E26272}"/>
              </a:ext>
            </a:extLst>
          </p:cNvPr>
          <p:cNvSpPr txBox="1"/>
          <p:nvPr/>
        </p:nvSpPr>
        <p:spPr>
          <a:xfrm>
            <a:off x="8794376" y="5156947"/>
            <a:ext cx="27283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35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603323396"/>
      </p:ext>
    </p:extLst>
  </p:cSld>
  <p:clrMapOvr>
    <a:masterClrMapping/>
  </p:clrMapOvr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EFB1A5D9E879428FAD0E5F1E9D84CB" ma:contentTypeVersion="21" ma:contentTypeDescription="Create a new document." ma:contentTypeScope="" ma:versionID="a1afdef67f09e8d766295b9b51d7981d">
  <xsd:schema xmlns:xsd="http://www.w3.org/2001/XMLSchema" xmlns:xs="http://www.w3.org/2001/XMLSchema" xmlns:p="http://schemas.microsoft.com/office/2006/metadata/properties" xmlns:ns2="b75b2abb-2467-431c-8e9a-9d2fbe665b2f" xmlns:ns3="696ea64d-43f0-47d9-9aa7-ac0529ba0654" targetNamespace="http://schemas.microsoft.com/office/2006/metadata/properties" ma:root="true" ma:fieldsID="a0cbb247cc2c49f0320ffeb6ca747375" ns2:_="" ns3:_="">
    <xsd:import namespace="b75b2abb-2467-431c-8e9a-9d2fbe665b2f"/>
    <xsd:import namespace="696ea64d-43f0-47d9-9aa7-ac0529ba06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AddedtoSite_x003f_" minOccurs="0"/>
                <xsd:element ref="ns2:Academic_x0028_s_x0029_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2abb-2467-431c-8e9a-9d2fbe665b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d9b36d8-e8b0-4d46-88aa-db730269c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ddedtoSite_x003f_" ma:index="26" nillable="true" ma:displayName="Added to Site?" ma:default="0" ma:format="Dropdown" ma:internalName="AddedtoSite_x003f_">
      <xsd:simpleType>
        <xsd:restriction base="dms:Boolean"/>
      </xsd:simpleType>
    </xsd:element>
    <xsd:element name="Academic_x0028_s_x0029_" ma:index="27" nillable="true" ma:displayName="Academic(s)" ma:format="Dropdown" ma:internalName="Academic_x0028_s_x0029_">
      <xsd:simpleType>
        <xsd:restriction base="dms:Text">
          <xsd:maxLength value="255"/>
        </xsd:restriction>
      </xsd:simpleType>
    </xsd:element>
    <xsd:element name="Notes" ma:index="28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6ea64d-43f0-47d9-9aa7-ac0529ba065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953c254-8df5-4128-ac3f-0f2b64ef77f0}" ma:internalName="TaxCatchAll" ma:showField="CatchAllData" ma:web="696ea64d-43f0-47d9-9aa7-ac0529ba06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75b2abb-2467-431c-8e9a-9d2fbe665b2f">
      <Terms xmlns="http://schemas.microsoft.com/office/infopath/2007/PartnerControls"/>
    </lcf76f155ced4ddcb4097134ff3c332f>
    <TaxCatchAll xmlns="696ea64d-43f0-47d9-9aa7-ac0529ba0654" xsi:nil="true"/>
    <Academic_x0028_s_x0029_ xmlns="b75b2abb-2467-431c-8e9a-9d2fbe665b2f" xsi:nil="true"/>
    <AddedtoSite_x003f_ xmlns="b75b2abb-2467-431c-8e9a-9d2fbe665b2f">false</AddedtoSite_x003f_>
    <Notes xmlns="b75b2abb-2467-431c-8e9a-9d2fbe665b2f" xsi:nil="true"/>
  </documentManagement>
</p:properties>
</file>

<file path=customXml/itemProps1.xml><?xml version="1.0" encoding="utf-8"?>
<ds:datastoreItem xmlns:ds="http://schemas.openxmlformats.org/officeDocument/2006/customXml" ds:itemID="{6C70ADF5-A208-4B75-A60F-C3E60F6A64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739C02-28C9-4629-B119-5E171CFAB6D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5b2abb-2467-431c-8e9a-9d2fbe665b2f"/>
    <ds:schemaRef ds:uri="696ea64d-43f0-47d9-9aa7-ac0529ba06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A6D84F-F308-4D1F-ADF4-AAB3FEF5FDA4}">
  <ds:schemaRefs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696ea64d-43f0-47d9-9aa7-ac0529ba0654"/>
    <ds:schemaRef ds:uri="b75b2abb-2467-431c-8e9a-9d2fbe665b2f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Trinity_PPT_Calibri_Option2</Template>
  <TotalTime>0</TotalTime>
  <Words>580</Words>
  <Application>Microsoft Office PowerPoint</Application>
  <PresentationFormat>On-screen Show (16:10)</PresentationFormat>
  <Paragraphs>169</Paragraphs>
  <Slides>15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Trinity_PPT_Calibri_Option2</vt:lpstr>
      <vt:lpstr>PowerPoint Presentation</vt:lpstr>
      <vt:lpstr>Outline</vt:lpstr>
      <vt:lpstr>PowerPoint Presentation</vt:lpstr>
      <vt:lpstr>Trinity GenAI  Statement</vt:lpstr>
      <vt:lpstr>PowerPoint Presentation</vt:lpstr>
      <vt:lpstr>PowerPoint Presentation</vt:lpstr>
      <vt:lpstr>Teaching and Learning in Trinity</vt:lpstr>
      <vt:lpstr>Teaching and Learning in Trinity</vt:lpstr>
      <vt:lpstr>Pressures on Trinity Curricula and Staff !!!!</vt:lpstr>
      <vt:lpstr>Learning Research &amp; Innovation Hub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Pauline Rooney</cp:lastModifiedBy>
  <cp:revision>15</cp:revision>
  <cp:lastPrinted>2017-05-26T11:36:14Z</cp:lastPrinted>
  <dcterms:created xsi:type="dcterms:W3CDTF">2015-04-21T16:55:50Z</dcterms:created>
  <dcterms:modified xsi:type="dcterms:W3CDTF">2025-05-30T08:29:16Z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0x01010098EFB1A5D9E879428FAD0E5F1E9D84CB</vt:lpwstr>
  </property>
  <property fmtid="{D5CDD505-2E9C-101B-9397-08002B2CF9AE}" pid="3" name="MediaServiceImageTags">
    <vt:lpwstr/>
  </property>
</Properties>
</file>