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7" r:id="rId3"/>
    <p:sldId id="268" r:id="rId4"/>
    <p:sldId id="269" r:id="rId5"/>
    <p:sldId id="270" r:id="rId6"/>
    <p:sldId id="271" r:id="rId7"/>
    <p:sldId id="272" r:id="rId8"/>
    <p:sldId id="275" r:id="rId9"/>
    <p:sldId id="273" r:id="rId10"/>
    <p:sldId id="274" r:id="rId11"/>
    <p:sldId id="276" r:id="rId12"/>
    <p:sldId id="277" r:id="rId13"/>
    <p:sldId id="278" r:id="rId14"/>
    <p:sldId id="279" r:id="rId15"/>
    <p:sldId id="260" r:id="rId16"/>
  </p:sldIdLst>
  <p:sldSz cx="9144000" cy="5143500" type="screen16x9"/>
  <p:notesSz cx="6858000" cy="9947275"/>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pos="519">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73B9"/>
    <a:srgbClr val="3E6D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63"/>
    <p:restoredTop sz="94704" autoAdjust="0"/>
  </p:normalViewPr>
  <p:slideViewPr>
    <p:cSldViewPr snapToGrid="0" showGuides="1">
      <p:cViewPr varScale="1">
        <p:scale>
          <a:sx n="148" d="100"/>
          <a:sy n="148" d="100"/>
        </p:scale>
        <p:origin x="132" y="294"/>
      </p:cViewPr>
      <p:guideLst>
        <p:guide orient="horz" pos="3239"/>
        <p:guide pos="519"/>
      </p:guideLst>
    </p:cSldViewPr>
  </p:slideViewPr>
  <p:notesTextViewPr>
    <p:cViewPr>
      <p:scale>
        <a:sx n="1" d="1"/>
        <a:sy n="1" d="1"/>
      </p:scale>
      <p:origin x="0" y="0"/>
    </p:cViewPr>
  </p:notesTextViewPr>
  <p:notesViewPr>
    <p:cSldViewPr snapToGrid="0" showGuides="1">
      <p:cViewPr varScale="1">
        <p:scale>
          <a:sx n="91" d="100"/>
          <a:sy n="91" d="100"/>
        </p:scale>
        <p:origin x="-3720"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 y="746125"/>
            <a:ext cx="6629400" cy="3730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971" y="4724956"/>
            <a:ext cx="4908331"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9449911"/>
            <a:ext cx="835124" cy="497364"/>
          </a:xfrm>
          <a:prstGeom prst="rect">
            <a:avLst/>
          </a:prstGeom>
        </p:spPr>
        <p:txBody>
          <a:bodyPr vert="horz" lIns="91440" tIns="45720" rIns="91440" bIns="45720" rtlCol="0" anchor="b"/>
          <a:lstStyle>
            <a:lvl1pPr algn="r">
              <a:defRPr sz="1200">
                <a:latin typeface="+mn-lt"/>
                <a:cs typeface="Arial" panose="020B0604020202020204" pitchFamily="34" charset="0"/>
              </a:defRPr>
            </a:lvl1pPr>
          </a:lstStyle>
          <a:p>
            <a:fld id="{49DD4D23-C98A-435E-AE88-9061F8349B02}" type="slidenum">
              <a:rPr lang="en-GB" smtClean="0"/>
              <a:pPr/>
              <a:t>‹#›</a:t>
            </a:fld>
            <a:endParaRPr lang="en-GB"/>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Arial" panose="020B0604020202020204" pitchFamily="34" charset="0"/>
      </a:defRPr>
    </a:lvl1pPr>
    <a:lvl2pPr marL="457200" algn="l" defTabSz="914400" rtl="0" eaLnBrk="1" latinLnBrk="0" hangingPunct="1">
      <a:defRPr sz="1200" kern="1200">
        <a:solidFill>
          <a:schemeClr val="tx1"/>
        </a:solidFill>
        <a:latin typeface="+mn-lt"/>
        <a:ea typeface="+mn-ea"/>
        <a:cs typeface="Arial" panose="020B0604020202020204" pitchFamily="34" charset="0"/>
      </a:defRPr>
    </a:lvl2pPr>
    <a:lvl3pPr marL="914400" algn="l" defTabSz="914400" rtl="0" eaLnBrk="1" latinLnBrk="0" hangingPunct="1">
      <a:defRPr sz="1200" kern="1200">
        <a:solidFill>
          <a:schemeClr val="tx1"/>
        </a:solidFill>
        <a:latin typeface="+mn-lt"/>
        <a:ea typeface="+mn-ea"/>
        <a:cs typeface="Arial" panose="020B0604020202020204" pitchFamily="34" charset="0"/>
      </a:defRPr>
    </a:lvl3pPr>
    <a:lvl4pPr marL="1371600" algn="l" defTabSz="914400" rtl="0" eaLnBrk="1" latinLnBrk="0" hangingPunct="1">
      <a:defRPr sz="1200" kern="1200">
        <a:solidFill>
          <a:schemeClr val="tx1"/>
        </a:solidFill>
        <a:latin typeface="+mn-lt"/>
        <a:ea typeface="+mn-ea"/>
        <a:cs typeface="Arial" panose="020B0604020202020204" pitchFamily="34" charset="0"/>
      </a:defRPr>
    </a:lvl4pPr>
    <a:lvl5pPr marL="1828800" algn="l" defTabSz="914400" rtl="0" eaLnBrk="1" latinLnBrk="0" hangingPunct="1">
      <a:defRPr sz="1200" kern="1200">
        <a:solidFill>
          <a:schemeClr val="tx1"/>
        </a:solidFill>
        <a:latin typeface="+mn-lt"/>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28686" y="2786400"/>
            <a:ext cx="7500939" cy="416138"/>
          </a:xfrm>
        </p:spPr>
        <p:txBody>
          <a:bodyPr/>
          <a:lstStyle>
            <a:lvl1pPr algn="l">
              <a:defRPr sz="2600">
                <a:solidFill>
                  <a:schemeClr val="bg1"/>
                </a:solidFill>
              </a:defRPr>
            </a:lvl1pPr>
          </a:lstStyle>
          <a:p>
            <a:r>
              <a:rPr lang="en-IE" noProof="0" dirty="0"/>
              <a:t>Click to edit Master title style</a:t>
            </a:r>
          </a:p>
        </p:txBody>
      </p:sp>
      <p:sp>
        <p:nvSpPr>
          <p:cNvPr id="3" name="Subtitle 2"/>
          <p:cNvSpPr>
            <a:spLocks noGrp="1"/>
          </p:cNvSpPr>
          <p:nvPr>
            <p:ph type="subTitle" idx="1"/>
          </p:nvPr>
        </p:nvSpPr>
        <p:spPr>
          <a:xfrm>
            <a:off x="828675" y="3217050"/>
            <a:ext cx="7500938" cy="271350"/>
          </a:xfrm>
        </p:spPr>
        <p:txBody>
          <a:bodyPr/>
          <a:lstStyle>
            <a:lvl1pPr marL="0" indent="0" algn="l">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IE" noProof="0" dirty="0"/>
              <a:t>Click to edit Master subtitle style</a:t>
            </a:r>
          </a:p>
        </p:txBody>
      </p:sp>
      <p:sp>
        <p:nvSpPr>
          <p:cNvPr id="11" name="Text Placeholder 10"/>
          <p:cNvSpPr>
            <a:spLocks noGrp="1"/>
          </p:cNvSpPr>
          <p:nvPr>
            <p:ph type="body" sz="quarter" idx="10"/>
          </p:nvPr>
        </p:nvSpPr>
        <p:spPr>
          <a:xfrm>
            <a:off x="828688" y="4111318"/>
            <a:ext cx="4679325" cy="734531"/>
          </a:xfrm>
        </p:spPr>
        <p:txBody>
          <a:bodyPr/>
          <a:lstStyle>
            <a:lvl1pPr>
              <a:spcBef>
                <a:spcPts val="0"/>
              </a:spcBef>
              <a:defRPr sz="1400">
                <a:solidFill>
                  <a:schemeClr val="bg1"/>
                </a:solidFill>
              </a:defRPr>
            </a:lvl1pPr>
            <a:lvl2pPr marL="0" indent="0">
              <a:spcBef>
                <a:spcPts val="0"/>
              </a:spcBef>
              <a:buNone/>
              <a:defRPr sz="1400">
                <a:solidFill>
                  <a:schemeClr val="bg1"/>
                </a:solidFill>
              </a:defRPr>
            </a:lvl2pPr>
            <a:lvl3pPr marL="0" indent="0">
              <a:spcBef>
                <a:spcPts val="567"/>
              </a:spcBef>
              <a:buNone/>
              <a:defRPr sz="1400">
                <a:solidFill>
                  <a:schemeClr val="bg1"/>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en-IE" noProof="0"/>
              <a:t>Click to edit Master text styles</a:t>
            </a:r>
          </a:p>
          <a:p>
            <a:pPr lvl="1"/>
            <a:r>
              <a:rPr lang="en-IE" noProof="0" dirty="0"/>
              <a:t>Second level</a:t>
            </a:r>
          </a:p>
          <a:p>
            <a:pPr lvl="2"/>
            <a:r>
              <a:rPr lang="en-IE" noProof="0" dirty="0"/>
              <a:t>Third level</a:t>
            </a:r>
          </a:p>
        </p:txBody>
      </p:sp>
      <p:pic>
        <p:nvPicPr>
          <p:cNvPr id="10" name="Picture 9" descr="Trinity College Dubli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0477" y="381655"/>
            <a:ext cx="3039743" cy="819370"/>
          </a:xfrm>
          <a:prstGeom prst="rect">
            <a:avLst/>
          </a:prstGeom>
        </p:spPr>
      </p:pic>
      <p:pic>
        <p:nvPicPr>
          <p:cNvPr id="155" name="Graphic 154">
            <a:extLst>
              <a:ext uri="{FF2B5EF4-FFF2-40B4-BE49-F238E27FC236}">
                <a16:creationId xmlns:a16="http://schemas.microsoft.com/office/drawing/2014/main" id="{D207F4AF-8BD7-37FD-EC60-1346BBE902B8}"/>
              </a:ext>
              <a:ext uri="{C183D7F6-B498-43B3-948B-1728B52AA6E4}">
                <adec:decorative xmlns:adec="http://schemas.microsoft.com/office/drawing/2017/decorative" val="1"/>
              </a:ext>
            </a:extLst>
          </p:cNvPr>
          <p:cNvPicPr>
            <a:picLocks noChangeAspect="1"/>
          </p:cNvPicPr>
          <p:nvPr userDrawn="1"/>
        </p:nvPicPr>
        <p:blipFill>
          <a:blip r:embed="rId3">
            <a:alphaModFix amt="36000"/>
            <a:extLst>
              <a:ext uri="{96DAC541-7B7A-43D3-8B79-37D633B846F1}">
                <asvg:svgBlip xmlns:asvg="http://schemas.microsoft.com/office/drawing/2016/SVG/main" r:embed="rId4"/>
              </a:ext>
            </a:extLst>
          </a:blip>
          <a:srcRect l="-1407" t="3474" r="80408" b="-2060"/>
          <a:stretch/>
        </p:blipFill>
        <p:spPr>
          <a:xfrm>
            <a:off x="5018567" y="1"/>
            <a:ext cx="4125433" cy="5143500"/>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75" y="1302191"/>
            <a:ext cx="7500938" cy="3030141"/>
          </a:xfrm>
        </p:spPr>
        <p:txBody>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6" name="Slide Number Placeholder 5">
            <a:extLst>
              <a:ext uri="{FF2B5EF4-FFF2-40B4-BE49-F238E27FC236}">
                <a16:creationId xmlns:a16="http://schemas.microsoft.com/office/drawing/2014/main" id="{5EA61A7A-40F1-0B45-8A82-94DCCA5E7412}"/>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357300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mp; 2 Column Content 20pt">
    <p:spTree>
      <p:nvGrpSpPr>
        <p:cNvPr id="1" name=""/>
        <p:cNvGrpSpPr/>
        <p:nvPr/>
      </p:nvGrpSpPr>
      <p:grpSpPr>
        <a:xfrm>
          <a:off x="0" y="0"/>
          <a:ext cx="0" cy="0"/>
          <a:chOff x="0" y="0"/>
          <a:chExt cx="0" cy="0"/>
        </a:xfrm>
      </p:grpSpPr>
      <p:sp>
        <p:nvSpPr>
          <p:cNvPr id="5" name="Rectangle 4"/>
          <p:cNvSpPr/>
          <p:nvPr userDrawn="1"/>
        </p:nvSpPr>
        <p:spPr>
          <a:xfrm>
            <a:off x="0" y="4545078"/>
            <a:ext cx="9144000" cy="597231"/>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sp>
        <p:nvSpPr>
          <p:cNvPr id="2" name="Title 1"/>
          <p:cNvSpPr>
            <a:spLocks noGrp="1"/>
          </p:cNvSpPr>
          <p:nvPr>
            <p:ph type="title"/>
          </p:nvPr>
        </p:nvSpPr>
        <p:spPr/>
        <p:txBody>
          <a:bodyPr/>
          <a:lstStyle/>
          <a:p>
            <a:r>
              <a:rPr lang="en-IE" noProof="0" dirty="0"/>
              <a:t>Click to edit Master title style</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cxnSp>
        <p:nvCxnSpPr>
          <p:cNvPr id="6" name="Straight Connector 5"/>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 Placeholder 3"/>
          <p:cNvSpPr>
            <a:spLocks noGrp="1"/>
          </p:cNvSpPr>
          <p:nvPr>
            <p:ph type="body" sz="quarter" idx="10"/>
          </p:nvPr>
        </p:nvSpPr>
        <p:spPr>
          <a:xfrm>
            <a:off x="828675" y="1302192"/>
            <a:ext cx="7500938" cy="2891980"/>
          </a:xfrm>
        </p:spPr>
        <p:txBody>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pic>
        <p:nvPicPr>
          <p:cNvPr id="11" name="Picture 10" descr="TCD_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0478" y="4642666"/>
            <a:ext cx="1585894" cy="427482"/>
          </a:xfrm>
          <a:prstGeom prst="rect">
            <a:avLst/>
          </a:prstGeom>
        </p:spPr>
      </p:pic>
      <p:sp>
        <p:nvSpPr>
          <p:cNvPr id="10" name="Slide Number Placeholder 5">
            <a:extLst>
              <a:ext uri="{FF2B5EF4-FFF2-40B4-BE49-F238E27FC236}">
                <a16:creationId xmlns:a16="http://schemas.microsoft.com/office/drawing/2014/main" id="{61145CB8-4673-6A47-9176-F0CB307373DB}"/>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420921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amp; 2 Column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76" y="1410807"/>
            <a:ext cx="3933824" cy="2372524"/>
          </a:xfrm>
        </p:spPr>
        <p:txBody>
          <a:bodyPr/>
          <a:lstStyle>
            <a:lvl1pPr marL="276225" indent="-276225">
              <a:spcBef>
                <a:spcPts val="900"/>
              </a:spcBef>
              <a:buClr>
                <a:schemeClr val="tx2"/>
              </a:buClr>
              <a:buFont typeface="Arial" panose="020B0604020202020204" pitchFamily="34" charset="0"/>
              <a:buChar char="‒"/>
              <a:defRPr sz="1600" b="0"/>
            </a:lvl1pPr>
            <a:lvl2pPr marL="625475" indent="-233363">
              <a:buFont typeface="Arial" panose="020B0604020202020204" pitchFamily="34" charset="0"/>
              <a:buChar char="•"/>
              <a:defRPr sz="1600"/>
            </a:lvl2pPr>
            <a:lvl3pPr marL="912813" indent="-222250">
              <a:defRPr sz="1600"/>
            </a:lvl3pPr>
            <a:lvl4pPr marL="1128713" indent="-190500">
              <a:defRPr sz="1600"/>
            </a:lvl4pPr>
            <a:lvl5pPr marL="1439863" indent="-185738">
              <a:defRPr sz="1600"/>
            </a:lvl5p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8"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cxnSp>
        <p:nvCxnSpPr>
          <p:cNvPr id="6" name="Straight Connector 5"/>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3"/>
          <p:cNvSpPr>
            <a:spLocks noGrp="1"/>
          </p:cNvSpPr>
          <p:nvPr>
            <p:ph type="body" sz="quarter" idx="12"/>
          </p:nvPr>
        </p:nvSpPr>
        <p:spPr>
          <a:xfrm>
            <a:off x="4914901" y="1410807"/>
            <a:ext cx="3934800" cy="2372524"/>
          </a:xfrm>
        </p:spPr>
        <p:txBody>
          <a:bodyPr/>
          <a:lstStyle>
            <a:lvl1pPr marL="276225" indent="-276225">
              <a:spcBef>
                <a:spcPts val="900"/>
              </a:spcBef>
              <a:buClr>
                <a:schemeClr val="tx2"/>
              </a:buClr>
              <a:buFont typeface="Arial" panose="020B0604020202020204" pitchFamily="34" charset="0"/>
              <a:buChar char="‒"/>
              <a:defRPr sz="1600" b="0"/>
            </a:lvl1pPr>
            <a:lvl2pPr marL="625475" indent="-233363">
              <a:buFont typeface="Arial" panose="020B0604020202020204" pitchFamily="34" charset="0"/>
              <a:buChar char="•"/>
              <a:defRPr sz="1600"/>
            </a:lvl2pPr>
            <a:lvl3pPr marL="912813" indent="-222250">
              <a:defRPr sz="1600"/>
            </a:lvl3pPr>
            <a:lvl4pPr marL="1128713" indent="-190500">
              <a:defRPr sz="1600"/>
            </a:lvl4pPr>
            <a:lvl5pPr marL="1439863" indent="-185738">
              <a:defRPr sz="1600"/>
            </a:lvl5pPr>
          </a:lstStyle>
          <a:p>
            <a:pPr lvl="0"/>
            <a:r>
              <a:rPr lang="ga-IE" dirty="0"/>
              <a:t>Click to edit Master text styles</a:t>
            </a:r>
          </a:p>
          <a:p>
            <a:pPr lvl="1"/>
            <a:r>
              <a:rPr lang="ga-IE" dirty="0"/>
              <a:t>Second level</a:t>
            </a:r>
          </a:p>
          <a:p>
            <a:pPr lvl="2"/>
            <a:r>
              <a:rPr lang="ga-IE" dirty="0"/>
              <a:t>Third level</a:t>
            </a:r>
          </a:p>
          <a:p>
            <a:pPr lvl="3"/>
            <a:r>
              <a:rPr lang="ga-IE" dirty="0"/>
              <a:t>Fourth level</a:t>
            </a:r>
          </a:p>
          <a:p>
            <a:pPr lvl="4"/>
            <a:r>
              <a:rPr lang="ga-IE" dirty="0"/>
              <a:t>Fifth level</a:t>
            </a:r>
            <a:endParaRPr lang="en-GB" dirty="0"/>
          </a:p>
        </p:txBody>
      </p:sp>
      <p:sp>
        <p:nvSpPr>
          <p:cNvPr id="13" name="Rectangle 12"/>
          <p:cNvSpPr/>
          <p:nvPr userDrawn="1"/>
        </p:nvSpPr>
        <p:spPr>
          <a:xfrm>
            <a:off x="0" y="4545078"/>
            <a:ext cx="9144000" cy="597231"/>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pic>
        <p:nvPicPr>
          <p:cNvPr id="9" name="Picture 8" descr="TCD_Whit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0478" y="4642666"/>
            <a:ext cx="1585894" cy="427482"/>
          </a:xfrm>
          <a:prstGeom prst="rect">
            <a:avLst/>
          </a:prstGeom>
        </p:spPr>
      </p:pic>
      <p:sp>
        <p:nvSpPr>
          <p:cNvPr id="10" name="Slide Number Placeholder 5">
            <a:extLst>
              <a:ext uri="{FF2B5EF4-FFF2-40B4-BE49-F238E27FC236}">
                <a16:creationId xmlns:a16="http://schemas.microsoft.com/office/drawing/2014/main" id="{D8D990A1-B68F-2A49-BE34-734A4A613400}"/>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297191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Content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4939200" y="1078712"/>
            <a:ext cx="4204800" cy="3807619"/>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IE" noProof="0" dirty="0"/>
              <a:t>Click to edit Master title style</a:t>
            </a:r>
          </a:p>
        </p:txBody>
      </p:sp>
      <p:sp>
        <p:nvSpPr>
          <p:cNvPr id="4" name="Text Placeholder 3"/>
          <p:cNvSpPr>
            <a:spLocks noGrp="1"/>
          </p:cNvSpPr>
          <p:nvPr>
            <p:ph type="body" sz="quarter" idx="10"/>
          </p:nvPr>
        </p:nvSpPr>
        <p:spPr>
          <a:xfrm>
            <a:off x="828683" y="1428750"/>
            <a:ext cx="3819525" cy="2990766"/>
          </a:xfrm>
        </p:spPr>
        <p:txBody>
          <a:bodyPr/>
          <a:lstStyle>
            <a:lvl1pPr marL="238125" indent="-238125">
              <a:spcBef>
                <a:spcPts val="850"/>
              </a:spcBef>
              <a:buClr>
                <a:schemeClr val="tx2"/>
              </a:buClr>
              <a:buFont typeface="Calibri" panose="020F0502020204030204" pitchFamily="34" charset="0"/>
              <a:buChar char="–"/>
              <a:defRPr sz="1600" b="0"/>
            </a:lvl1pPr>
            <a:lvl2pPr marL="503238" indent="-207963">
              <a:spcBef>
                <a:spcPts val="0"/>
              </a:spcBef>
              <a:spcAft>
                <a:spcPts val="567"/>
              </a:spcAft>
              <a:defRPr sz="1600" b="0"/>
            </a:lvl2pPr>
            <a:lvl3pPr>
              <a:defRPr sz="1400" b="0"/>
            </a:lvl3pPr>
            <a:lvl4pPr>
              <a:defRPr sz="1400" b="0"/>
            </a:lvl4pPr>
            <a:lvl5pPr>
              <a:defRPr sz="1400" b="0"/>
            </a:lvl5pPr>
          </a:lstStyle>
          <a:p>
            <a:pPr lvl="0"/>
            <a:r>
              <a:rPr lang="en-IE" noProof="0" dirty="0"/>
              <a:t>Click to edit Master text styles</a:t>
            </a:r>
          </a:p>
          <a:p>
            <a:pPr lvl="1"/>
            <a:r>
              <a:rPr lang="en-IE" noProof="0" dirty="0"/>
              <a:t>Second level</a:t>
            </a:r>
          </a:p>
        </p:txBody>
      </p:sp>
      <p:sp>
        <p:nvSpPr>
          <p:cNvPr id="6"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8" name="Rectangle 7"/>
          <p:cNvSpPr/>
          <p:nvPr userDrawn="1"/>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dirty="0"/>
              <a:t>Trinity College Dublin, </a:t>
            </a:r>
            <a:r>
              <a:rPr lang="en-GB" sz="1000" dirty="0"/>
              <a:t>The University of Dublin</a:t>
            </a:r>
          </a:p>
        </p:txBody>
      </p:sp>
      <p:cxnSp>
        <p:nvCxnSpPr>
          <p:cNvPr id="7" name="Straight Connector 6"/>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5">
            <a:extLst>
              <a:ext uri="{FF2B5EF4-FFF2-40B4-BE49-F238E27FC236}">
                <a16:creationId xmlns:a16="http://schemas.microsoft.com/office/drawing/2014/main" id="{DA149838-4667-8C41-A6F0-AC61A4FACE90}"/>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128236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0" y="1078712"/>
            <a:ext cx="9144000" cy="3807619"/>
          </a:xfrm>
          <a:solidFill>
            <a:schemeClr val="accent4"/>
          </a:solidFill>
        </p:spPr>
        <p:txBody>
          <a:bodyPr tIns="0" anchor="ctr" anchorCtr="0"/>
          <a:lstStyle>
            <a:lvl1pPr algn="ctr">
              <a:defRPr sz="1600" b="0">
                <a:solidFill>
                  <a:schemeClr val="accent3"/>
                </a:solidFill>
              </a:defRPr>
            </a:lvl1pPr>
          </a:lstStyle>
          <a:p>
            <a:r>
              <a:rPr lang="en-GB"/>
              <a:t>IMAGE</a:t>
            </a:r>
          </a:p>
        </p:txBody>
      </p:sp>
      <p:sp>
        <p:nvSpPr>
          <p:cNvPr id="2" name="Title 1"/>
          <p:cNvSpPr>
            <a:spLocks noGrp="1"/>
          </p:cNvSpPr>
          <p:nvPr>
            <p:ph type="title"/>
          </p:nvPr>
        </p:nvSpPr>
        <p:spPr/>
        <p:txBody>
          <a:bodyPr/>
          <a:lstStyle/>
          <a:p>
            <a:r>
              <a:rPr lang="en-IE" noProof="0" dirty="0"/>
              <a:t>Click to edit Master title style</a:t>
            </a:r>
          </a:p>
        </p:txBody>
      </p:sp>
      <p:sp>
        <p:nvSpPr>
          <p:cNvPr id="6" name="Text Placeholder 5"/>
          <p:cNvSpPr>
            <a:spLocks noGrp="1"/>
          </p:cNvSpPr>
          <p:nvPr>
            <p:ph type="body" sz="quarter" idx="11"/>
          </p:nvPr>
        </p:nvSpPr>
        <p:spPr>
          <a:xfrm>
            <a:off x="828675" y="685806"/>
            <a:ext cx="7500938" cy="207169"/>
          </a:xfrm>
        </p:spPr>
        <p:txBody>
          <a:bodyPr/>
          <a:lstStyle>
            <a:lvl1pPr>
              <a:defRPr sz="2000" b="0">
                <a:solidFill>
                  <a:schemeClr val="tx1"/>
                </a:solidFill>
              </a:defRPr>
            </a:lvl1pPr>
          </a:lstStyle>
          <a:p>
            <a:pPr lvl="0"/>
            <a:r>
              <a:rPr lang="en-IE" noProof="0" dirty="0"/>
              <a:t>Click to edit Master text styles</a:t>
            </a:r>
          </a:p>
        </p:txBody>
      </p:sp>
      <p:sp>
        <p:nvSpPr>
          <p:cNvPr id="8" name="Rectangle 7"/>
          <p:cNvSpPr/>
          <p:nvPr userDrawn="1"/>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a:t>Trinity College Dublin, </a:t>
            </a:r>
            <a:r>
              <a:rPr lang="en-GB" sz="1000"/>
              <a:t>The University of Dublin</a:t>
            </a:r>
          </a:p>
        </p:txBody>
      </p:sp>
      <p:cxnSp>
        <p:nvCxnSpPr>
          <p:cNvPr id="7" name="Straight Connector 6"/>
          <p:cNvCxnSpPr/>
          <p:nvPr userDrawn="1"/>
        </p:nvCxnSpPr>
        <p:spPr>
          <a:xfrm>
            <a:off x="0" y="1078706"/>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E250068A-6AF5-9545-B42A-0DF4DC426CED}"/>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3138617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8849E72E-C733-74BC-F8B2-07B1C554E0AE}"/>
              </a:ext>
              <a:ext uri="{C183D7F6-B498-43B3-948B-1728B52AA6E4}">
                <adec:decorative xmlns:adec="http://schemas.microsoft.com/office/drawing/2017/decorative" val="1"/>
              </a:ext>
            </a:extLst>
          </p:cNvPr>
          <p:cNvPicPr>
            <a:picLocks noChangeAspect="1"/>
          </p:cNvPicPr>
          <p:nvPr userDrawn="1"/>
        </p:nvPicPr>
        <p:blipFill>
          <a:blip r:embed="rId2">
            <a:alphaModFix amt="36000"/>
            <a:extLst>
              <a:ext uri="{96DAC541-7B7A-43D3-8B79-37D633B846F1}">
                <asvg:svgBlip xmlns:asvg="http://schemas.microsoft.com/office/drawing/2016/SVG/main" r:embed="rId3"/>
              </a:ext>
            </a:extLst>
          </a:blip>
          <a:srcRect l="-1407" t="3474" r="80408" b="-2060"/>
          <a:stretch/>
        </p:blipFill>
        <p:spPr>
          <a:xfrm>
            <a:off x="5018567" y="1"/>
            <a:ext cx="4125433" cy="5143500"/>
          </a:xfrm>
          <a:prstGeom prst="rect">
            <a:avLst/>
          </a:prstGeom>
        </p:spPr>
      </p:pic>
      <p:sp>
        <p:nvSpPr>
          <p:cNvPr id="2" name="Title 1"/>
          <p:cNvSpPr>
            <a:spLocks noGrp="1"/>
          </p:cNvSpPr>
          <p:nvPr>
            <p:ph type="ctrTitle"/>
          </p:nvPr>
        </p:nvSpPr>
        <p:spPr>
          <a:xfrm>
            <a:off x="828686" y="2786400"/>
            <a:ext cx="7500939" cy="416138"/>
          </a:xfrm>
        </p:spPr>
        <p:txBody>
          <a:bodyPr/>
          <a:lstStyle>
            <a:lvl1pPr algn="l">
              <a:defRPr sz="4200">
                <a:solidFill>
                  <a:schemeClr val="bg1"/>
                </a:solidFill>
              </a:defRPr>
            </a:lvl1pPr>
          </a:lstStyle>
          <a:p>
            <a:r>
              <a:rPr lang="en-IE" noProof="0"/>
              <a:t>Click to edit Master title style</a:t>
            </a:r>
          </a:p>
        </p:txBody>
      </p:sp>
      <p:pic>
        <p:nvPicPr>
          <p:cNvPr id="5" name="Picture 4" descr="Trinity College Dublin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0477" y="381655"/>
            <a:ext cx="3039743" cy="819370"/>
          </a:xfrm>
          <a:prstGeom prst="rect">
            <a:avLst/>
          </a:prstGeom>
        </p:spPr>
      </p:pic>
    </p:spTree>
    <p:extLst>
      <p:ext uri="{BB962C8B-B14F-4D97-AF65-F5344CB8AC3E}">
        <p14:creationId xmlns:p14="http://schemas.microsoft.com/office/powerpoint/2010/main" val="54778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a:t>Click to edit Master title style</a:t>
            </a:r>
          </a:p>
        </p:txBody>
      </p:sp>
      <p:sp>
        <p:nvSpPr>
          <p:cNvPr id="3" name="Slide Number Placeholder 5">
            <a:extLst>
              <a:ext uri="{FF2B5EF4-FFF2-40B4-BE49-F238E27FC236}">
                <a16:creationId xmlns:a16="http://schemas.microsoft.com/office/drawing/2014/main" id="{F01D4001-B407-4A4F-9142-F1AD168EA386}"/>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757743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4A79E68A-9328-425C-9D77-7D993180AA8B}" type="datetime1">
              <a:rPr lang="en-IE" smtClean="0"/>
              <a:t>09/10/2025</a:t>
            </a:fld>
            <a:endParaRPr lang="en-IE"/>
          </a:p>
        </p:txBody>
      </p:sp>
      <p:sp>
        <p:nvSpPr>
          <p:cNvPr id="5" name="Footer Placeholder 4"/>
          <p:cNvSpPr>
            <a:spLocks noGrp="1"/>
          </p:cNvSpPr>
          <p:nvPr>
            <p:ph type="ftr" sz="quarter" idx="11"/>
          </p:nvPr>
        </p:nvSpPr>
        <p:spPr/>
        <p:txBody>
          <a:bodyPr/>
          <a:lstStyle/>
          <a:p>
            <a:r>
              <a:rPr lang="en-IE"/>
              <a:t>Prof. Agustín Bénétrix, TSM Coordinator, Economics</a:t>
            </a:r>
          </a:p>
        </p:txBody>
      </p:sp>
      <p:sp>
        <p:nvSpPr>
          <p:cNvPr id="6" name="Slide Number Placeholder 5"/>
          <p:cNvSpPr>
            <a:spLocks noGrp="1"/>
          </p:cNvSpPr>
          <p:nvPr>
            <p:ph type="sldNum" sz="quarter" idx="12"/>
          </p:nvPr>
        </p:nvSpPr>
        <p:spPr/>
        <p:txBody>
          <a:bodyPr/>
          <a:lstStyle/>
          <a:p>
            <a:fld id="{B2271EC4-25A3-4A7C-BC95-46588DEEAEE3}" type="slidenum">
              <a:rPr lang="en-IE" smtClean="0"/>
              <a:t>‹#›</a:t>
            </a:fld>
            <a:endParaRPr lang="en-IE"/>
          </a:p>
        </p:txBody>
      </p:sp>
    </p:spTree>
    <p:extLst>
      <p:ext uri="{BB962C8B-B14F-4D97-AF65-F5344CB8AC3E}">
        <p14:creationId xmlns:p14="http://schemas.microsoft.com/office/powerpoint/2010/main" val="3716217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86" y="270000"/>
            <a:ext cx="7500939" cy="421200"/>
          </a:xfrm>
          <a:prstGeom prst="rect">
            <a:avLst/>
          </a:prstGeom>
        </p:spPr>
        <p:txBody>
          <a:bodyPr vert="horz" lIns="0" tIns="0" rIns="0" bIns="0" rtlCol="0" anchor="b" anchorCtr="0">
            <a:noAutofit/>
          </a:bodyPr>
          <a:lstStyle/>
          <a:p>
            <a:r>
              <a:rPr lang="en-IE" noProof="0"/>
              <a:t>Click to edit Master title style</a:t>
            </a:r>
          </a:p>
        </p:txBody>
      </p:sp>
      <p:sp>
        <p:nvSpPr>
          <p:cNvPr id="3" name="Text Placeholder 2"/>
          <p:cNvSpPr>
            <a:spLocks noGrp="1"/>
          </p:cNvSpPr>
          <p:nvPr>
            <p:ph type="body" idx="1"/>
          </p:nvPr>
        </p:nvSpPr>
        <p:spPr>
          <a:xfrm>
            <a:off x="828675" y="1303403"/>
            <a:ext cx="7500938" cy="3072600"/>
          </a:xfrm>
          <a:prstGeom prst="rect">
            <a:avLst/>
          </a:prstGeom>
        </p:spPr>
        <p:txBody>
          <a:bodyPr vert="horz" lIns="0" tIns="0" rIns="0" bIns="0" rtlCol="0">
            <a:noAutofit/>
          </a:bodyPr>
          <a:lstStyle/>
          <a:p>
            <a:pPr lvl="0"/>
            <a:r>
              <a:rPr lang="en-IE" noProof="0" dirty="0"/>
              <a:t>Click to edit Master text styles</a:t>
            </a:r>
          </a:p>
          <a:p>
            <a:pPr lvl="1"/>
            <a:r>
              <a:rPr lang="en-IE" noProof="0" dirty="0"/>
              <a:t>Second level</a:t>
            </a:r>
          </a:p>
          <a:p>
            <a:pPr lvl="2"/>
            <a:r>
              <a:rPr lang="en-IE" noProof="0" dirty="0"/>
              <a:t>Third level</a:t>
            </a:r>
          </a:p>
          <a:p>
            <a:pPr lvl="3"/>
            <a:r>
              <a:rPr lang="en-IE" noProof="0" dirty="0"/>
              <a:t>Fourth level</a:t>
            </a:r>
          </a:p>
          <a:p>
            <a:pPr lvl="4"/>
            <a:r>
              <a:rPr lang="en-IE" noProof="0" dirty="0"/>
              <a:t>Fifth level</a:t>
            </a:r>
          </a:p>
        </p:txBody>
      </p:sp>
      <p:sp>
        <p:nvSpPr>
          <p:cNvPr id="11" name="Rectangle 10"/>
          <p:cNvSpPr/>
          <p:nvPr/>
        </p:nvSpPr>
        <p:spPr>
          <a:xfrm>
            <a:off x="0" y="4873500"/>
            <a:ext cx="9144000" cy="270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r>
              <a:rPr lang="en-GB" sz="1000" b="1" dirty="0"/>
              <a:t>Trinity College Dublin, </a:t>
            </a:r>
            <a:r>
              <a:rPr lang="en-GB" sz="1000" dirty="0"/>
              <a:t>The University of Dublin</a:t>
            </a:r>
          </a:p>
        </p:txBody>
      </p:sp>
      <p:cxnSp>
        <p:nvCxnSpPr>
          <p:cNvPr id="6" name="Straight Connector 5"/>
          <p:cNvCxnSpPr/>
          <p:nvPr/>
        </p:nvCxnSpPr>
        <p:spPr>
          <a:xfrm>
            <a:off x="0" y="1078706"/>
            <a:ext cx="9144000"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7" name="Slide Number Placeholder 5">
            <a:extLst>
              <a:ext uri="{FF2B5EF4-FFF2-40B4-BE49-F238E27FC236}">
                <a16:creationId xmlns:a16="http://schemas.microsoft.com/office/drawing/2014/main" id="{3125E529-5F0B-4D4A-84B9-75C65BFBAABD}"/>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IE" noProof="0" smtClean="0"/>
              <a:pPr/>
              <a:t>‹#›</a:t>
            </a:fld>
            <a:endParaRPr lang="en-IE" noProof="0"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0" r:id="rId3"/>
    <p:sldLayoutId id="2147483661" r:id="rId4"/>
    <p:sldLayoutId id="2147483657" r:id="rId5"/>
    <p:sldLayoutId id="2147483658" r:id="rId6"/>
    <p:sldLayoutId id="2147483659" r:id="rId7"/>
    <p:sldLayoutId id="2147483654" r:id="rId8"/>
    <p:sldLayoutId id="2147483662" r:id="rId9"/>
  </p:sldLayoutIdLst>
  <p:hf hdr="0" dt="0"/>
  <p:txStyles>
    <p:titleStyle>
      <a:lvl1pPr algn="l" defTabSz="914400" rtl="0" eaLnBrk="1" latinLnBrk="0" hangingPunct="1">
        <a:spcBef>
          <a:spcPct val="0"/>
        </a:spcBef>
        <a:buNone/>
        <a:defRPr sz="2600" b="1" kern="1200">
          <a:solidFill>
            <a:schemeClr val="tx1"/>
          </a:solidFill>
          <a:latin typeface="+mj-lt"/>
          <a:ea typeface="+mj-ea"/>
          <a:cs typeface="+mj-cs"/>
        </a:defRPr>
      </a:lvl1pPr>
    </p:titleStyle>
    <p:body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ie/url?sa=i&amp;source=images&amp;cd&amp;cad=rja&amp;docid=UoNNuwq32rjONM&amp;tbnid=MSiWk_bdGW9JCM%3A&amp;ved=0CAgQjRwwAA&amp;url=http%3A//www.tcd.ie/ssp/undergraduate/ppes/course-structure/examinations/&amp;ei=MTBuUov6BbPn7Aah_IHgBA&amp;psig=AFQjCNH5McAwYK7pCurUBdPSmYJQhFitvA&amp;ust=1383039409153440"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Scholarship Examination: Economics</a:t>
            </a:r>
            <a:endParaRPr lang="en-IE" dirty="0"/>
          </a:p>
        </p:txBody>
      </p:sp>
      <p:sp>
        <p:nvSpPr>
          <p:cNvPr id="3" name="Subtitle 2"/>
          <p:cNvSpPr>
            <a:spLocks noGrp="1"/>
          </p:cNvSpPr>
          <p:nvPr>
            <p:ph type="subTitle" idx="1"/>
          </p:nvPr>
        </p:nvSpPr>
        <p:spPr/>
        <p:txBody>
          <a:bodyPr/>
          <a:lstStyle/>
          <a:p>
            <a:r>
              <a:rPr lang="en-IE" noProof="0" dirty="0"/>
              <a:t>Information Session</a:t>
            </a:r>
          </a:p>
        </p:txBody>
      </p:sp>
      <p:sp>
        <p:nvSpPr>
          <p:cNvPr id="6" name="Text Placeholder 5"/>
          <p:cNvSpPr>
            <a:spLocks noGrp="1"/>
          </p:cNvSpPr>
          <p:nvPr>
            <p:ph type="body" sz="quarter" idx="10"/>
          </p:nvPr>
        </p:nvSpPr>
        <p:spPr>
          <a:xfrm>
            <a:off x="828688" y="3952068"/>
            <a:ext cx="4679325" cy="836909"/>
          </a:xfrm>
        </p:spPr>
        <p:txBody>
          <a:bodyPr anchor="b"/>
          <a:lstStyle/>
          <a:p>
            <a:r>
              <a:rPr lang="en-IE" sz="1600" noProof="0" dirty="0"/>
              <a:t>Prof. Tara Mitchell</a:t>
            </a:r>
          </a:p>
          <a:p>
            <a:pPr lvl="1"/>
            <a:endParaRPr lang="en-IE" sz="1600" dirty="0"/>
          </a:p>
          <a:p>
            <a:pPr lvl="1"/>
            <a:r>
              <a:rPr lang="en-IE" sz="1600" dirty="0"/>
              <a:t>9</a:t>
            </a:r>
            <a:r>
              <a:rPr lang="en-IE" sz="1600" baseline="30000" dirty="0"/>
              <a:t>th</a:t>
            </a:r>
            <a:r>
              <a:rPr lang="en-IE" sz="1600" dirty="0"/>
              <a:t> October 2025</a:t>
            </a:r>
            <a:endParaRPr lang="en-IE" sz="1600" noProof="0" dirty="0"/>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6497D-E84A-3E86-0EAF-257669CD2F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9520B-875B-33A3-A4DC-8DBC0AFA15B4}"/>
              </a:ext>
            </a:extLst>
          </p:cNvPr>
          <p:cNvSpPr>
            <a:spLocks noGrp="1"/>
          </p:cNvSpPr>
          <p:nvPr>
            <p:ph type="title"/>
          </p:nvPr>
        </p:nvSpPr>
        <p:spPr>
          <a:xfrm>
            <a:off x="828686" y="270000"/>
            <a:ext cx="7500939" cy="421200"/>
          </a:xfrm>
        </p:spPr>
        <p:txBody>
          <a:bodyPr anchor="ctr">
            <a:normAutofit/>
          </a:bodyPr>
          <a:lstStyle/>
          <a:p>
            <a:r>
              <a:rPr lang="en-US" dirty="0"/>
              <a:t>Economics Papers</a:t>
            </a:r>
            <a:endParaRPr lang="en-IE" dirty="0"/>
          </a:p>
        </p:txBody>
      </p:sp>
      <p:sp>
        <p:nvSpPr>
          <p:cNvPr id="3" name="Content Placeholder 2">
            <a:extLst>
              <a:ext uri="{FF2B5EF4-FFF2-40B4-BE49-F238E27FC236}">
                <a16:creationId xmlns:a16="http://schemas.microsoft.com/office/drawing/2014/main" id="{C37D824B-4D22-D7E3-6A6B-F5FB86E73A39}"/>
              </a:ext>
            </a:extLst>
          </p:cNvPr>
          <p:cNvSpPr>
            <a:spLocks noGrp="1"/>
          </p:cNvSpPr>
          <p:nvPr>
            <p:ph idx="1"/>
          </p:nvPr>
        </p:nvSpPr>
        <p:spPr>
          <a:xfrm>
            <a:off x="828675" y="1303403"/>
            <a:ext cx="7210838" cy="3072600"/>
          </a:xfrm>
        </p:spPr>
        <p:txBody>
          <a:bodyPr>
            <a:normAutofit/>
          </a:bodyPr>
          <a:lstStyle/>
          <a:p>
            <a:pPr lvl="0"/>
            <a:r>
              <a:rPr lang="en-IE" sz="1700" b="0" dirty="0"/>
              <a:t>Mandatory paper for students who are not longer studying Economics:</a:t>
            </a:r>
          </a:p>
          <a:p>
            <a:pPr marL="285750" indent="-285750">
              <a:buFont typeface="Arial" panose="020B0604020202020204" pitchFamily="34" charset="0"/>
              <a:buChar char="•"/>
            </a:pPr>
            <a:r>
              <a:rPr lang="en-IE" sz="1700" b="0" dirty="0"/>
              <a:t>Paper 3: Introduction to Economics A/B</a:t>
            </a:r>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43D8893E-35C3-8C57-F4E8-3BD1B0977FC2}"/>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10</a:t>
            </a:fld>
            <a:endParaRPr lang="en-IE"/>
          </a:p>
        </p:txBody>
      </p:sp>
    </p:spTree>
    <p:extLst>
      <p:ext uri="{BB962C8B-B14F-4D97-AF65-F5344CB8AC3E}">
        <p14:creationId xmlns:p14="http://schemas.microsoft.com/office/powerpoint/2010/main" val="2278949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7D225-6FC9-54B6-4F58-CECF1C56F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00A27-5944-992D-5335-C6998FC373DF}"/>
              </a:ext>
            </a:extLst>
          </p:cNvPr>
          <p:cNvSpPr>
            <a:spLocks noGrp="1"/>
          </p:cNvSpPr>
          <p:nvPr>
            <p:ph type="title"/>
          </p:nvPr>
        </p:nvSpPr>
        <p:spPr>
          <a:xfrm>
            <a:off x="828686" y="270000"/>
            <a:ext cx="7500939" cy="421200"/>
          </a:xfrm>
        </p:spPr>
        <p:txBody>
          <a:bodyPr anchor="ctr">
            <a:normAutofit/>
          </a:bodyPr>
          <a:lstStyle/>
          <a:p>
            <a:r>
              <a:rPr lang="en-US" dirty="0"/>
              <a:t>Economics Papers</a:t>
            </a:r>
            <a:endParaRPr lang="en-IE" dirty="0"/>
          </a:p>
        </p:txBody>
      </p:sp>
      <p:sp>
        <p:nvSpPr>
          <p:cNvPr id="3" name="Content Placeholder 2">
            <a:extLst>
              <a:ext uri="{FF2B5EF4-FFF2-40B4-BE49-F238E27FC236}">
                <a16:creationId xmlns:a16="http://schemas.microsoft.com/office/drawing/2014/main" id="{7146532F-95EA-4731-BBBB-7A9A80FA02BF}"/>
              </a:ext>
            </a:extLst>
          </p:cNvPr>
          <p:cNvSpPr>
            <a:spLocks noGrp="1"/>
          </p:cNvSpPr>
          <p:nvPr>
            <p:ph idx="1"/>
          </p:nvPr>
        </p:nvSpPr>
        <p:spPr>
          <a:xfrm>
            <a:off x="828675" y="1303403"/>
            <a:ext cx="7210838" cy="3072600"/>
          </a:xfrm>
        </p:spPr>
        <p:txBody>
          <a:bodyPr>
            <a:normAutofit fontScale="92500" lnSpcReduction="20000"/>
          </a:bodyPr>
          <a:lstStyle/>
          <a:p>
            <a:pPr marL="342900" lvl="0" indent="-342900">
              <a:buFont typeface="Arial" panose="020B0604020202020204" pitchFamily="34" charset="0"/>
              <a:buChar char="•"/>
            </a:pPr>
            <a:r>
              <a:rPr lang="en-US" b="0" dirty="0"/>
              <a:t>Economics 1, 2, 4 and 5 can be answered from SF MT work as well as relevant JF work.</a:t>
            </a:r>
            <a:endParaRPr lang="en-IE" b="0" dirty="0"/>
          </a:p>
          <a:p>
            <a:pPr marL="342900" lvl="0" indent="-342900">
              <a:buFont typeface="Arial" panose="020B0604020202020204" pitchFamily="34" charset="0"/>
              <a:buChar char="•"/>
            </a:pPr>
            <a:r>
              <a:rPr lang="en-US" b="0" dirty="0"/>
              <a:t>Economics 1: </a:t>
            </a:r>
          </a:p>
          <a:p>
            <a:pPr marL="660400" lvl="1" indent="-342900">
              <a:buFont typeface="Arial" panose="020B0604020202020204" pitchFamily="34" charset="0"/>
              <a:buChar char="•"/>
            </a:pPr>
            <a:r>
              <a:rPr lang="en-US" b="0" dirty="0"/>
              <a:t>Section A: Do one compulsory general question. </a:t>
            </a:r>
          </a:p>
          <a:p>
            <a:pPr marL="660400" lvl="1" indent="-342900">
              <a:buFont typeface="Arial" panose="020B0604020202020204" pitchFamily="34" charset="0"/>
              <a:buChar char="•"/>
            </a:pPr>
            <a:r>
              <a:rPr lang="en-US" b="0" dirty="0"/>
              <a:t>Section B: Do any two questions from four questions.</a:t>
            </a:r>
            <a:endParaRPr lang="en-IE" b="0" dirty="0"/>
          </a:p>
          <a:p>
            <a:pPr marL="660400" lvl="1" indent="-342900">
              <a:buFont typeface="Arial" panose="020B0604020202020204" pitchFamily="34" charset="0"/>
              <a:buChar char="•"/>
            </a:pPr>
            <a:r>
              <a:rPr lang="en-US" b="0" dirty="0"/>
              <a:t>Past papers very useful.</a:t>
            </a:r>
            <a:endParaRPr lang="en-IE" b="0" dirty="0"/>
          </a:p>
          <a:p>
            <a:pPr marL="660400" lvl="1" indent="-342900">
              <a:buFont typeface="Arial" panose="020B0604020202020204" pitchFamily="34" charset="0"/>
              <a:buChar char="•"/>
            </a:pPr>
            <a:r>
              <a:rPr lang="en-US" b="0" dirty="0"/>
              <a:t>Typical question has multiple parts, with early part(s) being from notes/textbook and later part(s) requiring “evaluation” and/or “application”.</a:t>
            </a:r>
            <a:endParaRPr lang="en-IE" b="0" dirty="0"/>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A8D58EEC-01F0-D307-098A-B7785E92F58B}"/>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11</a:t>
            </a:fld>
            <a:endParaRPr lang="en-IE"/>
          </a:p>
        </p:txBody>
      </p:sp>
    </p:spTree>
    <p:extLst>
      <p:ext uri="{BB962C8B-B14F-4D97-AF65-F5344CB8AC3E}">
        <p14:creationId xmlns:p14="http://schemas.microsoft.com/office/powerpoint/2010/main" val="976431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16C97-6C33-D0F5-C95D-A0DCCE353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0663BD-B352-82B4-7627-B911785434BE}"/>
              </a:ext>
            </a:extLst>
          </p:cNvPr>
          <p:cNvSpPr>
            <a:spLocks noGrp="1"/>
          </p:cNvSpPr>
          <p:nvPr>
            <p:ph type="title"/>
          </p:nvPr>
        </p:nvSpPr>
        <p:spPr>
          <a:xfrm>
            <a:off x="828686" y="270000"/>
            <a:ext cx="7500939" cy="421200"/>
          </a:xfrm>
        </p:spPr>
        <p:txBody>
          <a:bodyPr anchor="ctr">
            <a:normAutofit/>
          </a:bodyPr>
          <a:lstStyle/>
          <a:p>
            <a:r>
              <a:rPr lang="en-US" dirty="0"/>
              <a:t>Economics Papers</a:t>
            </a:r>
            <a:endParaRPr lang="en-IE" dirty="0"/>
          </a:p>
        </p:txBody>
      </p:sp>
      <p:sp>
        <p:nvSpPr>
          <p:cNvPr id="3" name="Content Placeholder 2">
            <a:extLst>
              <a:ext uri="{FF2B5EF4-FFF2-40B4-BE49-F238E27FC236}">
                <a16:creationId xmlns:a16="http://schemas.microsoft.com/office/drawing/2014/main" id="{C2D0C2B5-28D5-2EC4-E5B5-2B363BB4275B}"/>
              </a:ext>
            </a:extLst>
          </p:cNvPr>
          <p:cNvSpPr>
            <a:spLocks noGrp="1"/>
          </p:cNvSpPr>
          <p:nvPr>
            <p:ph idx="1"/>
          </p:nvPr>
        </p:nvSpPr>
        <p:spPr>
          <a:xfrm>
            <a:off x="828675" y="1303403"/>
            <a:ext cx="7210838" cy="3072600"/>
          </a:xfrm>
        </p:spPr>
        <p:txBody>
          <a:bodyPr>
            <a:normAutofit fontScale="85000" lnSpcReduction="10000"/>
          </a:bodyPr>
          <a:lstStyle/>
          <a:p>
            <a:pPr marL="342900" lvl="0" indent="-342900">
              <a:buFont typeface="Arial" panose="020B0604020202020204" pitchFamily="34" charset="0"/>
              <a:buChar char="•"/>
            </a:pPr>
            <a:r>
              <a:rPr lang="en-US" b="0" dirty="0"/>
              <a:t>Economics 2: </a:t>
            </a:r>
          </a:p>
          <a:p>
            <a:pPr marL="660400" lvl="1" indent="-342900">
              <a:buFont typeface="Arial" panose="020B0604020202020204" pitchFamily="34" charset="0"/>
              <a:buChar char="•"/>
            </a:pPr>
            <a:r>
              <a:rPr lang="en-IE" b="0" dirty="0"/>
              <a:t>Section A: Do one compulsory general question.</a:t>
            </a:r>
          </a:p>
          <a:p>
            <a:pPr marL="660400" lvl="1" indent="-342900">
              <a:buFont typeface="Arial" panose="020B0604020202020204" pitchFamily="34" charset="0"/>
              <a:buChar char="•"/>
            </a:pPr>
            <a:r>
              <a:rPr lang="en-IE" b="0" dirty="0"/>
              <a:t>Section B: Do</a:t>
            </a:r>
            <a:r>
              <a:rPr lang="en-IE" dirty="0"/>
              <a:t> </a:t>
            </a:r>
            <a:r>
              <a:rPr lang="en-IE" b="0" dirty="0"/>
              <a:t>any</a:t>
            </a:r>
            <a:r>
              <a:rPr lang="en-IE" dirty="0"/>
              <a:t> </a:t>
            </a:r>
            <a:r>
              <a:rPr lang="en-IE" b="0" dirty="0"/>
              <a:t>two</a:t>
            </a:r>
            <a:r>
              <a:rPr lang="en-IE" dirty="0"/>
              <a:t> </a:t>
            </a:r>
            <a:r>
              <a:rPr lang="en-IE" b="0" dirty="0"/>
              <a:t>questions</a:t>
            </a:r>
            <a:r>
              <a:rPr lang="en-IE" dirty="0"/>
              <a:t> </a:t>
            </a:r>
            <a:r>
              <a:rPr lang="en-IE" b="0" dirty="0"/>
              <a:t>from</a:t>
            </a:r>
            <a:r>
              <a:rPr lang="en-IE" dirty="0"/>
              <a:t> </a:t>
            </a:r>
            <a:r>
              <a:rPr lang="en-IE" b="0" dirty="0"/>
              <a:t>three questions.</a:t>
            </a:r>
          </a:p>
          <a:p>
            <a:pPr marL="342900" lvl="0" indent="-342900">
              <a:buFont typeface="Arial" panose="020B0604020202020204" pitchFamily="34" charset="0"/>
              <a:buChar char="•"/>
            </a:pPr>
            <a:r>
              <a:rPr lang="en-US" b="0" dirty="0"/>
              <a:t>Economics 4 (QM): </a:t>
            </a:r>
          </a:p>
          <a:p>
            <a:pPr marL="660400" lvl="1" indent="-342900">
              <a:buFont typeface="Arial" panose="020B0604020202020204" pitchFamily="34" charset="0"/>
              <a:buChar char="•"/>
            </a:pPr>
            <a:r>
              <a:rPr lang="en-US" b="0" dirty="0"/>
              <a:t>Three compulsory questions</a:t>
            </a:r>
            <a:endParaRPr lang="en-IE" b="0" dirty="0"/>
          </a:p>
          <a:p>
            <a:pPr marL="342900" lvl="0" indent="-342900">
              <a:buFont typeface="Arial" panose="020B0604020202020204" pitchFamily="34" charset="0"/>
              <a:buChar char="•"/>
            </a:pPr>
            <a:r>
              <a:rPr lang="en-US" b="0" dirty="0"/>
              <a:t>Economics 5: Economic Issues A: </a:t>
            </a:r>
          </a:p>
          <a:p>
            <a:pPr marL="660400" lvl="1" indent="-342900">
              <a:buFont typeface="Arial" panose="020B0604020202020204" pitchFamily="34" charset="0"/>
              <a:buChar char="•"/>
            </a:pPr>
            <a:r>
              <a:rPr lang="en-US" b="0" dirty="0"/>
              <a:t>One compulsory general question and then 2 out of 3 optional questions. </a:t>
            </a:r>
          </a:p>
          <a:p>
            <a:pPr marL="660400" lvl="1" indent="-342900">
              <a:buFont typeface="Arial" panose="020B0604020202020204" pitchFamily="34" charset="0"/>
              <a:buChar char="•"/>
            </a:pPr>
            <a:r>
              <a:rPr lang="en-US" b="0" dirty="0"/>
              <a:t>May be different this year!</a:t>
            </a:r>
            <a:endParaRPr lang="en-IE" b="0" dirty="0"/>
          </a:p>
          <a:p>
            <a:pPr marL="342900" indent="-342900">
              <a:buFont typeface="Arial" panose="020B0604020202020204" pitchFamily="34" charset="0"/>
              <a:buChar char="•"/>
            </a:pPr>
            <a:endParaRPr lang="en-IE" b="0" dirty="0"/>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5A3A46C5-770D-92B5-64C3-864AF7A74AE0}"/>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12</a:t>
            </a:fld>
            <a:endParaRPr lang="en-IE"/>
          </a:p>
        </p:txBody>
      </p:sp>
    </p:spTree>
    <p:extLst>
      <p:ext uri="{BB962C8B-B14F-4D97-AF65-F5344CB8AC3E}">
        <p14:creationId xmlns:p14="http://schemas.microsoft.com/office/powerpoint/2010/main" val="4172356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F84FA-13BB-0B27-4D51-636A65842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502F5D-C3D6-F9F7-CA89-C1EB6CFEB6BB}"/>
              </a:ext>
            </a:extLst>
          </p:cNvPr>
          <p:cNvSpPr>
            <a:spLocks noGrp="1"/>
          </p:cNvSpPr>
          <p:nvPr>
            <p:ph type="title"/>
          </p:nvPr>
        </p:nvSpPr>
        <p:spPr>
          <a:xfrm>
            <a:off x="828686" y="270000"/>
            <a:ext cx="7500939" cy="421200"/>
          </a:xfrm>
        </p:spPr>
        <p:txBody>
          <a:bodyPr anchor="ctr">
            <a:normAutofit/>
          </a:bodyPr>
          <a:lstStyle/>
          <a:p>
            <a:r>
              <a:rPr lang="en-US" dirty="0"/>
              <a:t>Economics Papers</a:t>
            </a:r>
            <a:endParaRPr lang="en-IE" dirty="0"/>
          </a:p>
        </p:txBody>
      </p:sp>
      <p:sp>
        <p:nvSpPr>
          <p:cNvPr id="3" name="Content Placeholder 2">
            <a:extLst>
              <a:ext uri="{FF2B5EF4-FFF2-40B4-BE49-F238E27FC236}">
                <a16:creationId xmlns:a16="http://schemas.microsoft.com/office/drawing/2014/main" id="{2D5E5E70-1F39-F004-71B3-A8FD7A832575}"/>
              </a:ext>
            </a:extLst>
          </p:cNvPr>
          <p:cNvSpPr>
            <a:spLocks noGrp="1"/>
          </p:cNvSpPr>
          <p:nvPr>
            <p:ph idx="1"/>
          </p:nvPr>
        </p:nvSpPr>
        <p:spPr>
          <a:xfrm>
            <a:off x="828675" y="1303403"/>
            <a:ext cx="7210838" cy="3072600"/>
          </a:xfrm>
        </p:spPr>
        <p:txBody>
          <a:bodyPr>
            <a:normAutofit/>
          </a:bodyPr>
          <a:lstStyle/>
          <a:p>
            <a:pPr marL="342900" lvl="0" indent="-342900">
              <a:buFont typeface="Arial" panose="020B0604020202020204" pitchFamily="34" charset="0"/>
              <a:buChar char="•"/>
            </a:pPr>
            <a:r>
              <a:rPr lang="en-US" b="0" dirty="0"/>
              <a:t>Economics 3: </a:t>
            </a:r>
          </a:p>
          <a:p>
            <a:pPr marL="660400" lvl="1" indent="-342900">
              <a:buFont typeface="Arial" panose="020B0604020202020204" pitchFamily="34" charset="0"/>
              <a:buChar char="•"/>
            </a:pPr>
            <a:r>
              <a:rPr lang="en-US" b="0" dirty="0"/>
              <a:t>Questions can be answered from JF Econ material. Do any 3 from 6</a:t>
            </a:r>
          </a:p>
          <a:p>
            <a:pPr marL="660400" lvl="1" indent="-342900">
              <a:buFont typeface="Arial" panose="020B0604020202020204" pitchFamily="34" charset="0"/>
              <a:buChar char="•"/>
            </a:pPr>
            <a:r>
              <a:rPr lang="en-US" b="0" dirty="0"/>
              <a:t>3 micro-related and 3 macro-related</a:t>
            </a:r>
            <a:endParaRPr lang="en-IE" b="0" dirty="0"/>
          </a:p>
          <a:p>
            <a:pPr marL="342900" indent="-342900">
              <a:buFont typeface="Arial" panose="020B0604020202020204" pitchFamily="34" charset="0"/>
              <a:buChar char="•"/>
            </a:pPr>
            <a:endParaRPr lang="en-IE" b="0" dirty="0"/>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92A51101-BCBF-5CE0-845F-CF7C8AB0E251}"/>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13</a:t>
            </a:fld>
            <a:endParaRPr lang="en-IE"/>
          </a:p>
        </p:txBody>
      </p:sp>
    </p:spTree>
    <p:extLst>
      <p:ext uri="{BB962C8B-B14F-4D97-AF65-F5344CB8AC3E}">
        <p14:creationId xmlns:p14="http://schemas.microsoft.com/office/powerpoint/2010/main" val="4149775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49B03-53F2-E491-C008-867A67A86B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C8CED-C75C-221A-15F3-3D6A30E4B473}"/>
              </a:ext>
            </a:extLst>
          </p:cNvPr>
          <p:cNvSpPr>
            <a:spLocks noGrp="1"/>
          </p:cNvSpPr>
          <p:nvPr>
            <p:ph type="title"/>
          </p:nvPr>
        </p:nvSpPr>
        <p:spPr>
          <a:xfrm>
            <a:off x="828686" y="270000"/>
            <a:ext cx="7500939" cy="421200"/>
          </a:xfrm>
        </p:spPr>
        <p:txBody>
          <a:bodyPr anchor="ctr">
            <a:normAutofit/>
          </a:bodyPr>
          <a:lstStyle/>
          <a:p>
            <a:r>
              <a:rPr lang="en-US" dirty="0"/>
              <a:t>Schol?</a:t>
            </a:r>
            <a:endParaRPr lang="en-IE" dirty="0"/>
          </a:p>
        </p:txBody>
      </p:sp>
      <p:sp>
        <p:nvSpPr>
          <p:cNvPr id="3" name="Content Placeholder 2">
            <a:extLst>
              <a:ext uri="{FF2B5EF4-FFF2-40B4-BE49-F238E27FC236}">
                <a16:creationId xmlns:a16="http://schemas.microsoft.com/office/drawing/2014/main" id="{54FB01E2-526D-38C3-8CF3-00348F067B1D}"/>
              </a:ext>
            </a:extLst>
          </p:cNvPr>
          <p:cNvSpPr>
            <a:spLocks noGrp="1"/>
          </p:cNvSpPr>
          <p:nvPr>
            <p:ph idx="1"/>
          </p:nvPr>
        </p:nvSpPr>
        <p:spPr>
          <a:xfrm>
            <a:off x="828675" y="1303403"/>
            <a:ext cx="7210838" cy="3072600"/>
          </a:xfrm>
        </p:spPr>
        <p:txBody>
          <a:bodyPr>
            <a:normAutofit/>
          </a:bodyPr>
          <a:lstStyle/>
          <a:p>
            <a:pPr marL="342900" lvl="0" indent="-342900">
              <a:buFont typeface="Arial" panose="020B0604020202020204" pitchFamily="34" charset="0"/>
              <a:buChar char="•"/>
            </a:pPr>
            <a:r>
              <a:rPr lang="en-US" b="0" dirty="0"/>
              <a:t>Must achieve at least 65% in all four papers.</a:t>
            </a:r>
          </a:p>
          <a:p>
            <a:pPr marL="342900" lvl="0" indent="-342900">
              <a:buFont typeface="Arial" panose="020B0604020202020204" pitchFamily="34" charset="0"/>
              <a:buChar char="•"/>
            </a:pPr>
            <a:r>
              <a:rPr lang="en-US" b="0" dirty="0"/>
              <a:t>Overall I (mean of 70% or over) required, provided at least two of four grades at 70% or above: 68%, 68%, 72%, 72% or 76%, 70%, 70%, 65%.</a:t>
            </a:r>
          </a:p>
          <a:p>
            <a:pPr marL="660400" lvl="1" indent="-342900">
              <a:buFont typeface="Arial" panose="020B0604020202020204" pitchFamily="34" charset="0"/>
              <a:buChar char="•"/>
            </a:pPr>
            <a:r>
              <a:rPr lang="en-US" b="0" dirty="0"/>
              <a:t>80% 80% 70% 60% is not Schol.</a:t>
            </a:r>
          </a:p>
          <a:p>
            <a:pPr marL="660400" lvl="1" indent="-342900">
              <a:buFont typeface="Arial" panose="020B0604020202020204" pitchFamily="34" charset="0"/>
              <a:buChar char="•"/>
            </a:pPr>
            <a:r>
              <a:rPr lang="en-US" b="0" dirty="0"/>
              <a:t>80% 68% 68% 68% is not Schol.</a:t>
            </a:r>
            <a:endParaRPr lang="en-IE" dirty="0"/>
          </a:p>
          <a:p>
            <a:pPr marL="660400" lvl="1" indent="-342900">
              <a:buFont typeface="Arial" panose="020B0604020202020204" pitchFamily="34" charset="0"/>
              <a:buChar char="•"/>
            </a:pPr>
            <a:r>
              <a:rPr lang="en-US" b="0" dirty="0"/>
              <a:t>73% 73% 65% 65% is not Schol.</a:t>
            </a:r>
            <a:endParaRPr lang="en-IE" b="0" dirty="0"/>
          </a:p>
          <a:p>
            <a:pPr marL="342900" indent="-342900">
              <a:buFont typeface="Arial" panose="020B0604020202020204" pitchFamily="34" charset="0"/>
              <a:buChar char="•"/>
            </a:pPr>
            <a:endParaRPr lang="en-IE" b="0" dirty="0"/>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1D1B4B44-8B56-27D8-621A-260BE806A15E}"/>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14</a:t>
            </a:fld>
            <a:endParaRPr lang="en-IE"/>
          </a:p>
        </p:txBody>
      </p:sp>
    </p:spTree>
    <p:extLst>
      <p:ext uri="{BB962C8B-B14F-4D97-AF65-F5344CB8AC3E}">
        <p14:creationId xmlns:p14="http://schemas.microsoft.com/office/powerpoint/2010/main" val="3322858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Thank You</a:t>
            </a:r>
          </a:p>
        </p:txBody>
      </p:sp>
    </p:spTree>
    <p:extLst>
      <p:ext uri="{BB962C8B-B14F-4D97-AF65-F5344CB8AC3E}">
        <p14:creationId xmlns:p14="http://schemas.microsoft.com/office/powerpoint/2010/main" val="17346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6" y="270000"/>
            <a:ext cx="7500939" cy="421200"/>
          </a:xfrm>
        </p:spPr>
        <p:txBody>
          <a:bodyPr anchor="ctr">
            <a:normAutofit/>
          </a:bodyPr>
          <a:lstStyle/>
          <a:p>
            <a:r>
              <a:rPr lang="en-US" dirty="0"/>
              <a:t>What is it?</a:t>
            </a:r>
            <a:endParaRPr lang="en-IE" dirty="0"/>
          </a:p>
        </p:txBody>
      </p:sp>
      <p:sp>
        <p:nvSpPr>
          <p:cNvPr id="3" name="Content Placeholder 2"/>
          <p:cNvSpPr>
            <a:spLocks noGrp="1"/>
          </p:cNvSpPr>
          <p:nvPr>
            <p:ph idx="1"/>
          </p:nvPr>
        </p:nvSpPr>
        <p:spPr>
          <a:xfrm>
            <a:off x="828675" y="1303403"/>
            <a:ext cx="5117306" cy="3072600"/>
          </a:xfrm>
        </p:spPr>
        <p:txBody>
          <a:bodyPr>
            <a:normAutofit/>
          </a:bodyPr>
          <a:lstStyle/>
          <a:p>
            <a:pPr lvl="0"/>
            <a:r>
              <a:rPr lang="en-US" b="0" i="1" dirty="0"/>
              <a:t>Under the Foundation Charter (of 1592), Scholars were part of the body corporate (three Scholars were named in the charter "in the name of many"). Until 1609 there were about 51 Scholars at any one time. A figure of 70 was permanently fixed in the revising Letters Patent of Charles I in 1637. Trinity Monday was appointed as the day when all future elections to Fellowship and Scholarship would be announced.</a:t>
            </a:r>
            <a:endParaRPr lang="en-IE" b="0" dirty="0"/>
          </a:p>
          <a:p>
            <a:pPr>
              <a:buNone/>
            </a:pPr>
            <a:endParaRPr lang="en-IE" altLang="en-US"/>
          </a:p>
          <a:p>
            <a:pPr>
              <a:buNone/>
            </a:pPr>
            <a:endParaRPr lang="en-IE"/>
          </a:p>
        </p:txBody>
      </p:sp>
      <p:sp>
        <p:nvSpPr>
          <p:cNvPr id="4" name="Slide Number Placeholder 3">
            <a:extLst>
              <a:ext uri="{FF2B5EF4-FFF2-40B4-BE49-F238E27FC236}">
                <a16:creationId xmlns:a16="http://schemas.microsoft.com/office/drawing/2014/main" id="{F84F4C40-5B5F-475F-ACB2-AAB30A5C1837}"/>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2</a:t>
            </a:fld>
            <a:endParaRPr lang="en-IE"/>
          </a:p>
        </p:txBody>
      </p:sp>
      <p:pic>
        <p:nvPicPr>
          <p:cNvPr id="5" name="Image 2" descr="A group of people sitting in chairs&#10;&#10;AI-generated content may be incorrect.">
            <a:hlinkClick r:id="rId2"/>
            <a:extLst>
              <a:ext uri="{FF2B5EF4-FFF2-40B4-BE49-F238E27FC236}">
                <a16:creationId xmlns:a16="http://schemas.microsoft.com/office/drawing/2014/main" id="{60EB2599-BE52-54B5-BF55-EB0B424246BF}"/>
              </a:ext>
            </a:extLst>
          </p:cNvPr>
          <p:cNvPicPr>
            <a:picLocks/>
          </p:cNvPicPr>
          <p:nvPr/>
        </p:nvPicPr>
        <p:blipFill>
          <a:blip r:embed="rId3" cstate="print"/>
          <a:srcRect t="1131" r="3" b="5296"/>
          <a:stretch>
            <a:fillRect/>
          </a:stretch>
        </p:blipFill>
        <p:spPr>
          <a:xfrm>
            <a:off x="6136481" y="1303403"/>
            <a:ext cx="2193131" cy="3072600"/>
          </a:xfrm>
          <a:prstGeom prst="rect">
            <a:avLst/>
          </a:prstGeom>
          <a:noFill/>
        </p:spPr>
      </p:pic>
    </p:spTree>
    <p:extLst>
      <p:ext uri="{BB962C8B-B14F-4D97-AF65-F5344CB8AC3E}">
        <p14:creationId xmlns:p14="http://schemas.microsoft.com/office/powerpoint/2010/main" val="979486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F0BC2-2504-94B8-F841-A3157C77F9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AD0E56-7145-B4D1-2E14-B3293BFC1220}"/>
              </a:ext>
            </a:extLst>
          </p:cNvPr>
          <p:cNvSpPr>
            <a:spLocks noGrp="1"/>
          </p:cNvSpPr>
          <p:nvPr>
            <p:ph type="title"/>
          </p:nvPr>
        </p:nvSpPr>
        <p:spPr>
          <a:xfrm>
            <a:off x="828686" y="270000"/>
            <a:ext cx="7500939" cy="421200"/>
          </a:xfrm>
        </p:spPr>
        <p:txBody>
          <a:bodyPr anchor="ctr">
            <a:normAutofit/>
          </a:bodyPr>
          <a:lstStyle/>
          <a:p>
            <a:r>
              <a:rPr lang="en-US" dirty="0"/>
              <a:t>Benefits?</a:t>
            </a:r>
            <a:endParaRPr lang="en-IE" dirty="0"/>
          </a:p>
        </p:txBody>
      </p:sp>
      <p:sp>
        <p:nvSpPr>
          <p:cNvPr id="3" name="Content Placeholder 2">
            <a:extLst>
              <a:ext uri="{FF2B5EF4-FFF2-40B4-BE49-F238E27FC236}">
                <a16:creationId xmlns:a16="http://schemas.microsoft.com/office/drawing/2014/main" id="{DE314ED0-5347-8FD5-459E-2E19E43F1C9E}"/>
              </a:ext>
            </a:extLst>
          </p:cNvPr>
          <p:cNvSpPr>
            <a:spLocks noGrp="1"/>
          </p:cNvSpPr>
          <p:nvPr>
            <p:ph idx="1"/>
          </p:nvPr>
        </p:nvSpPr>
        <p:spPr>
          <a:xfrm>
            <a:off x="828675" y="1303403"/>
            <a:ext cx="7210838" cy="3072600"/>
          </a:xfrm>
        </p:spPr>
        <p:txBody>
          <a:bodyPr>
            <a:normAutofit/>
          </a:bodyPr>
          <a:lstStyle/>
          <a:p>
            <a:pPr marL="342900" lvl="0" indent="-342900">
              <a:buFont typeface="Arial" panose="020B0604020202020204" pitchFamily="34" charset="0"/>
              <a:buChar char="•"/>
            </a:pPr>
            <a:r>
              <a:rPr lang="en-US" b="0" dirty="0"/>
              <a:t>Fees (up to five years)</a:t>
            </a:r>
            <a:endParaRPr lang="en-IE" b="0" dirty="0"/>
          </a:p>
          <a:p>
            <a:pPr marL="342900" lvl="0" indent="-342900">
              <a:buFont typeface="Arial" panose="020B0604020202020204" pitchFamily="34" charset="0"/>
              <a:buChar char="•"/>
            </a:pPr>
            <a:r>
              <a:rPr lang="en-US" b="0" dirty="0"/>
              <a:t>Rooms/Commons (meal)</a:t>
            </a:r>
            <a:endParaRPr lang="en-IE" b="0" dirty="0"/>
          </a:p>
          <a:p>
            <a:pPr marL="342900" indent="-342900">
              <a:buFont typeface="Arial" panose="020B0604020202020204" pitchFamily="34" charset="0"/>
              <a:buChar char="•"/>
            </a:pPr>
            <a:r>
              <a:rPr lang="en-US" b="0" dirty="0"/>
              <a:t>Recognition/CV – looks great</a:t>
            </a:r>
            <a:endParaRPr lang="en-IE" altLang="en-US" b="0" dirty="0"/>
          </a:p>
          <a:p>
            <a:pPr>
              <a:buNone/>
            </a:pPr>
            <a:endParaRPr lang="en-IE" dirty="0"/>
          </a:p>
        </p:txBody>
      </p:sp>
      <p:sp>
        <p:nvSpPr>
          <p:cNvPr id="4" name="Slide Number Placeholder 3">
            <a:extLst>
              <a:ext uri="{FF2B5EF4-FFF2-40B4-BE49-F238E27FC236}">
                <a16:creationId xmlns:a16="http://schemas.microsoft.com/office/drawing/2014/main" id="{778FC190-0F95-F408-E2B9-0FA0F828D382}"/>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3</a:t>
            </a:fld>
            <a:endParaRPr lang="en-IE"/>
          </a:p>
        </p:txBody>
      </p:sp>
    </p:spTree>
    <p:extLst>
      <p:ext uri="{BB962C8B-B14F-4D97-AF65-F5344CB8AC3E}">
        <p14:creationId xmlns:p14="http://schemas.microsoft.com/office/powerpoint/2010/main" val="3803733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492DD-7EF5-65C9-14D7-ED7BD2DE06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9B721-AC4D-B690-FC29-ED0C9814B533}"/>
              </a:ext>
            </a:extLst>
          </p:cNvPr>
          <p:cNvSpPr>
            <a:spLocks noGrp="1"/>
          </p:cNvSpPr>
          <p:nvPr>
            <p:ph type="title"/>
          </p:nvPr>
        </p:nvSpPr>
        <p:spPr>
          <a:xfrm>
            <a:off x="828686" y="270000"/>
            <a:ext cx="7500939" cy="421200"/>
          </a:xfrm>
        </p:spPr>
        <p:txBody>
          <a:bodyPr anchor="ctr">
            <a:normAutofit/>
          </a:bodyPr>
          <a:lstStyle/>
          <a:p>
            <a:r>
              <a:rPr lang="en-US" dirty="0"/>
              <a:t>Who should do it?</a:t>
            </a:r>
            <a:endParaRPr lang="en-IE" dirty="0"/>
          </a:p>
        </p:txBody>
      </p:sp>
      <p:sp>
        <p:nvSpPr>
          <p:cNvPr id="3" name="Content Placeholder 2">
            <a:extLst>
              <a:ext uri="{FF2B5EF4-FFF2-40B4-BE49-F238E27FC236}">
                <a16:creationId xmlns:a16="http://schemas.microsoft.com/office/drawing/2014/main" id="{51D0AF5D-1B6E-054C-0115-222F2F8EF4A6}"/>
              </a:ext>
            </a:extLst>
          </p:cNvPr>
          <p:cNvSpPr>
            <a:spLocks noGrp="1"/>
          </p:cNvSpPr>
          <p:nvPr>
            <p:ph idx="1"/>
          </p:nvPr>
        </p:nvSpPr>
        <p:spPr>
          <a:xfrm>
            <a:off x="828675" y="1303403"/>
            <a:ext cx="7210838" cy="3072600"/>
          </a:xfrm>
        </p:spPr>
        <p:txBody>
          <a:bodyPr>
            <a:normAutofit/>
          </a:bodyPr>
          <a:lstStyle/>
          <a:p>
            <a:pPr marL="342900" lvl="0" indent="-342900">
              <a:buFont typeface="Arial" panose="020B0604020202020204" pitchFamily="34" charset="0"/>
              <a:buChar char="•"/>
            </a:pPr>
            <a:r>
              <a:rPr lang="en-IE" b="0" dirty="0"/>
              <a:t>(Very) Good JF</a:t>
            </a:r>
          </a:p>
          <a:p>
            <a:pPr marL="342900" lvl="0" indent="-342900">
              <a:buFont typeface="Arial" panose="020B0604020202020204" pitchFamily="34" charset="0"/>
              <a:buChar char="•"/>
            </a:pPr>
            <a:r>
              <a:rPr lang="en-IE" b="0" dirty="0"/>
              <a:t>(Very) Good SF MT mid-term tests and/or assessments and/or </a:t>
            </a:r>
            <a:r>
              <a:rPr lang="en-IE" b="0" dirty="0" err="1"/>
              <a:t>homeworks</a:t>
            </a:r>
            <a:endParaRPr lang="en-IE" b="0" dirty="0"/>
          </a:p>
          <a:p>
            <a:pPr>
              <a:buNone/>
            </a:pPr>
            <a:endParaRPr lang="en-IE" dirty="0"/>
          </a:p>
        </p:txBody>
      </p:sp>
      <p:sp>
        <p:nvSpPr>
          <p:cNvPr id="4" name="Slide Number Placeholder 3">
            <a:extLst>
              <a:ext uri="{FF2B5EF4-FFF2-40B4-BE49-F238E27FC236}">
                <a16:creationId xmlns:a16="http://schemas.microsoft.com/office/drawing/2014/main" id="{4C56BAB7-74A1-2609-E8BB-03496D1FE491}"/>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4</a:t>
            </a:fld>
            <a:endParaRPr lang="en-IE"/>
          </a:p>
        </p:txBody>
      </p:sp>
    </p:spTree>
    <p:extLst>
      <p:ext uri="{BB962C8B-B14F-4D97-AF65-F5344CB8AC3E}">
        <p14:creationId xmlns:p14="http://schemas.microsoft.com/office/powerpoint/2010/main" val="815484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234E2-4B49-6FD2-7FAD-137F731031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9C3F3-1072-0C77-DAEA-148B06736675}"/>
              </a:ext>
            </a:extLst>
          </p:cNvPr>
          <p:cNvSpPr>
            <a:spLocks noGrp="1"/>
          </p:cNvSpPr>
          <p:nvPr>
            <p:ph type="title"/>
          </p:nvPr>
        </p:nvSpPr>
        <p:spPr>
          <a:xfrm>
            <a:off x="828686" y="270000"/>
            <a:ext cx="7500939" cy="421200"/>
          </a:xfrm>
        </p:spPr>
        <p:txBody>
          <a:bodyPr anchor="ctr">
            <a:normAutofit/>
          </a:bodyPr>
          <a:lstStyle/>
          <a:p>
            <a:r>
              <a:rPr lang="en-US" dirty="0"/>
              <a:t>Cons?</a:t>
            </a:r>
            <a:endParaRPr lang="en-IE" dirty="0"/>
          </a:p>
        </p:txBody>
      </p:sp>
      <p:sp>
        <p:nvSpPr>
          <p:cNvPr id="3" name="Content Placeholder 2">
            <a:extLst>
              <a:ext uri="{FF2B5EF4-FFF2-40B4-BE49-F238E27FC236}">
                <a16:creationId xmlns:a16="http://schemas.microsoft.com/office/drawing/2014/main" id="{A34FED4D-0A1B-CCA9-ECD3-544CA8CCFEF7}"/>
              </a:ext>
            </a:extLst>
          </p:cNvPr>
          <p:cNvSpPr>
            <a:spLocks noGrp="1"/>
          </p:cNvSpPr>
          <p:nvPr>
            <p:ph idx="1"/>
          </p:nvPr>
        </p:nvSpPr>
        <p:spPr>
          <a:xfrm>
            <a:off x="828675" y="1303403"/>
            <a:ext cx="7210838" cy="3072600"/>
          </a:xfrm>
        </p:spPr>
        <p:txBody>
          <a:bodyPr>
            <a:normAutofit/>
          </a:bodyPr>
          <a:lstStyle/>
          <a:p>
            <a:pPr marL="342900" lvl="0" indent="-342900">
              <a:buFont typeface="Arial" panose="020B0604020202020204" pitchFamily="34" charset="0"/>
              <a:buChar char="•"/>
            </a:pPr>
            <a:r>
              <a:rPr lang="en-IE" b="0" dirty="0"/>
              <a:t>No Christmas Vacation and a lot of Extra Work/Stress!</a:t>
            </a:r>
          </a:p>
          <a:p>
            <a:pPr marL="342900" lvl="0" indent="-342900">
              <a:buFont typeface="Arial" panose="020B0604020202020204" pitchFamily="34" charset="0"/>
              <a:buChar char="•"/>
            </a:pPr>
            <a:r>
              <a:rPr lang="en-IE" b="0" dirty="0"/>
              <a:t>Success rates low</a:t>
            </a:r>
          </a:p>
          <a:p>
            <a:pPr>
              <a:buNone/>
            </a:pPr>
            <a:endParaRPr lang="en-IE" dirty="0"/>
          </a:p>
        </p:txBody>
      </p:sp>
      <p:sp>
        <p:nvSpPr>
          <p:cNvPr id="4" name="Slide Number Placeholder 3">
            <a:extLst>
              <a:ext uri="{FF2B5EF4-FFF2-40B4-BE49-F238E27FC236}">
                <a16:creationId xmlns:a16="http://schemas.microsoft.com/office/drawing/2014/main" id="{D136FFDC-308F-D3C2-77AC-EADCB74D5CBD}"/>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5</a:t>
            </a:fld>
            <a:endParaRPr lang="en-IE"/>
          </a:p>
        </p:txBody>
      </p:sp>
    </p:spTree>
    <p:extLst>
      <p:ext uri="{BB962C8B-B14F-4D97-AF65-F5344CB8AC3E}">
        <p14:creationId xmlns:p14="http://schemas.microsoft.com/office/powerpoint/2010/main" val="3661275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AEFF0-8CF7-BB2C-9972-EABF4D6404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6D1D99-D2B5-6806-8C55-C67EC84090E1}"/>
              </a:ext>
            </a:extLst>
          </p:cNvPr>
          <p:cNvSpPr>
            <a:spLocks noGrp="1"/>
          </p:cNvSpPr>
          <p:nvPr>
            <p:ph type="title"/>
          </p:nvPr>
        </p:nvSpPr>
        <p:spPr>
          <a:xfrm>
            <a:off x="828686" y="270000"/>
            <a:ext cx="7500939" cy="421200"/>
          </a:xfrm>
        </p:spPr>
        <p:txBody>
          <a:bodyPr anchor="ctr">
            <a:normAutofit/>
          </a:bodyPr>
          <a:lstStyle/>
          <a:p>
            <a:r>
              <a:rPr lang="en-US" dirty="0"/>
              <a:t>Timeline</a:t>
            </a:r>
            <a:endParaRPr lang="en-IE" dirty="0"/>
          </a:p>
        </p:txBody>
      </p:sp>
      <p:sp>
        <p:nvSpPr>
          <p:cNvPr id="3" name="Content Placeholder 2">
            <a:extLst>
              <a:ext uri="{FF2B5EF4-FFF2-40B4-BE49-F238E27FC236}">
                <a16:creationId xmlns:a16="http://schemas.microsoft.com/office/drawing/2014/main" id="{4B471B74-9829-3F78-4F0A-EE91FC48DF27}"/>
              </a:ext>
            </a:extLst>
          </p:cNvPr>
          <p:cNvSpPr>
            <a:spLocks noGrp="1"/>
          </p:cNvSpPr>
          <p:nvPr>
            <p:ph idx="1"/>
          </p:nvPr>
        </p:nvSpPr>
        <p:spPr>
          <a:xfrm>
            <a:off x="828675" y="1303403"/>
            <a:ext cx="7210838" cy="3072600"/>
          </a:xfrm>
        </p:spPr>
        <p:txBody>
          <a:bodyPr>
            <a:normAutofit fontScale="85000" lnSpcReduction="10000"/>
          </a:bodyPr>
          <a:lstStyle/>
          <a:p>
            <a:pPr marL="342900" lvl="0" indent="-342900">
              <a:lnSpc>
                <a:spcPct val="200000"/>
              </a:lnSpc>
              <a:buFont typeface="Arial" panose="020B0604020202020204" pitchFamily="34" charset="0"/>
              <a:buChar char="•"/>
            </a:pPr>
            <a:r>
              <a:rPr lang="en-IE" b="0" dirty="0"/>
              <a:t>Must complete application form by 15th October at 5pm</a:t>
            </a:r>
          </a:p>
          <a:p>
            <a:pPr marL="342900" lvl="0" indent="-342900">
              <a:lnSpc>
                <a:spcPct val="200000"/>
              </a:lnSpc>
              <a:buFont typeface="Arial" panose="020B0604020202020204" pitchFamily="34" charset="0"/>
              <a:buChar char="•"/>
            </a:pPr>
            <a:r>
              <a:rPr lang="en-IE" b="0" dirty="0"/>
              <a:t>Must also confirm attendance by 17th Nov (online form available 10th Nov)</a:t>
            </a:r>
          </a:p>
          <a:p>
            <a:pPr marL="342900" lvl="0" indent="-342900">
              <a:lnSpc>
                <a:spcPct val="200000"/>
              </a:lnSpc>
              <a:buFont typeface="Arial" panose="020B0604020202020204" pitchFamily="34" charset="0"/>
              <a:buChar char="•"/>
            </a:pPr>
            <a:r>
              <a:rPr lang="en-IE" b="0" dirty="0"/>
              <a:t>Exams take place Monday 5</a:t>
            </a:r>
            <a:r>
              <a:rPr lang="en-IE" b="0" baseline="30000" dirty="0"/>
              <a:t>th</a:t>
            </a:r>
            <a:r>
              <a:rPr lang="en-IE" b="0" dirty="0"/>
              <a:t> January to Friday 9th January, 2025</a:t>
            </a:r>
          </a:p>
          <a:p>
            <a:pPr marL="342900" lvl="0" indent="-342900">
              <a:lnSpc>
                <a:spcPct val="200000"/>
              </a:lnSpc>
              <a:buFont typeface="Arial" panose="020B0604020202020204" pitchFamily="34" charset="0"/>
              <a:buChar char="•"/>
            </a:pPr>
            <a:r>
              <a:rPr lang="en-IE" b="0" dirty="0"/>
              <a:t>Announcement: Monday 20th April 2025, 10am.</a:t>
            </a:r>
          </a:p>
          <a:p>
            <a:pPr>
              <a:buNone/>
            </a:pPr>
            <a:endParaRPr lang="en-IE" dirty="0"/>
          </a:p>
        </p:txBody>
      </p:sp>
      <p:sp>
        <p:nvSpPr>
          <p:cNvPr id="4" name="Slide Number Placeholder 3">
            <a:extLst>
              <a:ext uri="{FF2B5EF4-FFF2-40B4-BE49-F238E27FC236}">
                <a16:creationId xmlns:a16="http://schemas.microsoft.com/office/drawing/2014/main" id="{DC860290-90F8-671B-ED77-624B30A2A7E1}"/>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6</a:t>
            </a:fld>
            <a:endParaRPr lang="en-IE"/>
          </a:p>
        </p:txBody>
      </p:sp>
    </p:spTree>
    <p:extLst>
      <p:ext uri="{BB962C8B-B14F-4D97-AF65-F5344CB8AC3E}">
        <p14:creationId xmlns:p14="http://schemas.microsoft.com/office/powerpoint/2010/main" val="2563734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4378-38DC-130F-E109-682B9799A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36FF5-45A8-D65F-C80B-DFF33391785B}"/>
              </a:ext>
            </a:extLst>
          </p:cNvPr>
          <p:cNvSpPr>
            <a:spLocks noGrp="1"/>
          </p:cNvSpPr>
          <p:nvPr>
            <p:ph type="title"/>
          </p:nvPr>
        </p:nvSpPr>
        <p:spPr>
          <a:xfrm>
            <a:off x="828686" y="270000"/>
            <a:ext cx="7500939" cy="421200"/>
          </a:xfrm>
        </p:spPr>
        <p:txBody>
          <a:bodyPr anchor="ctr">
            <a:normAutofit/>
          </a:bodyPr>
          <a:lstStyle/>
          <a:p>
            <a:r>
              <a:rPr lang="en-US" dirty="0"/>
              <a:t>What is required for Economics?</a:t>
            </a:r>
            <a:endParaRPr lang="en-IE" dirty="0"/>
          </a:p>
        </p:txBody>
      </p:sp>
      <p:sp>
        <p:nvSpPr>
          <p:cNvPr id="3" name="Content Placeholder 2">
            <a:extLst>
              <a:ext uri="{FF2B5EF4-FFF2-40B4-BE49-F238E27FC236}">
                <a16:creationId xmlns:a16="http://schemas.microsoft.com/office/drawing/2014/main" id="{496938E3-CDAD-5217-7089-3C30AA012F9A}"/>
              </a:ext>
            </a:extLst>
          </p:cNvPr>
          <p:cNvSpPr>
            <a:spLocks noGrp="1"/>
          </p:cNvSpPr>
          <p:nvPr>
            <p:ph idx="1"/>
          </p:nvPr>
        </p:nvSpPr>
        <p:spPr>
          <a:xfrm>
            <a:off x="828675" y="1303403"/>
            <a:ext cx="7210838" cy="3072600"/>
          </a:xfrm>
        </p:spPr>
        <p:txBody>
          <a:bodyPr>
            <a:normAutofit/>
          </a:bodyPr>
          <a:lstStyle/>
          <a:p>
            <a:pPr marL="285750" lvl="0" indent="-285750">
              <a:buFont typeface="Arial" panose="020B0604020202020204" pitchFamily="34" charset="0"/>
              <a:buChar char="•"/>
            </a:pPr>
            <a:r>
              <a:rPr lang="en-US" sz="1700" b="0" dirty="0"/>
              <a:t>Must take 4 papers overall</a:t>
            </a:r>
            <a:endParaRPr lang="en-IE" sz="1700" b="0" dirty="0"/>
          </a:p>
          <a:p>
            <a:pPr marL="285750" lvl="0" indent="-285750">
              <a:buFont typeface="Arial" panose="020B0604020202020204" pitchFamily="34" charset="0"/>
              <a:buChar char="•"/>
            </a:pPr>
            <a:r>
              <a:rPr lang="en-US" sz="1700" b="0" dirty="0"/>
              <a:t>Number of papers in Economics differs by </a:t>
            </a:r>
            <a:r>
              <a:rPr lang="en-US" sz="1700" b="0" dirty="0" err="1"/>
              <a:t>programme</a:t>
            </a:r>
            <a:r>
              <a:rPr lang="en-US" sz="1700" b="0" dirty="0"/>
              <a:t>; see Course Handbook </a:t>
            </a:r>
            <a:endParaRPr lang="en-IE" sz="1700" b="0" dirty="0"/>
          </a:p>
          <a:p>
            <a:pPr marL="285750" lvl="0" indent="-285750">
              <a:buFont typeface="Arial" panose="020B0604020202020204" pitchFamily="34" charset="0"/>
              <a:buChar char="•"/>
            </a:pPr>
            <a:r>
              <a:rPr lang="en-US" sz="1700" b="0" dirty="0"/>
              <a:t>Apart from single </a:t>
            </a:r>
            <a:r>
              <a:rPr lang="en-US" sz="1700" b="0" dirty="0" err="1"/>
              <a:t>honours</a:t>
            </a:r>
            <a:r>
              <a:rPr lang="en-US" sz="1700" b="0" dirty="0"/>
              <a:t> (3+1) and joint </a:t>
            </a:r>
            <a:r>
              <a:rPr lang="en-US" sz="1700" b="0" dirty="0" err="1"/>
              <a:t>honours</a:t>
            </a:r>
            <a:r>
              <a:rPr lang="en-US" sz="1700" b="0" dirty="0"/>
              <a:t> pathways (2+2), this is typically a choice for major/minor (3+1 or 2+2)</a:t>
            </a:r>
            <a:endParaRPr lang="en-IE" sz="1700" b="0" dirty="0"/>
          </a:p>
          <a:p>
            <a:pPr marL="285750" lvl="0" indent="-285750">
              <a:buFont typeface="Arial" panose="020B0604020202020204" pitchFamily="34" charset="0"/>
              <a:buChar char="•"/>
            </a:pPr>
            <a:r>
              <a:rPr lang="en-US" sz="1700" b="0" dirty="0"/>
              <a:t>Single </a:t>
            </a:r>
            <a:r>
              <a:rPr lang="en-US" sz="1700" b="0" dirty="0" err="1"/>
              <a:t>honours</a:t>
            </a:r>
            <a:r>
              <a:rPr lang="en-US" sz="1700" b="0" dirty="0"/>
              <a:t> students must take a paper from a discipline studied last year.</a:t>
            </a:r>
            <a:endParaRPr lang="en-IE" sz="1700" b="0" dirty="0"/>
          </a:p>
          <a:p>
            <a:pPr marL="285750" lvl="0" indent="-285750">
              <a:buFont typeface="Arial" panose="020B0604020202020204" pitchFamily="34" charset="0"/>
              <a:buChar char="•"/>
            </a:pPr>
            <a:r>
              <a:rPr lang="en-US" sz="1700" b="0" dirty="0"/>
              <a:t>Papers are of 2 hours 15 mins duration</a:t>
            </a:r>
            <a:endParaRPr lang="en-IE" sz="1700" b="0" dirty="0"/>
          </a:p>
          <a:p>
            <a:pPr>
              <a:buNone/>
            </a:pPr>
            <a:endParaRPr lang="en-IE" dirty="0"/>
          </a:p>
        </p:txBody>
      </p:sp>
      <p:sp>
        <p:nvSpPr>
          <p:cNvPr id="4" name="Slide Number Placeholder 3">
            <a:extLst>
              <a:ext uri="{FF2B5EF4-FFF2-40B4-BE49-F238E27FC236}">
                <a16:creationId xmlns:a16="http://schemas.microsoft.com/office/drawing/2014/main" id="{5AF9A96D-533B-AB3F-012B-D9A7A8989F2B}"/>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7</a:t>
            </a:fld>
            <a:endParaRPr lang="en-IE"/>
          </a:p>
        </p:txBody>
      </p:sp>
    </p:spTree>
    <p:extLst>
      <p:ext uri="{BB962C8B-B14F-4D97-AF65-F5344CB8AC3E}">
        <p14:creationId xmlns:p14="http://schemas.microsoft.com/office/powerpoint/2010/main" val="2421015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2D074-56CE-A397-914A-8B512369E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824B7D-1EC0-50DE-5D9B-CD6D0004D390}"/>
              </a:ext>
            </a:extLst>
          </p:cNvPr>
          <p:cNvSpPr>
            <a:spLocks noGrp="1"/>
          </p:cNvSpPr>
          <p:nvPr>
            <p:ph type="title"/>
          </p:nvPr>
        </p:nvSpPr>
        <p:spPr>
          <a:xfrm>
            <a:off x="556714" y="278011"/>
            <a:ext cx="8044858" cy="708794"/>
          </a:xfrm>
        </p:spPr>
        <p:txBody>
          <a:bodyPr anchor="ctr">
            <a:noAutofit/>
          </a:bodyPr>
          <a:lstStyle/>
          <a:p>
            <a:r>
              <a:rPr lang="en-IE" sz="1800" dirty="0"/>
              <a:t>The number and combination of papers which you should take depends on your programme plus the pathway which you are taking as listed in the table below. There are mandatory papers for different programmes and pathways plus optional choices:</a:t>
            </a:r>
          </a:p>
        </p:txBody>
      </p:sp>
      <p:sp>
        <p:nvSpPr>
          <p:cNvPr id="3" name="Content Placeholder 2">
            <a:extLst>
              <a:ext uri="{FF2B5EF4-FFF2-40B4-BE49-F238E27FC236}">
                <a16:creationId xmlns:a16="http://schemas.microsoft.com/office/drawing/2014/main" id="{2B23006C-B433-B7BD-02CA-73EDC364596C}"/>
              </a:ext>
            </a:extLst>
          </p:cNvPr>
          <p:cNvSpPr>
            <a:spLocks noGrp="1"/>
          </p:cNvSpPr>
          <p:nvPr>
            <p:ph idx="1"/>
          </p:nvPr>
        </p:nvSpPr>
        <p:spPr>
          <a:xfrm>
            <a:off x="828675" y="1303403"/>
            <a:ext cx="7210838" cy="3072600"/>
          </a:xfrm>
        </p:spPr>
        <p:txBody>
          <a:bodyPr>
            <a:normAutofit/>
          </a:bodyPr>
          <a:lstStyle/>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EB2DE1A4-9700-0C05-E4C1-4938732BC170}"/>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8</a:t>
            </a:fld>
            <a:endParaRPr lang="en-IE"/>
          </a:p>
        </p:txBody>
      </p:sp>
      <p:graphicFrame>
        <p:nvGraphicFramePr>
          <p:cNvPr id="6" name="Table 5">
            <a:extLst>
              <a:ext uri="{FF2B5EF4-FFF2-40B4-BE49-F238E27FC236}">
                <a16:creationId xmlns:a16="http://schemas.microsoft.com/office/drawing/2014/main" id="{7467F014-BD53-295F-E920-FCCDC39D05DC}"/>
              </a:ext>
            </a:extLst>
          </p:cNvPr>
          <p:cNvGraphicFramePr>
            <a:graphicFrameLocks noGrp="1"/>
          </p:cNvGraphicFramePr>
          <p:nvPr>
            <p:extLst>
              <p:ext uri="{D42A27DB-BD31-4B8C-83A1-F6EECF244321}">
                <p14:modId xmlns:p14="http://schemas.microsoft.com/office/powerpoint/2010/main" val="3119901115"/>
              </p:ext>
            </p:extLst>
          </p:nvPr>
        </p:nvGraphicFramePr>
        <p:xfrm>
          <a:off x="2569540" y="1168984"/>
          <a:ext cx="4004919" cy="3609079"/>
        </p:xfrm>
        <a:graphic>
          <a:graphicData uri="http://schemas.openxmlformats.org/drawingml/2006/table">
            <a:tbl>
              <a:tblPr firstRow="1" firstCol="1" lastRow="1" lastCol="1" bandRow="1" bandCol="1"/>
              <a:tblGrid>
                <a:gridCol w="1159768">
                  <a:extLst>
                    <a:ext uri="{9D8B030D-6E8A-4147-A177-3AD203B41FA5}">
                      <a16:colId xmlns:a16="http://schemas.microsoft.com/office/drawing/2014/main" val="2870005347"/>
                    </a:ext>
                  </a:extLst>
                </a:gridCol>
                <a:gridCol w="527471">
                  <a:extLst>
                    <a:ext uri="{9D8B030D-6E8A-4147-A177-3AD203B41FA5}">
                      <a16:colId xmlns:a16="http://schemas.microsoft.com/office/drawing/2014/main" val="2498484029"/>
                    </a:ext>
                  </a:extLst>
                </a:gridCol>
                <a:gridCol w="473572">
                  <a:extLst>
                    <a:ext uri="{9D8B030D-6E8A-4147-A177-3AD203B41FA5}">
                      <a16:colId xmlns:a16="http://schemas.microsoft.com/office/drawing/2014/main" val="126107962"/>
                    </a:ext>
                  </a:extLst>
                </a:gridCol>
                <a:gridCol w="369490">
                  <a:extLst>
                    <a:ext uri="{9D8B030D-6E8A-4147-A177-3AD203B41FA5}">
                      <a16:colId xmlns:a16="http://schemas.microsoft.com/office/drawing/2014/main" val="1506362030"/>
                    </a:ext>
                  </a:extLst>
                </a:gridCol>
                <a:gridCol w="368376">
                  <a:extLst>
                    <a:ext uri="{9D8B030D-6E8A-4147-A177-3AD203B41FA5}">
                      <a16:colId xmlns:a16="http://schemas.microsoft.com/office/drawing/2014/main" val="731563227"/>
                    </a:ext>
                  </a:extLst>
                </a:gridCol>
                <a:gridCol w="369490">
                  <a:extLst>
                    <a:ext uri="{9D8B030D-6E8A-4147-A177-3AD203B41FA5}">
                      <a16:colId xmlns:a16="http://schemas.microsoft.com/office/drawing/2014/main" val="701009511"/>
                    </a:ext>
                  </a:extLst>
                </a:gridCol>
                <a:gridCol w="368376">
                  <a:extLst>
                    <a:ext uri="{9D8B030D-6E8A-4147-A177-3AD203B41FA5}">
                      <a16:colId xmlns:a16="http://schemas.microsoft.com/office/drawing/2014/main" val="2462856094"/>
                    </a:ext>
                  </a:extLst>
                </a:gridCol>
                <a:gridCol w="368376">
                  <a:extLst>
                    <a:ext uri="{9D8B030D-6E8A-4147-A177-3AD203B41FA5}">
                      <a16:colId xmlns:a16="http://schemas.microsoft.com/office/drawing/2014/main" val="1493808361"/>
                    </a:ext>
                  </a:extLst>
                </a:gridCol>
              </a:tblGrid>
              <a:tr h="1135491">
                <a:tc>
                  <a:txBody>
                    <a:bodyPr/>
                    <a:lstStyle/>
                    <a:p>
                      <a:pPr algn="l">
                        <a:buNone/>
                      </a:pPr>
                      <a:r>
                        <a:rPr lang="en-US" sz="600" dirty="0">
                          <a:effectLst/>
                          <a:latin typeface="Arial" panose="020B0604020202020204" pitchFamily="34" charset="0"/>
                          <a:ea typeface="Calibri" panose="020F0502020204030204" pitchFamily="34" charset="0"/>
                          <a:cs typeface="Calibri" panose="020F0502020204030204" pitchFamily="34" charset="0"/>
                        </a:rPr>
                        <a:t> </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p>
                      <a:pPr algn="l">
                        <a:spcBef>
                          <a:spcPts val="5"/>
                        </a:spcBef>
                        <a:buNone/>
                      </a:pPr>
                      <a:r>
                        <a:rPr lang="en-US" sz="600" dirty="0">
                          <a:effectLst/>
                          <a:latin typeface="Arial" panose="020B0604020202020204" pitchFamily="34" charset="0"/>
                          <a:ea typeface="Calibri" panose="020F0502020204030204" pitchFamily="34" charset="0"/>
                          <a:cs typeface="Calibri" panose="020F0502020204030204" pitchFamily="34" charset="0"/>
                        </a:rPr>
                        <a:t> </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p>
                      <a:pPr marL="67945" algn="l">
                        <a:lnSpc>
                          <a:spcPct val="113000"/>
                        </a:lnSpc>
                        <a:spcBef>
                          <a:spcPts val="5"/>
                        </a:spcBef>
                        <a:buNone/>
                      </a:pP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a:t>
                      </a:r>
                      <a:r>
                        <a:rPr lang="en-US" sz="600" b="1" spc="-6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Profile</a:t>
                      </a:r>
                      <a:r>
                        <a:rPr lang="en-US" sz="600" b="1" spc="-5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a:t>
                      </a:r>
                      <a:r>
                        <a:rPr lang="en-US" sz="600" b="1" spc="-6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Economics</a:t>
                      </a:r>
                      <a:r>
                        <a:rPr lang="en-US" sz="600" b="1" spc="-5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 Senior Fresh</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Arial" panose="020B0604020202020204" pitchFamily="34"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p>
                      <a:pPr algn="l">
                        <a:spcBef>
                          <a:spcPts val="5"/>
                        </a:spcBef>
                        <a:buNone/>
                      </a:pPr>
                      <a:r>
                        <a:rPr lang="en-US" sz="600">
                          <a:effectLst/>
                          <a:latin typeface="Arial" panose="020B0604020202020204" pitchFamily="34"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p>
                      <a:pPr marL="68580" marR="66675" algn="l">
                        <a:lnSpc>
                          <a:spcPct val="115000"/>
                        </a:lnSpc>
                        <a:spcBef>
                          <a:spcPts val="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 of SF credits</a:t>
                      </a:r>
                      <a:r>
                        <a:rPr lang="en-US" sz="600" b="1" spc="-6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taken in</a:t>
                      </a:r>
                      <a:r>
                        <a:rPr lang="en-US" sz="600" b="1" spc="-6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Economics by end of Semester 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Arial" panose="020B0604020202020204" pitchFamily="34"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p>
                      <a:pPr algn="l">
                        <a:spcBef>
                          <a:spcPts val="5"/>
                        </a:spcBef>
                        <a:buNone/>
                      </a:pPr>
                      <a:r>
                        <a:rPr lang="en-US" sz="600">
                          <a:effectLst/>
                          <a:latin typeface="Arial" panose="020B0604020202020204" pitchFamily="34"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p>
                      <a:pPr marL="68580" algn="l">
                        <a:spcBef>
                          <a:spcPts val="5"/>
                        </a:spcBef>
                        <a:buNone/>
                      </a:pPr>
                      <a:r>
                        <a:rPr lang="en-US" sz="600" b="1"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Number</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p>
                      <a:pPr marL="68580" marR="118745" algn="l">
                        <a:lnSpc>
                          <a:spcPct val="115000"/>
                        </a:lnSpc>
                        <a:spcBef>
                          <a:spcPts val="1200"/>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of papers taken in </a:t>
                      </a:r>
                      <a:r>
                        <a:rPr lang="en-US" sz="600" b="1"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Economics</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5">
                  <a:txBody>
                    <a:bodyPr/>
                    <a:lstStyle/>
                    <a:p>
                      <a:pPr algn="l">
                        <a:buNone/>
                      </a:pPr>
                      <a:r>
                        <a:rPr lang="en-US" sz="600" dirty="0">
                          <a:effectLst/>
                          <a:latin typeface="Arial" panose="020B0604020202020204" pitchFamily="34" charset="0"/>
                          <a:ea typeface="Calibri" panose="020F0502020204030204" pitchFamily="34" charset="0"/>
                          <a:cs typeface="Calibri" panose="020F0502020204030204" pitchFamily="34" charset="0"/>
                        </a:rPr>
                        <a:t> </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p>
                      <a:pPr algn="l">
                        <a:spcBef>
                          <a:spcPts val="5"/>
                        </a:spcBef>
                        <a:buNone/>
                      </a:pPr>
                      <a:r>
                        <a:rPr lang="en-US" sz="600" dirty="0">
                          <a:effectLst/>
                          <a:latin typeface="Arial" panose="020B0604020202020204" pitchFamily="34" charset="0"/>
                          <a:ea typeface="Calibri" panose="020F0502020204030204" pitchFamily="34" charset="0"/>
                          <a:cs typeface="Calibri" panose="020F0502020204030204" pitchFamily="34" charset="0"/>
                        </a:rPr>
                        <a:t> </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p>
                      <a:pPr marL="69215" algn="l">
                        <a:spcBef>
                          <a:spcPts val="5"/>
                        </a:spcBef>
                        <a:buNone/>
                      </a:pP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Papers</a:t>
                      </a:r>
                      <a:r>
                        <a:rPr lang="en-US" sz="600" b="1" spc="-2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to</a:t>
                      </a:r>
                      <a:r>
                        <a:rPr lang="en-US" sz="600" b="1" spc="-3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be</a:t>
                      </a:r>
                      <a:r>
                        <a:rPr lang="en-US" sz="600" b="1" spc="-3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1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taken.</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spcBef>
                          <a:spcPts val="1200"/>
                        </a:spcBef>
                        <a:buClr>
                          <a:srgbClr val="FF0000"/>
                        </a:buClr>
                        <a:buSzPts val="1100"/>
                        <a:buFont typeface="Calibri" panose="020F0502020204030204" pitchFamily="34" charset="0"/>
                        <a:buChar char="-"/>
                        <a:tabLst>
                          <a:tab pos="525780" algn="l"/>
                        </a:tabLst>
                      </a:pPr>
                      <a:r>
                        <a:rPr lang="en-US" sz="600" b="1" spc="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r>
                        <a:rPr lang="en-US" sz="600" b="1" spc="-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1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Mandatory</a:t>
                      </a:r>
                      <a:endParaRPr lang="en-IE" sz="600" spc="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buClr>
                          <a:srgbClr val="FF0000"/>
                        </a:buClr>
                        <a:buSzPts val="1100"/>
                        <a:buFont typeface="Calibri" panose="020F0502020204030204" pitchFamily="34" charset="0"/>
                        <a:buChar char="-"/>
                        <a:tabLst>
                          <a:tab pos="525780" algn="l"/>
                        </a:tabLst>
                      </a:pPr>
                      <a:r>
                        <a:rPr lang="en-US" sz="600" b="1" spc="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r>
                        <a:rPr lang="en-US" sz="600" b="1" spc="-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1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Optional</a:t>
                      </a:r>
                      <a:endParaRPr lang="en-IE" sz="600" spc="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216171834"/>
                  </a:ext>
                </a:extLst>
              </a:tr>
              <a:tr h="282148">
                <a:tc gridSpan="3">
                  <a:txBody>
                    <a:bodyPr/>
                    <a:lstStyle/>
                    <a:p>
                      <a:pPr marL="67945" algn="l">
                        <a:spcBef>
                          <a:spcPts val="1205"/>
                        </a:spcBef>
                        <a:buNone/>
                      </a:pP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Joint</a:t>
                      </a:r>
                      <a:r>
                        <a:rPr lang="en-US" sz="600" b="1" spc="-3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Honours,</a:t>
                      </a:r>
                      <a:r>
                        <a:rPr lang="en-US" sz="600" b="1" spc="-2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BESS</a:t>
                      </a:r>
                      <a:r>
                        <a:rPr lang="en-US" sz="600" b="1" spc="-4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and</a:t>
                      </a:r>
                      <a:r>
                        <a:rPr lang="en-US" sz="600" b="1" spc="-3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2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PPES</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E"/>
                    </a:p>
                  </a:txBody>
                  <a:tcPr/>
                </a:tc>
                <a:tc hMerge="1">
                  <a:txBody>
                    <a:bodyPr/>
                    <a:lstStyle/>
                    <a:p>
                      <a:endParaRPr lang="en-IE"/>
                    </a:p>
                  </a:txBody>
                  <a:tcPr/>
                </a:tc>
                <a:tc>
                  <a:txBody>
                    <a:bodyPr/>
                    <a:lstStyle/>
                    <a:p>
                      <a:pPr marL="7620" marR="54610" algn="ctr">
                        <a:spcBef>
                          <a:spcPts val="120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a:t>
                      </a:r>
                      <a:r>
                        <a:rPr lang="en-US" sz="600" b="1" spc="-4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620" marR="53340" algn="ctr">
                        <a:spcBef>
                          <a:spcPts val="120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a:t>
                      </a:r>
                      <a:r>
                        <a:rPr lang="en-US" sz="600" b="1" spc="-4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620" marR="54610" algn="ctr">
                        <a:spcBef>
                          <a:spcPts val="120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a:t>
                      </a:r>
                      <a:r>
                        <a:rPr lang="en-US" sz="600" b="1" spc="-4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620" marR="52705" algn="ctr">
                        <a:spcBef>
                          <a:spcPts val="120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a:t>
                      </a:r>
                      <a:r>
                        <a:rPr lang="en-US" sz="600" b="1" spc="-4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620" marR="52070" algn="ctr">
                        <a:spcBef>
                          <a:spcPts val="120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Paper</a:t>
                      </a:r>
                      <a:r>
                        <a:rPr lang="en-US" sz="600" b="1" spc="-4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9830365"/>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6715721"/>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JF</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only</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n/a</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461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4529299"/>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1426501"/>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7951667"/>
                  </a:ext>
                </a:extLst>
              </a:tr>
              <a:tr h="191605">
                <a:tc>
                  <a:txBody>
                    <a:bodyPr/>
                    <a:lstStyle/>
                    <a:p>
                      <a:pPr marL="67945" algn="l">
                        <a:spcBef>
                          <a:spcPts val="5"/>
                        </a:spcBef>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spcBef>
                          <a:spcPts val="5"/>
                        </a:spcBef>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0566006"/>
                  </a:ext>
                </a:extLst>
              </a:tr>
              <a:tr h="281022">
                <a:tc gridSpan="3">
                  <a:txBody>
                    <a:bodyPr/>
                    <a:lstStyle/>
                    <a:p>
                      <a:pPr marL="67945" algn="l">
                        <a:spcBef>
                          <a:spcPts val="1195"/>
                        </a:spcBef>
                        <a:buNone/>
                      </a:pP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Joint</a:t>
                      </a:r>
                      <a:r>
                        <a:rPr lang="en-US" sz="600" b="1" spc="-3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Honours,</a:t>
                      </a:r>
                      <a:r>
                        <a:rPr lang="en-US" sz="600" b="1"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Maths</a:t>
                      </a:r>
                      <a:r>
                        <a:rPr lang="en-US" sz="600" b="1" spc="-3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and</a:t>
                      </a:r>
                      <a:r>
                        <a:rPr lang="en-US" sz="600" b="1" spc="-3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b="1"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Economics*</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E"/>
                    </a:p>
                  </a:txBody>
                  <a:tcPr/>
                </a:tc>
                <a:tc hMerge="1">
                  <a:txBody>
                    <a:bodyPr/>
                    <a:lstStyle/>
                    <a:p>
                      <a:endParaRPr lang="en-IE"/>
                    </a:p>
                  </a:txBody>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8952826"/>
                  </a:ext>
                </a:extLst>
              </a:tr>
              <a:tr h="191230">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221397"/>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JF</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only</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n/a</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461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2667365"/>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40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9362911"/>
                  </a:ext>
                </a:extLst>
              </a:tr>
              <a:tr h="190854">
                <a:tc>
                  <a:txBody>
                    <a:bodyPr/>
                    <a:lstStyle/>
                    <a:p>
                      <a:pPr marL="67945" algn="l">
                        <a:lnSpc>
                          <a:spcPts val="1340"/>
                        </a:lnSpc>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lnSpc>
                          <a:spcPts val="1340"/>
                        </a:lnSpc>
                        <a:buNone/>
                      </a:pP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lnSpc>
                          <a:spcPts val="1340"/>
                        </a:lnSpc>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6359527"/>
                  </a:ext>
                </a:extLst>
              </a:tr>
              <a:tr h="191605">
                <a:tc>
                  <a:txBody>
                    <a:bodyPr/>
                    <a:lstStyle/>
                    <a:p>
                      <a:pPr marL="67945" algn="l">
                        <a:spcBef>
                          <a:spcPts val="5"/>
                        </a:spcBef>
                        <a:buNone/>
                      </a:pP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a:t>
                      </a:r>
                      <a:r>
                        <a:rPr lang="en-US" sz="600" spc="-1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SF</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credits</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by</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end</a:t>
                      </a:r>
                      <a:r>
                        <a:rPr lang="en-US" sz="600" spc="-2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a:t>
                      </a:r>
                      <a:r>
                        <a:rPr lang="en-US" sz="600" spc="-1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600" spc="-25">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080" algn="ctr">
                        <a:spcBef>
                          <a:spcPts val="5"/>
                        </a:spcBef>
                        <a:buNone/>
                      </a:pPr>
                      <a:r>
                        <a:rPr lang="en-US" sz="600" spc="-25"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10</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889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070" marR="4699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2705" marR="45720" algn="ctr">
                        <a:spcBef>
                          <a:spcPts val="5"/>
                        </a:spcBef>
                        <a:buNone/>
                      </a:pPr>
                      <a:r>
                        <a:rPr lang="en-US" sz="600" spc="-5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en-US" sz="600">
                          <a:effectLst/>
                          <a:latin typeface="Times New Roman" panose="02020603050405020304" pitchFamily="18" charset="0"/>
                          <a:ea typeface="Calibri" panose="020F0502020204030204" pitchFamily="34" charset="0"/>
                          <a:cs typeface="Calibri" panose="020F0502020204030204" pitchFamily="34" charset="0"/>
                        </a:rPr>
                        <a:t> </a:t>
                      </a:r>
                      <a:endParaRPr lang="en-IE"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53340" marR="45720" algn="ctr">
                        <a:spcBef>
                          <a:spcPts val="5"/>
                        </a:spcBef>
                        <a:buNone/>
                      </a:pPr>
                      <a:r>
                        <a:rPr lang="en-US" sz="600" spc="-5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endParaRPr lang="en-IE" sz="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8592656"/>
                  </a:ext>
                </a:extLst>
              </a:tr>
            </a:tbl>
          </a:graphicData>
        </a:graphic>
      </p:graphicFrame>
    </p:spTree>
    <p:extLst>
      <p:ext uri="{BB962C8B-B14F-4D97-AF65-F5344CB8AC3E}">
        <p14:creationId xmlns:p14="http://schemas.microsoft.com/office/powerpoint/2010/main" val="1799839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68A41-B625-6382-2D4F-BBD5EE9BC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F12E7-EA72-115D-AA5C-3A0CCEA99DED}"/>
              </a:ext>
            </a:extLst>
          </p:cNvPr>
          <p:cNvSpPr>
            <a:spLocks noGrp="1"/>
          </p:cNvSpPr>
          <p:nvPr>
            <p:ph type="title"/>
          </p:nvPr>
        </p:nvSpPr>
        <p:spPr>
          <a:xfrm>
            <a:off x="828686" y="270000"/>
            <a:ext cx="7500939" cy="421200"/>
          </a:xfrm>
        </p:spPr>
        <p:txBody>
          <a:bodyPr anchor="ctr">
            <a:normAutofit/>
          </a:bodyPr>
          <a:lstStyle/>
          <a:p>
            <a:r>
              <a:rPr lang="en-US" dirty="0"/>
              <a:t>Economics Papers</a:t>
            </a:r>
            <a:endParaRPr lang="en-IE" dirty="0"/>
          </a:p>
        </p:txBody>
      </p:sp>
      <p:sp>
        <p:nvSpPr>
          <p:cNvPr id="3" name="Content Placeholder 2">
            <a:extLst>
              <a:ext uri="{FF2B5EF4-FFF2-40B4-BE49-F238E27FC236}">
                <a16:creationId xmlns:a16="http://schemas.microsoft.com/office/drawing/2014/main" id="{7FAD5D96-4F62-BC1C-0318-217E25E2D527}"/>
              </a:ext>
            </a:extLst>
          </p:cNvPr>
          <p:cNvSpPr>
            <a:spLocks noGrp="1"/>
          </p:cNvSpPr>
          <p:nvPr>
            <p:ph idx="1"/>
          </p:nvPr>
        </p:nvSpPr>
        <p:spPr>
          <a:xfrm>
            <a:off x="828675" y="1303403"/>
            <a:ext cx="7210838" cy="3072600"/>
          </a:xfrm>
        </p:spPr>
        <p:txBody>
          <a:bodyPr>
            <a:normAutofit/>
          </a:bodyPr>
          <a:lstStyle/>
          <a:p>
            <a:pPr lvl="0"/>
            <a:r>
              <a:rPr lang="en-IE" sz="1700" b="0" dirty="0"/>
              <a:t>Options for students who are still studying Economics:</a:t>
            </a:r>
          </a:p>
          <a:p>
            <a:pPr marL="285750" lvl="0" indent="-285750">
              <a:buFont typeface="Arial" panose="020B0604020202020204" pitchFamily="34" charset="0"/>
              <a:buChar char="•"/>
            </a:pPr>
            <a:r>
              <a:rPr lang="en-IE" sz="1700" b="0" dirty="0"/>
              <a:t>Paper 1: Intermediate Economics A </a:t>
            </a:r>
          </a:p>
          <a:p>
            <a:pPr marL="285750" lvl="0" indent="-285750">
              <a:buFont typeface="Arial" panose="020B0604020202020204" pitchFamily="34" charset="0"/>
              <a:buChar char="•"/>
            </a:pPr>
            <a:r>
              <a:rPr lang="en-IE" sz="1700" b="0" dirty="0"/>
              <a:t>Paper 2: Economy of Ireland A</a:t>
            </a:r>
          </a:p>
          <a:p>
            <a:pPr marL="285750" lvl="0" indent="-285750">
              <a:buFont typeface="Arial" panose="020B0604020202020204" pitchFamily="34" charset="0"/>
              <a:buChar char="•"/>
            </a:pPr>
            <a:r>
              <a:rPr lang="en-IE" sz="1700" b="0" dirty="0"/>
              <a:t>Paper 4: Maths and Stats A</a:t>
            </a:r>
          </a:p>
          <a:p>
            <a:pPr marL="285750" lvl="0" indent="-285750">
              <a:buFont typeface="Arial" panose="020B0604020202020204" pitchFamily="34" charset="0"/>
              <a:buChar char="•"/>
            </a:pPr>
            <a:r>
              <a:rPr lang="en-IE" sz="1700" b="0" dirty="0"/>
              <a:t>Paper 5: Economic Issues A</a:t>
            </a:r>
          </a:p>
          <a:p>
            <a:pPr lvl="0"/>
            <a:endParaRPr lang="en-IE" sz="1700" b="0" dirty="0"/>
          </a:p>
          <a:p>
            <a:pPr marL="285750" lvl="0" indent="-285750">
              <a:buFont typeface="Arial" panose="020B0604020202020204" pitchFamily="34" charset="0"/>
              <a:buChar char="•"/>
            </a:pPr>
            <a:endParaRPr lang="en-IE" sz="1700" b="0" dirty="0"/>
          </a:p>
          <a:p>
            <a:pPr>
              <a:buNone/>
            </a:pPr>
            <a:endParaRPr lang="en-IE" dirty="0"/>
          </a:p>
        </p:txBody>
      </p:sp>
      <p:sp>
        <p:nvSpPr>
          <p:cNvPr id="4" name="Slide Number Placeholder 3">
            <a:extLst>
              <a:ext uri="{FF2B5EF4-FFF2-40B4-BE49-F238E27FC236}">
                <a16:creationId xmlns:a16="http://schemas.microsoft.com/office/drawing/2014/main" id="{AA6AFDB3-E1EA-7A13-3E85-4F37E43F0791}"/>
              </a:ext>
            </a:extLst>
          </p:cNvPr>
          <p:cNvSpPr>
            <a:spLocks noGrp="1"/>
          </p:cNvSpPr>
          <p:nvPr>
            <p:ph type="sldNum" sz="quarter" idx="12"/>
          </p:nvPr>
        </p:nvSpPr>
        <p:spPr>
          <a:xfrm>
            <a:off x="8039513" y="4881249"/>
            <a:ext cx="290100" cy="191861"/>
          </a:xfrm>
        </p:spPr>
        <p:txBody>
          <a:bodyPr anchor="b">
            <a:normAutofit/>
          </a:bodyPr>
          <a:lstStyle/>
          <a:p>
            <a:pPr>
              <a:spcAft>
                <a:spcPts val="600"/>
              </a:spcAft>
            </a:pPr>
            <a:fld id="{B2271EC4-25A3-4A7C-BC95-46588DEEAEE3}" type="slidenum">
              <a:rPr lang="en-IE" smtClean="0"/>
              <a:pPr>
                <a:spcAft>
                  <a:spcPts val="600"/>
                </a:spcAft>
              </a:pPr>
              <a:t>9</a:t>
            </a:fld>
            <a:endParaRPr lang="en-IE"/>
          </a:p>
        </p:txBody>
      </p:sp>
    </p:spTree>
    <p:extLst>
      <p:ext uri="{BB962C8B-B14F-4D97-AF65-F5344CB8AC3E}">
        <p14:creationId xmlns:p14="http://schemas.microsoft.com/office/powerpoint/2010/main" val="38768240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69b40249-6649-4602-94ba-db30b27f0678"/>
</p:tagLst>
</file>

<file path=ppt/theme/theme1.xml><?xml version="1.0" encoding="utf-8"?>
<a:theme xmlns:a="http://schemas.openxmlformats.org/drawingml/2006/main" name="TCD_PPT_Calibri_Option1a">
  <a:themeElements>
    <a:clrScheme name="0569B9">
      <a:dk1>
        <a:srgbClr val="000000"/>
      </a:dk1>
      <a:lt1>
        <a:srgbClr val="FFFFFF"/>
      </a:lt1>
      <a:dk2>
        <a:srgbClr val="0569B9"/>
      </a:dk2>
      <a:lt2>
        <a:srgbClr val="FFFFFF"/>
      </a:lt2>
      <a:accent1>
        <a:srgbClr val="0569B9"/>
      </a:accent1>
      <a:accent2>
        <a:srgbClr val="0569B9"/>
      </a:accent2>
      <a:accent3>
        <a:srgbClr val="505559"/>
      </a:accent3>
      <a:accent4>
        <a:srgbClr val="7C8083"/>
      </a:accent4>
      <a:accent5>
        <a:srgbClr val="0569B9"/>
      </a:accent5>
      <a:accent6>
        <a:srgbClr val="0569B9"/>
      </a:accent6>
      <a:hlink>
        <a:srgbClr val="000000"/>
      </a:hlink>
      <a:folHlink>
        <a:srgbClr val="000000"/>
      </a:folHlink>
    </a:clrScheme>
    <a:fontScheme name="Trinity Colleg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TCD_PPT_Calibri_Option1a.potx</Template>
  <TotalTime>640</TotalTime>
  <Words>885</Words>
  <Application>Microsoft Office PowerPoint</Application>
  <PresentationFormat>On-screen Show (16:9)</PresentationFormat>
  <Paragraphs>189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Minion Pro</vt:lpstr>
      <vt:lpstr>Times New Roman</vt:lpstr>
      <vt:lpstr>TCD_PPT_Calibri_Option1a</vt:lpstr>
      <vt:lpstr>Scholarship Examination: Economics</vt:lpstr>
      <vt:lpstr>What is it?</vt:lpstr>
      <vt:lpstr>Benefits?</vt:lpstr>
      <vt:lpstr>Who should do it?</vt:lpstr>
      <vt:lpstr>Cons?</vt:lpstr>
      <vt:lpstr>Timeline</vt:lpstr>
      <vt:lpstr>What is required for Economics?</vt:lpstr>
      <vt:lpstr>The number and combination of papers which you should take depends on your programme plus the pathway which you are taking as listed in the table below. There are mandatory papers for different programmes and pathways plus optional choices:</vt:lpstr>
      <vt:lpstr>Economics Papers</vt:lpstr>
      <vt:lpstr>Economics Papers</vt:lpstr>
      <vt:lpstr>Economics Papers</vt:lpstr>
      <vt:lpstr>Economics Papers</vt:lpstr>
      <vt:lpstr>Economics Papers</vt:lpstr>
      <vt:lpstr>Schol?</vt:lpstr>
      <vt:lpstr>Thank You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dtpgraphics</dc:creator>
  <cp:lastModifiedBy>Tara Mitchell</cp:lastModifiedBy>
  <cp:revision>53</cp:revision>
  <cp:lastPrinted>2014-12-16T10:33:11Z</cp:lastPrinted>
  <dcterms:created xsi:type="dcterms:W3CDTF">2013-07-29T09:34:50Z</dcterms:created>
  <dcterms:modified xsi:type="dcterms:W3CDTF">2025-10-09T15:47:08Z</dcterms:modified>
</cp:coreProperties>
</file>