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458" r:id="rId2"/>
    <p:sldId id="475" r:id="rId3"/>
    <p:sldId id="476" r:id="rId4"/>
    <p:sldId id="317" r:id="rId5"/>
    <p:sldId id="477" r:id="rId6"/>
    <p:sldId id="428" r:id="rId7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15">
          <p15:clr>
            <a:srgbClr val="A4A3A4"/>
          </p15:clr>
        </p15:guide>
        <p15:guide id="2" pos="51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0F0"/>
    <a:srgbClr val="1F3659"/>
    <a:srgbClr val="FAE095"/>
    <a:srgbClr val="C7C9CB"/>
    <a:srgbClr val="F4BFA1"/>
    <a:srgbClr val="2E5286"/>
    <a:srgbClr val="B5B7B9"/>
    <a:srgbClr val="D1D3D5"/>
    <a:srgbClr val="79B5E3"/>
    <a:srgbClr val="79B0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176" autoAdjust="0"/>
    <p:restoredTop sz="93067" autoAdjust="0"/>
  </p:normalViewPr>
  <p:slideViewPr>
    <p:cSldViewPr snapToGrid="0" showGuides="1">
      <p:cViewPr varScale="1">
        <p:scale>
          <a:sx n="63" d="100"/>
          <a:sy n="63" d="100"/>
        </p:scale>
        <p:origin x="1284" y="78"/>
      </p:cViewPr>
      <p:guideLst>
        <p:guide orient="horz" pos="4115"/>
        <p:guide pos="51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91" d="100"/>
          <a:sy n="91" d="100"/>
        </p:scale>
        <p:origin x="-3720" y="-10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992" tIns="45496" rIns="90992" bIns="45496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79281" y="4715154"/>
            <a:ext cx="4865156" cy="4466987"/>
          </a:xfrm>
          <a:prstGeom prst="rect">
            <a:avLst/>
          </a:prstGeom>
        </p:spPr>
        <p:txBody>
          <a:bodyPr vert="horz" lIns="90992" tIns="45496" rIns="90992" bIns="4549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969897" y="9430306"/>
            <a:ext cx="827778" cy="496332"/>
          </a:xfrm>
          <a:prstGeom prst="rect">
            <a:avLst/>
          </a:prstGeom>
        </p:spPr>
        <p:txBody>
          <a:bodyPr vert="horz" lIns="90992" tIns="45496" rIns="90992" bIns="45496" rtlCol="0" anchor="b"/>
          <a:lstStyle>
            <a:lvl1pPr algn="r">
              <a:defRPr sz="1200">
                <a:latin typeface="+mn-lt"/>
                <a:cs typeface="Arial" panose="020B0604020202020204" pitchFamily="34" charset="0"/>
              </a:defRPr>
            </a:lvl1pPr>
          </a:lstStyle>
          <a:p>
            <a:fld id="{49DD4D23-C98A-435E-AE88-9061F8349B0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00334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08283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>
            <a:extLst>
              <a:ext uri="{FF2B5EF4-FFF2-40B4-BE49-F238E27FC236}">
                <a16:creationId xmlns:a16="http://schemas.microsoft.com/office/drawing/2014/main" id="{33725DBA-A2BD-4F1F-B4A0-B8CBAEB6DA8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66423" indent="-294777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79111" indent="-235822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50756" indent="-235822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22402" indent="-235822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94046" indent="-23582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65691" indent="-23582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37335" indent="-23582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8981" indent="-23582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6F54673D-7D2F-4BC5-844A-B7D4D6E1C7B8}" type="slidenum">
              <a:rPr lang="en-US" altLang="en-US">
                <a:latin typeface="Times New Roman" panose="02020603050405020304" pitchFamily="18" charset="0"/>
              </a:rPr>
              <a:pPr eaLnBrk="1" hangingPunct="1"/>
              <a:t>4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76803" name="Rectangle 2">
            <a:extLst>
              <a:ext uri="{FF2B5EF4-FFF2-40B4-BE49-F238E27FC236}">
                <a16:creationId xmlns:a16="http://schemas.microsoft.com/office/drawing/2014/main" id="{68641C3F-CB67-4DCB-9975-D5DE6211459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>
            <a:extLst>
              <a:ext uri="{FF2B5EF4-FFF2-40B4-BE49-F238E27FC236}">
                <a16:creationId xmlns:a16="http://schemas.microsoft.com/office/drawing/2014/main" id="{E9C517B8-B0F1-49D9-A822-07500938E9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451" y="0"/>
            <a:ext cx="9127097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8674" y="3715200"/>
            <a:ext cx="7500939" cy="554850"/>
          </a:xfrm>
        </p:spPr>
        <p:txBody>
          <a:bodyPr/>
          <a:lstStyle>
            <a:lvl1pPr algn="l">
              <a:defRPr sz="2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8675" y="4289400"/>
            <a:ext cx="7500938" cy="361800"/>
          </a:xfrm>
        </p:spPr>
        <p:txBody>
          <a:bodyPr/>
          <a:lstStyle>
            <a:lvl1pPr marL="0" indent="0" algn="l">
              <a:buNone/>
              <a:defRPr sz="2000" b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675" y="525798"/>
            <a:ext cx="3020400" cy="807254"/>
          </a:xfrm>
          <a:prstGeom prst="rect">
            <a:avLst/>
          </a:prstGeom>
        </p:spPr>
      </p:pic>
      <p:sp>
        <p:nvSpPr>
          <p:cNvPr id="11" name="Text Placeholder 10"/>
          <p:cNvSpPr>
            <a:spLocks noGrp="1"/>
          </p:cNvSpPr>
          <p:nvPr>
            <p:ph type="body" sz="quarter" idx="10"/>
          </p:nvPr>
        </p:nvSpPr>
        <p:spPr>
          <a:xfrm>
            <a:off x="828675" y="5481750"/>
            <a:ext cx="4679325" cy="979374"/>
          </a:xfrm>
        </p:spPr>
        <p:txBody>
          <a:bodyPr/>
          <a:lstStyle>
            <a:lvl1pPr>
              <a:spcBef>
                <a:spcPts val="0"/>
              </a:spcBef>
              <a:defRPr sz="2000" b="0">
                <a:solidFill>
                  <a:schemeClr val="bg1"/>
                </a:solidFill>
              </a:defRPr>
            </a:lvl1pPr>
            <a:lvl2pPr marL="0" indent="0">
              <a:spcBef>
                <a:spcPts val="0"/>
              </a:spcBef>
              <a:buNone/>
              <a:defRPr sz="2000">
                <a:solidFill>
                  <a:schemeClr val="bg1"/>
                </a:solidFill>
              </a:defRPr>
            </a:lvl2pPr>
            <a:lvl3pPr marL="0" indent="0">
              <a:spcBef>
                <a:spcPts val="567"/>
              </a:spcBef>
              <a:buNone/>
              <a:defRPr sz="2000">
                <a:solidFill>
                  <a:schemeClr val="bg1"/>
                </a:solidFill>
              </a:defRPr>
            </a:lvl3pPr>
            <a:lvl4pPr>
              <a:spcBef>
                <a:spcPts val="0"/>
              </a:spcBef>
              <a:defRPr sz="1400">
                <a:solidFill>
                  <a:schemeClr val="bg1"/>
                </a:solidFill>
              </a:defRPr>
            </a:lvl4pPr>
            <a:lvl5pPr>
              <a:spcBef>
                <a:spcPts val="0"/>
              </a:spcBef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533279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7743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Content 20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828675" y="1881075"/>
            <a:ext cx="7500938" cy="40401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73000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2 Content 24pt N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31820" y="1881074"/>
            <a:ext cx="4247345" cy="4262149"/>
          </a:xfrm>
        </p:spPr>
        <p:txBody>
          <a:bodyPr/>
          <a:lstStyle>
            <a:lvl1pPr marL="276225" indent="-276225">
              <a:spcBef>
                <a:spcPts val="900"/>
              </a:spcBef>
              <a:buClr>
                <a:schemeClr val="tx2"/>
              </a:buClr>
              <a:buFont typeface="Arial" panose="020B0604020202020204" pitchFamily="34" charset="0"/>
              <a:buChar char="‒"/>
              <a:defRPr sz="2400" b="0"/>
            </a:lvl1pPr>
            <a:lvl2pPr marL="625475" indent="-233363">
              <a:buFont typeface="Arial" panose="020B0604020202020204" pitchFamily="34" charset="0"/>
              <a:buChar char="•"/>
              <a:defRPr sz="2400"/>
            </a:lvl2pPr>
            <a:lvl3pPr marL="912813" indent="-222250">
              <a:defRPr sz="2400"/>
            </a:lvl3pPr>
            <a:lvl4pPr marL="1128713" indent="-190500">
              <a:defRPr sz="2400"/>
            </a:lvl4pPr>
            <a:lvl5pPr marL="1439863" indent="-185738"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4716351" y="1881074"/>
            <a:ext cx="4247345" cy="4262149"/>
          </a:xfrm>
        </p:spPr>
        <p:txBody>
          <a:bodyPr/>
          <a:lstStyle>
            <a:lvl1pPr marL="276225" indent="-276225">
              <a:spcBef>
                <a:spcPts val="900"/>
              </a:spcBef>
              <a:buClr>
                <a:schemeClr val="tx2"/>
              </a:buClr>
              <a:buFont typeface="Arial" panose="020B0604020202020204" pitchFamily="34" charset="0"/>
              <a:buChar char="‒"/>
              <a:defRPr sz="2400" b="0"/>
            </a:lvl1pPr>
            <a:lvl2pPr marL="625475" indent="-233363">
              <a:buFont typeface="Arial" panose="020B0604020202020204" pitchFamily="34" charset="0"/>
              <a:buChar char="•"/>
              <a:defRPr sz="2400"/>
            </a:lvl2pPr>
            <a:lvl3pPr marL="912813" indent="-222250">
              <a:defRPr sz="2400"/>
            </a:lvl3pPr>
            <a:lvl4pPr marL="1128713" indent="-190500">
              <a:defRPr sz="2400"/>
            </a:lvl4pPr>
            <a:lvl5pPr marL="1439863" indent="-185738"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13464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&amp; 2 Column Content 20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0" y="1438275"/>
            <a:ext cx="9144000" cy="0"/>
          </a:xfrm>
          <a:prstGeom prst="line">
            <a:avLst/>
          </a:prstGeom>
          <a:ln w="95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828675" y="1881075"/>
            <a:ext cx="7500938" cy="40401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6024880"/>
            <a:ext cx="9144000" cy="838894"/>
          </a:xfrm>
          <a:prstGeom prst="rect">
            <a:avLst/>
          </a:prstGeom>
          <a:solidFill>
            <a:srgbClr val="0071BC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727075" indent="0" algn="l"/>
            <a:endParaRPr lang="en-GB" sz="100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675" y="6198748"/>
            <a:ext cx="2060224" cy="550631"/>
          </a:xfrm>
          <a:prstGeom prst="rect">
            <a:avLst/>
          </a:prstGeom>
        </p:spPr>
      </p:pic>
      <p:sp>
        <p:nvSpPr>
          <p:cNvPr id="14" name="TextBox 13"/>
          <p:cNvSpPr txBox="1"/>
          <p:nvPr userDrawn="1"/>
        </p:nvSpPr>
        <p:spPr>
          <a:xfrm>
            <a:off x="7954041" y="6615119"/>
            <a:ext cx="375572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B0B15D8-8C78-934C-9F81-483F5C37CC80}" type="slidenum">
              <a:rPr lang="en-US" sz="1000" smtClean="0">
                <a:solidFill>
                  <a:schemeClr val="bg1"/>
                </a:solidFill>
              </a:rPr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9210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ub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828675" y="1068435"/>
            <a:ext cx="7500938" cy="276225"/>
          </a:xfrm>
        </p:spPr>
        <p:txBody>
          <a:bodyPr/>
          <a:lstStyle>
            <a:lvl1pPr>
              <a:defRPr sz="2400" b="0">
                <a:solidFill>
                  <a:srgbClr val="0070C0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0" y="1438275"/>
            <a:ext cx="9144000" cy="0"/>
          </a:xfrm>
          <a:prstGeom prst="line">
            <a:avLst/>
          </a:prstGeom>
          <a:ln w="95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 userDrawn="1"/>
        </p:nvSpPr>
        <p:spPr>
          <a:xfrm>
            <a:off x="0" y="6534000"/>
            <a:ext cx="9144000" cy="324000"/>
          </a:xfrm>
          <a:prstGeom prst="rect">
            <a:avLst/>
          </a:prstGeom>
          <a:solidFill>
            <a:srgbClr val="0071BC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 anchorCtr="0"/>
          <a:lstStyle/>
          <a:p>
            <a:pPr marL="727075" indent="0" algn="l"/>
            <a:r>
              <a:rPr lang="en-GB" sz="1000" b="1" dirty="0"/>
              <a:t>Trinity College Dublin, </a:t>
            </a:r>
            <a:r>
              <a:rPr lang="en-GB" sz="1000" dirty="0"/>
              <a:t>The University of Dublin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7954041" y="6615119"/>
            <a:ext cx="375572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B0B15D8-8C78-934C-9F81-483F5C37CC80}" type="slidenum">
              <a:rPr lang="en-US" sz="1000" smtClean="0">
                <a:solidFill>
                  <a:schemeClr val="bg1"/>
                </a:solidFill>
              </a:rPr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DEC07377-B02D-9C18-8D6E-9018CEABD18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28675" y="1881075"/>
            <a:ext cx="7500938" cy="40401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31192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&amp; 2 Column Content 20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31820" y="1881074"/>
            <a:ext cx="4247345" cy="3759871"/>
          </a:xfrm>
        </p:spPr>
        <p:txBody>
          <a:bodyPr/>
          <a:lstStyle>
            <a:lvl1pPr marL="276225" indent="-276225">
              <a:spcBef>
                <a:spcPts val="900"/>
              </a:spcBef>
              <a:buClr>
                <a:schemeClr val="tx2"/>
              </a:buClr>
              <a:buFont typeface="Arial" panose="020B0604020202020204" pitchFamily="34" charset="0"/>
              <a:buChar char="‒"/>
              <a:defRPr sz="2400" b="0"/>
            </a:lvl1pPr>
            <a:lvl2pPr marL="625475" indent="-233363">
              <a:buFont typeface="Arial" panose="020B0604020202020204" pitchFamily="34" charset="0"/>
              <a:buChar char="•"/>
              <a:defRPr sz="2400"/>
            </a:lvl2pPr>
            <a:lvl3pPr marL="912813" indent="-222250">
              <a:defRPr sz="2400"/>
            </a:lvl3pPr>
            <a:lvl4pPr marL="1128713" indent="-190500">
              <a:defRPr sz="2400"/>
            </a:lvl4pPr>
            <a:lvl5pPr marL="1439863" indent="-185738"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0" y="1438275"/>
            <a:ext cx="9144000" cy="0"/>
          </a:xfrm>
          <a:prstGeom prst="line">
            <a:avLst/>
          </a:prstGeom>
          <a:ln w="95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 userDrawn="1"/>
        </p:nvSpPr>
        <p:spPr>
          <a:xfrm>
            <a:off x="0" y="6024880"/>
            <a:ext cx="9144000" cy="838894"/>
          </a:xfrm>
          <a:prstGeom prst="rect">
            <a:avLst/>
          </a:prstGeom>
          <a:solidFill>
            <a:srgbClr val="0071BC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727075" indent="0" algn="l"/>
            <a:endParaRPr lang="en-GB" sz="100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675" y="6198748"/>
            <a:ext cx="2060224" cy="550631"/>
          </a:xfrm>
          <a:prstGeom prst="rect">
            <a:avLst/>
          </a:prstGeom>
        </p:spPr>
      </p:pic>
      <p:sp>
        <p:nvSpPr>
          <p:cNvPr id="14" name="TextBox 13"/>
          <p:cNvSpPr txBox="1"/>
          <p:nvPr userDrawn="1"/>
        </p:nvSpPr>
        <p:spPr>
          <a:xfrm>
            <a:off x="7954041" y="6615119"/>
            <a:ext cx="375572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B0B15D8-8C78-934C-9F81-483F5C37CC80}" type="slidenum">
              <a:rPr lang="en-US" sz="1000" smtClean="0">
                <a:solidFill>
                  <a:schemeClr val="bg1"/>
                </a:solidFill>
              </a:rPr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4716351" y="1881074"/>
            <a:ext cx="4247345" cy="3759871"/>
          </a:xfrm>
        </p:spPr>
        <p:txBody>
          <a:bodyPr/>
          <a:lstStyle>
            <a:lvl1pPr marL="276225" indent="-276225">
              <a:spcBef>
                <a:spcPts val="900"/>
              </a:spcBef>
              <a:buClr>
                <a:schemeClr val="tx2"/>
              </a:buClr>
              <a:buFont typeface="Arial" panose="020B0604020202020204" pitchFamily="34" charset="0"/>
              <a:buChar char="‒"/>
              <a:defRPr sz="2400" b="0"/>
            </a:lvl1pPr>
            <a:lvl2pPr marL="625475" indent="-233363">
              <a:buFont typeface="Arial" panose="020B0604020202020204" pitchFamily="34" charset="0"/>
              <a:buChar char="•"/>
              <a:defRPr sz="2400"/>
            </a:lvl2pPr>
            <a:lvl3pPr marL="912813" indent="-222250">
              <a:defRPr sz="2400"/>
            </a:lvl3pPr>
            <a:lvl4pPr marL="1128713" indent="-190500">
              <a:defRPr sz="2400"/>
            </a:lvl4pPr>
            <a:lvl5pPr marL="1439863" indent="-185738"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71917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, Content &amp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2" hasCustomPrompt="1"/>
          </p:nvPr>
        </p:nvSpPr>
        <p:spPr>
          <a:xfrm>
            <a:off x="4939200" y="1438275"/>
            <a:ext cx="4204800" cy="5094287"/>
          </a:xfrm>
          <a:solidFill>
            <a:schemeClr val="accent4"/>
          </a:solidFill>
        </p:spPr>
        <p:txBody>
          <a:bodyPr tIns="0" anchor="ctr" anchorCtr="0"/>
          <a:lstStyle>
            <a:lvl1pPr algn="ctr">
              <a:defRPr sz="1600" b="0">
                <a:solidFill>
                  <a:schemeClr val="accent3"/>
                </a:solidFill>
              </a:defRPr>
            </a:lvl1pPr>
          </a:lstStyle>
          <a:p>
            <a:r>
              <a:rPr lang="en-GB"/>
              <a:t>IMAGE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828675" y="1905000"/>
            <a:ext cx="3819525" cy="3987688"/>
          </a:xfrm>
        </p:spPr>
        <p:txBody>
          <a:bodyPr/>
          <a:lstStyle>
            <a:lvl1pPr marL="238125" indent="-238125">
              <a:spcBef>
                <a:spcPts val="850"/>
              </a:spcBef>
              <a:buClr>
                <a:schemeClr val="tx2"/>
              </a:buClr>
              <a:buFont typeface="Calibri" panose="020F0502020204030204" pitchFamily="34" charset="0"/>
              <a:buChar char="–"/>
              <a:defRPr sz="1400" b="0"/>
            </a:lvl1pPr>
            <a:lvl2pPr marL="503238" indent="-207963">
              <a:spcBef>
                <a:spcPts val="0"/>
              </a:spcBef>
              <a:spcAft>
                <a:spcPts val="567"/>
              </a:spcAft>
              <a:defRPr sz="1400" b="0"/>
            </a:lvl2pPr>
            <a:lvl3pPr>
              <a:defRPr sz="1400" b="0"/>
            </a:lvl3pPr>
            <a:lvl4pPr>
              <a:defRPr sz="1400" b="0"/>
            </a:lvl4pPr>
            <a:lvl5pPr>
              <a:defRPr sz="1400" b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828675" y="914400"/>
            <a:ext cx="7500938" cy="276225"/>
          </a:xfrm>
        </p:spPr>
        <p:txBody>
          <a:bodyPr/>
          <a:lstStyle>
            <a:lvl1pPr>
              <a:defRPr sz="20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err="1"/>
              <a:t>Clik</a:t>
            </a:r>
            <a:r>
              <a:rPr lang="en-US" dirty="0"/>
              <a:t> to edit Master text styles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0" y="1438275"/>
            <a:ext cx="9144000" cy="0"/>
          </a:xfrm>
          <a:prstGeom prst="line">
            <a:avLst/>
          </a:prstGeom>
          <a:ln w="95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 userDrawn="1"/>
        </p:nvSpPr>
        <p:spPr>
          <a:xfrm>
            <a:off x="0" y="6534000"/>
            <a:ext cx="9144000" cy="324000"/>
          </a:xfrm>
          <a:prstGeom prst="rect">
            <a:avLst/>
          </a:prstGeom>
          <a:solidFill>
            <a:srgbClr val="0071BC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 anchorCtr="0"/>
          <a:lstStyle/>
          <a:p>
            <a:pPr marL="727075" indent="0" algn="l"/>
            <a:r>
              <a:rPr lang="en-GB" sz="1000" b="1" dirty="0"/>
              <a:t>Trinity College Dublin, </a:t>
            </a:r>
            <a:r>
              <a:rPr lang="en-GB" sz="1000" dirty="0"/>
              <a:t>The University of Dublin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7954041" y="6615119"/>
            <a:ext cx="375572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B0B15D8-8C78-934C-9F81-483F5C37CC80}" type="slidenum">
              <a:rPr lang="en-US" sz="1000" smtClean="0">
                <a:solidFill>
                  <a:schemeClr val="bg1"/>
                </a:solidFill>
              </a:rPr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2368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&amp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2" hasCustomPrompt="1"/>
          </p:nvPr>
        </p:nvSpPr>
        <p:spPr>
          <a:xfrm>
            <a:off x="0" y="1438275"/>
            <a:ext cx="9144000" cy="5094287"/>
          </a:xfrm>
          <a:solidFill>
            <a:schemeClr val="accent4"/>
          </a:solidFill>
        </p:spPr>
        <p:txBody>
          <a:bodyPr tIns="0" anchor="ctr" anchorCtr="0"/>
          <a:lstStyle>
            <a:lvl1pPr algn="ctr">
              <a:defRPr sz="1600" b="0">
                <a:solidFill>
                  <a:schemeClr val="accent3"/>
                </a:solidFill>
              </a:defRPr>
            </a:lvl1pPr>
          </a:lstStyle>
          <a:p>
            <a:r>
              <a:rPr lang="en-GB"/>
              <a:t>IMAGE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828675" y="914400"/>
            <a:ext cx="7500938" cy="276225"/>
          </a:xfrm>
        </p:spPr>
        <p:txBody>
          <a:bodyPr/>
          <a:lstStyle>
            <a:lvl1pPr>
              <a:defRPr sz="20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0" y="1438275"/>
            <a:ext cx="9144000" cy="0"/>
          </a:xfrm>
          <a:prstGeom prst="line">
            <a:avLst/>
          </a:prstGeom>
          <a:ln w="95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 userDrawn="1"/>
        </p:nvSpPr>
        <p:spPr>
          <a:xfrm>
            <a:off x="0" y="6534000"/>
            <a:ext cx="9144000" cy="324000"/>
          </a:xfrm>
          <a:prstGeom prst="rect">
            <a:avLst/>
          </a:prstGeom>
          <a:solidFill>
            <a:srgbClr val="0071BC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 anchorCtr="0"/>
          <a:lstStyle/>
          <a:p>
            <a:pPr marL="727075" indent="0" algn="l"/>
            <a:r>
              <a:rPr lang="en-GB" sz="1000" b="1" dirty="0"/>
              <a:t>Trinity College Dublin, </a:t>
            </a:r>
            <a:r>
              <a:rPr lang="en-GB" sz="1000" dirty="0"/>
              <a:t>The University of Dublin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7954041" y="6615119"/>
            <a:ext cx="375572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B0B15D8-8C78-934C-9F81-483F5C37CC80}" type="slidenum">
              <a:rPr lang="en-US" sz="1000" smtClean="0">
                <a:solidFill>
                  <a:schemeClr val="bg1"/>
                </a:solidFill>
              </a:rPr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8617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451" y="0"/>
            <a:ext cx="9127097" cy="6858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675" y="525798"/>
            <a:ext cx="3020400" cy="80725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8674" y="3715200"/>
            <a:ext cx="7500939" cy="554850"/>
          </a:xfrm>
        </p:spPr>
        <p:txBody>
          <a:bodyPr/>
          <a:lstStyle>
            <a:lvl1pPr algn="l">
              <a:defRPr sz="4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7789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  <a:alpha val="15686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8674" y="360000"/>
            <a:ext cx="7500939" cy="5616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8675" y="1871551"/>
            <a:ext cx="7500938" cy="40968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0" y="1438275"/>
            <a:ext cx="9144000" cy="0"/>
          </a:xfrm>
          <a:prstGeom prst="line">
            <a:avLst/>
          </a:prstGeom>
          <a:ln w="95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 userDrawn="1"/>
        </p:nvSpPr>
        <p:spPr>
          <a:xfrm>
            <a:off x="0" y="6534000"/>
            <a:ext cx="9144000" cy="324000"/>
          </a:xfrm>
          <a:prstGeom prst="rect">
            <a:avLst/>
          </a:prstGeom>
          <a:solidFill>
            <a:srgbClr val="0071BC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 anchorCtr="0"/>
          <a:lstStyle/>
          <a:p>
            <a:pPr marL="727075" indent="0" algn="l"/>
            <a:r>
              <a:rPr lang="en-GB" sz="1000" b="1" dirty="0"/>
              <a:t>Trinity College Dublin, </a:t>
            </a:r>
            <a:r>
              <a:rPr lang="en-GB" sz="1000" dirty="0"/>
              <a:t>The University of Dublin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7954041" y="6615119"/>
            <a:ext cx="375572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B0B15D8-8C78-934C-9F81-483F5C37CC80}" type="slidenum">
              <a:rPr lang="en-US" sz="1000" smtClean="0">
                <a:solidFill>
                  <a:schemeClr val="bg1"/>
                </a:solidFill>
              </a:rPr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1066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64" r:id="rId3"/>
    <p:sldLayoutId id="2147483660" r:id="rId4"/>
    <p:sldLayoutId id="2147483668" r:id="rId5"/>
    <p:sldLayoutId id="2147483661" r:id="rId6"/>
    <p:sldLayoutId id="2147483657" r:id="rId7"/>
    <p:sldLayoutId id="2147483658" r:id="rId8"/>
    <p:sldLayoutId id="2147483659" r:id="rId9"/>
    <p:sldLayoutId id="2147483654" r:id="rId10"/>
  </p:sldLayoutIdLst>
  <p:txStyles>
    <p:titleStyle>
      <a:lvl1pPr algn="l" defTabSz="914400" rtl="0" eaLnBrk="1" latinLnBrk="0" hangingPunct="1">
        <a:spcBef>
          <a:spcPct val="0"/>
        </a:spcBef>
        <a:buNone/>
        <a:defRPr sz="2600" b="1" kern="1200">
          <a:solidFill>
            <a:srgbClr val="00206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1417"/>
        </a:spcBef>
        <a:buFont typeface="Arial" pitchFamily="34" charset="0"/>
        <a:buNone/>
        <a:defRPr sz="2400" b="1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1pPr>
      <a:lvl2pPr marL="317500" indent="-317500" algn="l" defTabSz="914400" rtl="0" eaLnBrk="1" latinLnBrk="0" hangingPunct="1">
        <a:spcBef>
          <a:spcPts val="1134"/>
        </a:spcBef>
        <a:buClr>
          <a:schemeClr val="tx2"/>
        </a:buClr>
        <a:buFont typeface="Arial" pitchFamily="34" charset="0"/>
        <a:buChar char="–"/>
        <a:defRPr sz="24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2pPr>
      <a:lvl3pPr marL="568325" indent="-222250" algn="l" defTabSz="914400" rtl="0" eaLnBrk="1" latinLnBrk="0" hangingPunct="1">
        <a:spcBef>
          <a:spcPts val="1134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3pPr>
      <a:lvl4pPr marL="784225" indent="-201613" algn="l" defTabSz="914400" rtl="0" eaLnBrk="1" latinLnBrk="0" hangingPunct="1">
        <a:spcBef>
          <a:spcPts val="1134"/>
        </a:spcBef>
        <a:buClr>
          <a:schemeClr val="tx2"/>
        </a:buClr>
        <a:buFont typeface="Minion Pro" pitchFamily="18" charset="0"/>
        <a:buChar char="‒"/>
        <a:defRPr sz="20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4pPr>
      <a:lvl5pPr marL="1000125" indent="-185738" algn="l" defTabSz="914400" rtl="0" eaLnBrk="1" latinLnBrk="0" hangingPunct="1">
        <a:spcBef>
          <a:spcPts val="1134"/>
        </a:spcBef>
        <a:buClr>
          <a:schemeClr val="tx2"/>
        </a:buClr>
        <a:buFont typeface="Arial" pitchFamily="34" charset="0"/>
        <a:buChar char="»"/>
        <a:defRPr sz="20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cd.ie/identity/powerpoint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support.microsoft.com/en-us/office/make-your-powerpoint-presentations-accessible-to-people-with-disabilities-6f7772b2-2f33-4bd2-8ca7-dae3b2b3ef25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twitter.com/TCDInclusion" TargetMode="External"/><Relationship Id="rId2" Type="http://schemas.openxmlformats.org/officeDocument/2006/relationships/hyperlink" Target="mailto:trinityinc@tcd.ie" TargetMode="External"/><Relationship Id="rId1" Type="http://schemas.openxmlformats.org/officeDocument/2006/relationships/slideLayout" Target="../slideLayouts/slideLayout9.xml"/><Relationship Id="rId4" Type="http://schemas.openxmlformats.org/officeDocument/2006/relationships/hyperlink" Target="http://www.tcd.ie/equality/inclusivecurriculu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br>
              <a:rPr lang="en-IE" dirty="0"/>
            </a:br>
            <a:r>
              <a:rPr lang="en-IE" dirty="0"/>
              <a:t>Trinity Inclusive Curriculum Project</a:t>
            </a:r>
            <a:br>
              <a:rPr lang="en-IE" dirty="0"/>
            </a:br>
            <a:br>
              <a:rPr lang="en-IE" dirty="0"/>
            </a:br>
            <a:r>
              <a:rPr lang="en-IE" dirty="0"/>
              <a:t>PowerPoint Template </a:t>
            </a:r>
            <a:br>
              <a:rPr lang="en-IE" dirty="0"/>
            </a:br>
            <a:endParaRPr lang="en-IE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6447FA8E-F8A3-4630-A332-34ABD2D1B3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E" dirty="0"/>
              <a:t>This template is adapted from the </a:t>
            </a:r>
            <a:r>
              <a:rPr lang="en-IE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Trinity Identity Presentation template</a:t>
            </a:r>
            <a:r>
              <a:rPr lang="en-IE" dirty="0"/>
              <a:t> to support Trinity staff to create accessible presentations.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0D1E6BB-8888-4A09-BB5C-5CF15A0A9CB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IE" dirty="0"/>
              <a:t>Any questions – please contact trinityinc@tcd.ie</a:t>
            </a:r>
          </a:p>
        </p:txBody>
      </p:sp>
    </p:spTree>
    <p:extLst>
      <p:ext uri="{BB962C8B-B14F-4D97-AF65-F5344CB8AC3E}">
        <p14:creationId xmlns:p14="http://schemas.microsoft.com/office/powerpoint/2010/main" val="3562111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9DB69A-C822-4573-D00E-EDC00E58FA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What is different about this template?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7739C7-0CBC-35AF-9616-CF20687D937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IE" dirty="0"/>
              <a:t>While the Trinity Identity template is accessible by design in many ways, this template has been adjusted in small ways to enhance accessibility.</a:t>
            </a:r>
          </a:p>
          <a:p>
            <a:r>
              <a:rPr lang="en-IE" dirty="0"/>
              <a:t>This includes adjusting the slide background to light blue to avoid glare.</a:t>
            </a:r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7927903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CC666E-B3FD-AF4C-AFF8-4655722F15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Top tips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47C095-D4B6-F2F2-7017-7FB668DA9E2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IE" sz="2000" dirty="0"/>
              <a:t>Font Type: </a:t>
            </a:r>
            <a:r>
              <a:rPr lang="en-IE" sz="2000" b="0" dirty="0"/>
              <a:t>Sans serif, e.g. Calibri or Arial (this template uses Calibri).</a:t>
            </a:r>
          </a:p>
          <a:p>
            <a:pPr marL="457200" indent="-457200">
              <a:buFont typeface="+mj-lt"/>
              <a:buAutoNum type="arabicPeriod"/>
            </a:pPr>
            <a:r>
              <a:rPr lang="en-IE" sz="2000" dirty="0"/>
              <a:t>Font Size: </a:t>
            </a:r>
            <a:r>
              <a:rPr lang="en-IE" sz="2000" b="0" dirty="0"/>
              <a:t>Minimum recommended is 20.</a:t>
            </a:r>
          </a:p>
          <a:p>
            <a:pPr marL="457200" indent="-457200">
              <a:buFont typeface="+mj-lt"/>
              <a:buAutoNum type="arabicPeriod"/>
            </a:pPr>
            <a:r>
              <a:rPr lang="en-IE" sz="2000" dirty="0"/>
              <a:t>Space: </a:t>
            </a:r>
            <a:r>
              <a:rPr lang="en-IE" sz="2000" b="0" dirty="0"/>
              <a:t>Don’t overpack the slide with information. Use the 6-word strategy: 6 words per line, 6 lines per text and 6 elements per graphic.</a:t>
            </a:r>
          </a:p>
          <a:p>
            <a:pPr marL="457200" indent="-457200">
              <a:buFont typeface="+mj-lt"/>
              <a:buAutoNum type="arabicPeriod"/>
            </a:pPr>
            <a:r>
              <a:rPr lang="en-IE" sz="2000" dirty="0"/>
              <a:t>Alt Text: </a:t>
            </a:r>
            <a:r>
              <a:rPr lang="en-IE" sz="2000" b="0" dirty="0"/>
              <a:t>Add meaningful descriptions to all your images and videos, or mark them as ‘decorative’, i.e. doesn’t add any information to the content of a page. (Right click / ctrl click, or go to Review tab.)</a:t>
            </a:r>
          </a:p>
          <a:p>
            <a:pPr marL="457200" indent="-457200">
              <a:buFont typeface="+mj-lt"/>
              <a:buAutoNum type="arabicPeriod"/>
            </a:pPr>
            <a:r>
              <a:rPr lang="en-IE" sz="2000" dirty="0"/>
              <a:t>Accessibility Checker: </a:t>
            </a:r>
            <a:r>
              <a:rPr lang="en-IE" sz="2000" b="0" dirty="0"/>
              <a:t>This tool helps you to identify and address anything you have overlooked (Go to Review tab, or add it from ‘Customise ribbon’).</a:t>
            </a:r>
          </a:p>
          <a:p>
            <a:pPr marL="457200" indent="-457200">
              <a:buFont typeface="+mj-lt"/>
              <a:buAutoNum type="arabicPeriod"/>
            </a:pPr>
            <a:endParaRPr lang="en-IE" sz="2000" b="0" dirty="0"/>
          </a:p>
        </p:txBody>
      </p:sp>
    </p:spTree>
    <p:extLst>
      <p:ext uri="{BB962C8B-B14F-4D97-AF65-F5344CB8AC3E}">
        <p14:creationId xmlns:p14="http://schemas.microsoft.com/office/powerpoint/2010/main" val="32318556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82A54E94-0F9B-6B22-B834-2D0F62B79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Practical strategies for colour choice</a:t>
            </a:r>
          </a:p>
        </p:txBody>
      </p:sp>
      <p:sp>
        <p:nvSpPr>
          <p:cNvPr id="4" name="Text Box 2">
            <a:extLst>
              <a:ext uri="{FF2B5EF4-FFF2-40B4-BE49-F238E27FC236}">
                <a16:creationId xmlns:a16="http://schemas.microsoft.com/office/drawing/2014/main" id="{47D56C32-A0B3-4E1B-B327-B246A58F4C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983" y="2118286"/>
            <a:ext cx="4475017" cy="14773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000" b="1" dirty="0">
                <a:latin typeface="+mn-lt"/>
              </a:rPr>
              <a:t>Colour Contrast (black and white)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sz="2000" dirty="0">
                <a:latin typeface="+mn-lt"/>
              </a:rPr>
              <a:t>Black font on white background can give too much reflection.  This is a particular difficulty for dyslexic students.</a:t>
            </a:r>
          </a:p>
        </p:txBody>
      </p:sp>
      <p:sp>
        <p:nvSpPr>
          <p:cNvPr id="7" name="Text Box 2">
            <a:extLst>
              <a:ext uri="{FF2B5EF4-FFF2-40B4-BE49-F238E27FC236}">
                <a16:creationId xmlns:a16="http://schemas.microsoft.com/office/drawing/2014/main" id="{49BC8960-E081-4722-BBF2-09A79999F1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323" y="4124058"/>
            <a:ext cx="4026504" cy="147732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000" dirty="0">
                <a:solidFill>
                  <a:schemeClr val="accent5">
                    <a:lumMod val="40000"/>
                    <a:lumOff val="60000"/>
                  </a:schemeClr>
                </a:solidFill>
                <a:latin typeface="+mn-lt"/>
              </a:rPr>
              <a:t>High Contrast colours (blue and navy)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sz="2000" dirty="0">
                <a:solidFill>
                  <a:schemeClr val="accent5">
                    <a:lumMod val="40000"/>
                    <a:lumOff val="60000"/>
                  </a:schemeClr>
                </a:solidFill>
                <a:latin typeface="+mn-lt"/>
              </a:rPr>
              <a:t>Muted contrasts can be easier to read at a distance </a:t>
            </a:r>
          </a:p>
        </p:txBody>
      </p:sp>
      <p:sp>
        <p:nvSpPr>
          <p:cNvPr id="5" name="Text Box 2">
            <a:extLst>
              <a:ext uri="{FF2B5EF4-FFF2-40B4-BE49-F238E27FC236}">
                <a16:creationId xmlns:a16="http://schemas.microsoft.com/office/drawing/2014/main" id="{7D383771-5714-4922-8FD5-921DEE5D62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09786" y="2053859"/>
            <a:ext cx="3773605" cy="1631216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000" dirty="0">
                <a:solidFill>
                  <a:srgbClr val="92D050"/>
                </a:solidFill>
                <a:latin typeface="+mn-lt"/>
              </a:rPr>
              <a:t>Colour Contrast (red and green)</a:t>
            </a:r>
          </a:p>
          <a:p>
            <a:pPr eaLnBrk="1" hangingPunct="1">
              <a:spcBef>
                <a:spcPct val="50000"/>
              </a:spcBef>
            </a:pPr>
            <a:endParaRPr lang="en-GB" altLang="en-US" sz="2000" dirty="0">
              <a:solidFill>
                <a:srgbClr val="92D050"/>
              </a:solidFill>
              <a:latin typeface="+mn-lt"/>
            </a:endParaRPr>
          </a:p>
          <a:p>
            <a:pPr eaLnBrk="1" hangingPunct="1">
              <a:spcBef>
                <a:spcPct val="50000"/>
              </a:spcBef>
            </a:pPr>
            <a:r>
              <a:rPr lang="en-GB" altLang="en-US" sz="2000" dirty="0">
                <a:solidFill>
                  <a:srgbClr val="92D050"/>
                </a:solidFill>
                <a:latin typeface="+mn-lt"/>
              </a:rPr>
              <a:t>These are the same colour for colour-blind students</a:t>
            </a:r>
            <a:r>
              <a:rPr lang="en-GB" altLang="en-US" sz="2000" dirty="0">
                <a:solidFill>
                  <a:srgbClr val="FF0000"/>
                </a:solidFill>
                <a:latin typeface="+mn-lt"/>
              </a:rPr>
              <a:t>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E0EE712-9E08-4223-9912-189AF975B933}"/>
              </a:ext>
            </a:extLst>
          </p:cNvPr>
          <p:cNvSpPr txBox="1"/>
          <p:nvPr/>
        </p:nvSpPr>
        <p:spPr>
          <a:xfrm>
            <a:off x="4672500" y="3964900"/>
            <a:ext cx="4248176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43" indent="-285743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GB" altLang="en-US" sz="2000" dirty="0">
                <a:highlight>
                  <a:srgbClr val="FFFF00"/>
                </a:highlight>
              </a:rPr>
              <a:t>ALL CAPS IS MUCH HARDER TO READ</a:t>
            </a:r>
          </a:p>
          <a:p>
            <a:pPr marL="285743" indent="-285743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GB" altLang="en-US" sz="2000" dirty="0">
                <a:highlight>
                  <a:srgbClr val="FFFF00"/>
                </a:highlight>
              </a:rPr>
              <a:t>USE CAPITAL LETTERS FOR ISOLATED LETTERS ONLY AND FOR SOME HEADINGS</a:t>
            </a:r>
          </a:p>
          <a:p>
            <a:pPr marL="285743" indent="-285743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GB" altLang="en-US" sz="2000" dirty="0">
                <a:highlight>
                  <a:srgbClr val="FFFF00"/>
                </a:highlight>
              </a:rPr>
              <a:t>FOR MAIN TEXT USE UPPER AND LOWER CASE LETTTERS, AS WORDS RETAIN THEIR SHAPE FOR EASY READING</a:t>
            </a:r>
          </a:p>
          <a:p>
            <a:endParaRPr lang="en-IE" sz="2000" dirty="0">
              <a:highlight>
                <a:srgbClr val="FFFF00"/>
              </a:highligh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2F09A2-3B48-4DE8-9B6E-B4C29EB0B5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Finally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99D790-B6B8-BAC7-7E8D-A049804B5A4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IE" dirty="0"/>
              <a:t>Ask Users for Feedback: Remember to check in with your audience about if they can access &amp; interact/use your materials. </a:t>
            </a:r>
          </a:p>
          <a:p>
            <a:endParaRPr lang="en-IE" dirty="0"/>
          </a:p>
          <a:p>
            <a:r>
              <a:rPr lang="en-IE" dirty="0">
                <a:hlinkClick r:id="rId2"/>
              </a:rPr>
              <a:t>Learn more about how to make your PowerPoint presentations more accessible (microsoft.com)</a:t>
            </a:r>
            <a:endParaRPr lang="en-IE" dirty="0"/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735703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821530" y="2218871"/>
            <a:ext cx="7500939" cy="4015573"/>
          </a:xfrm>
        </p:spPr>
        <p:txBody>
          <a:bodyPr/>
          <a:lstStyle/>
          <a:p>
            <a:br>
              <a:rPr lang="en-IE" sz="32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</a:br>
            <a:br>
              <a:rPr lang="en-IE" sz="32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</a:br>
            <a:br>
              <a:rPr lang="en-IE" sz="32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</a:br>
            <a:br>
              <a:rPr lang="en-IE" sz="32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</a:br>
            <a:r>
              <a:rPr lang="en-IE" sz="32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@TCDInclusion</a:t>
            </a:r>
            <a:br>
              <a:rPr lang="en-IE" sz="32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</a:br>
            <a:r>
              <a:rPr lang="en-IE" sz="32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trinityinc@tcd.ie</a:t>
            </a:r>
            <a:br>
              <a:rPr lang="en-IE" sz="3200" dirty="0"/>
            </a:br>
            <a:br>
              <a:rPr lang="en-IE" sz="3200" dirty="0"/>
            </a:br>
            <a:r>
              <a:rPr lang="en-IE" sz="3200" b="1" i="0" dirty="0">
                <a:solidFill>
                  <a:schemeClr val="bg1"/>
                </a:solidFill>
                <a:effectLst/>
                <a:latin typeface="Segoe UI" panose="020B0502040204020203" pitchFamily="34" charset="0"/>
              </a:rPr>
              <a:t>#InclusiveTrinity</a:t>
            </a:r>
            <a:br>
              <a:rPr lang="en-IE" sz="3200" b="1" dirty="0">
                <a:solidFill>
                  <a:schemeClr val="bg1"/>
                </a:solidFill>
              </a:rPr>
            </a:br>
            <a:br>
              <a:rPr lang="en-IE" sz="3200" dirty="0"/>
            </a:br>
            <a:br>
              <a:rPr lang="en-IE" sz="3200" dirty="0"/>
            </a:br>
            <a:r>
              <a:rPr lang="en-IE" sz="3200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www.tcd.ie/equality/inclusivecurriculum</a:t>
            </a:r>
            <a:endParaRPr lang="en-IE" sz="3200" dirty="0"/>
          </a:p>
        </p:txBody>
      </p:sp>
    </p:spTree>
    <p:extLst>
      <p:ext uri="{BB962C8B-B14F-4D97-AF65-F5344CB8AC3E}">
        <p14:creationId xmlns:p14="http://schemas.microsoft.com/office/powerpoint/2010/main" val="2190076662"/>
      </p:ext>
    </p:extLst>
  </p:cSld>
  <p:clrMapOvr>
    <a:masterClrMapping/>
  </p:clrMapOvr>
</p:sld>
</file>

<file path=ppt/theme/theme1.xml><?xml version="1.0" encoding="utf-8"?>
<a:theme xmlns:a="http://schemas.openxmlformats.org/drawingml/2006/main" name="Trinity_PPT_Calibri_Option1">
  <a:themeElements>
    <a:clrScheme name="Custom 3 1">
      <a:dk1>
        <a:srgbClr val="000000"/>
      </a:dk1>
      <a:lt1>
        <a:srgbClr val="FFFFFF"/>
      </a:lt1>
      <a:dk2>
        <a:srgbClr val="0070BB"/>
      </a:dk2>
      <a:lt2>
        <a:srgbClr val="FFFFFF"/>
      </a:lt2>
      <a:accent1>
        <a:srgbClr val="0070BB"/>
      </a:accent1>
      <a:accent2>
        <a:srgbClr val="0E73B9"/>
      </a:accent2>
      <a:accent3>
        <a:srgbClr val="7C7C7C"/>
      </a:accent3>
      <a:accent4>
        <a:srgbClr val="A6A6A6"/>
      </a:accent4>
      <a:accent5>
        <a:srgbClr val="0E73B9"/>
      </a:accent5>
      <a:accent6>
        <a:srgbClr val="3E6DB2"/>
      </a:accent6>
      <a:hlink>
        <a:srgbClr val="000000"/>
      </a:hlink>
      <a:folHlink>
        <a:srgbClr val="000000"/>
      </a:folHlink>
    </a:clrScheme>
    <a:fontScheme name="Trinity Colleg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3175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48771</TotalTime>
  <Words>392</Words>
  <Application>Microsoft Office PowerPoint</Application>
  <PresentationFormat>On-screen Show (4:3)</PresentationFormat>
  <Paragraphs>30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Minion Pro</vt:lpstr>
      <vt:lpstr>Segoe UI</vt:lpstr>
      <vt:lpstr>Times New Roman</vt:lpstr>
      <vt:lpstr>Trinity_PPT_Calibri_Option1</vt:lpstr>
      <vt:lpstr> Trinity Inclusive Curriculum Project  PowerPoint Template  </vt:lpstr>
      <vt:lpstr>What is different about this template?</vt:lpstr>
      <vt:lpstr>Top tips</vt:lpstr>
      <vt:lpstr>Practical strategies for colour choice</vt:lpstr>
      <vt:lpstr>Finally</vt:lpstr>
      <vt:lpstr>    @TCDInclusion trinityinc@tcd.ie  #InclusiveTrinity   www.tcd.ie/equality/inclusivecurriculum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— Calibri Bold 26pt</dc:title>
  <dc:creator>Administrator</dc:creator>
  <cp:lastModifiedBy>Sean Adderley</cp:lastModifiedBy>
  <cp:revision>250</cp:revision>
  <cp:lastPrinted>2023-03-28T13:00:14Z</cp:lastPrinted>
  <dcterms:created xsi:type="dcterms:W3CDTF">2015-04-21T16:55:16Z</dcterms:created>
  <dcterms:modified xsi:type="dcterms:W3CDTF">2023-03-31T10:03:23Z</dcterms:modified>
</cp:coreProperties>
</file>