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6" r:id="rId1"/>
  </p:sldMasterIdLst>
  <p:sldIdLst>
    <p:sldId id="256" r:id="rId2"/>
    <p:sldId id="258" r:id="rId3"/>
    <p:sldId id="263" r:id="rId4"/>
    <p:sldId id="279" r:id="rId5"/>
    <p:sldId id="260" r:id="rId6"/>
    <p:sldId id="277" r:id="rId7"/>
    <p:sldId id="272" r:id="rId8"/>
    <p:sldId id="270" r:id="rId9"/>
    <p:sldId id="261" r:id="rId10"/>
    <p:sldId id="259" r:id="rId11"/>
    <p:sldId id="268" r:id="rId12"/>
    <p:sldId id="281" r:id="rId13"/>
    <p:sldId id="264" r:id="rId14"/>
    <p:sldId id="280" r:id="rId15"/>
    <p:sldId id="266" r:id="rId16"/>
    <p:sldId id="267" r:id="rId17"/>
    <p:sldId id="265" r:id="rId18"/>
    <p:sldId id="269" r:id="rId19"/>
    <p:sldId id="271"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75"/>
  </p:normalViewPr>
  <p:slideViewPr>
    <p:cSldViewPr snapToGrid="0" snapToObjects="1">
      <p:cViewPr varScale="1">
        <p:scale>
          <a:sx n="67" d="100"/>
          <a:sy n="67" d="100"/>
        </p:scale>
        <p:origin x="62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42A075-5D28-4B50-BDB1-B2E2DB54851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B15813F-7753-46D1-BA7C-1C6DE8FE1E9A}">
      <dgm:prSet/>
      <dgm:spPr/>
      <dgm:t>
        <a:bodyPr/>
        <a:lstStyle/>
        <a:p>
          <a:r>
            <a:rPr lang="en-GB" dirty="0"/>
            <a:t>Bordeaux-Montaigne (3 full-year places = 6 half-year places)</a:t>
          </a:r>
          <a:endParaRPr lang="en-US" dirty="0"/>
        </a:p>
      </dgm:t>
    </dgm:pt>
    <dgm:pt modelId="{01CDA05C-1295-4BC9-887A-C0D91181F386}" type="parTrans" cxnId="{068E4E0E-B48A-46C1-926C-572F255A5B6E}">
      <dgm:prSet/>
      <dgm:spPr/>
      <dgm:t>
        <a:bodyPr/>
        <a:lstStyle/>
        <a:p>
          <a:endParaRPr lang="en-US"/>
        </a:p>
      </dgm:t>
    </dgm:pt>
    <dgm:pt modelId="{9C960C28-101A-4827-80ED-8EEAC7D669BC}" type="sibTrans" cxnId="{068E4E0E-B48A-46C1-926C-572F255A5B6E}">
      <dgm:prSet/>
      <dgm:spPr/>
      <dgm:t>
        <a:bodyPr/>
        <a:lstStyle/>
        <a:p>
          <a:endParaRPr lang="en-US"/>
        </a:p>
      </dgm:t>
    </dgm:pt>
    <dgm:pt modelId="{D1727C27-8ADE-4D3F-9231-05FB7CD48F75}">
      <dgm:prSet/>
      <dgm:spPr/>
      <dgm:t>
        <a:bodyPr/>
        <a:lstStyle/>
        <a:p>
          <a:r>
            <a:rPr lang="en-GB" dirty="0" err="1"/>
            <a:t>Université</a:t>
          </a:r>
          <a:r>
            <a:rPr lang="en-GB" dirty="0"/>
            <a:t> de </a:t>
          </a:r>
          <a:r>
            <a:rPr lang="en-GB"/>
            <a:t>Genève (1 </a:t>
          </a:r>
          <a:r>
            <a:rPr lang="en-GB" dirty="0"/>
            <a:t>full-year places </a:t>
          </a:r>
          <a:r>
            <a:rPr lang="en-GB"/>
            <a:t>= 2 </a:t>
          </a:r>
          <a:r>
            <a:rPr lang="en-GB" dirty="0"/>
            <a:t>half-year places)</a:t>
          </a:r>
          <a:endParaRPr lang="en-US" dirty="0"/>
        </a:p>
      </dgm:t>
    </dgm:pt>
    <dgm:pt modelId="{238ED73F-C687-40EF-B715-CB4E500EFA8C}" type="parTrans" cxnId="{F70913E0-5F90-4CF0-929A-6DAA68093D9B}">
      <dgm:prSet/>
      <dgm:spPr/>
      <dgm:t>
        <a:bodyPr/>
        <a:lstStyle/>
        <a:p>
          <a:endParaRPr lang="en-US"/>
        </a:p>
      </dgm:t>
    </dgm:pt>
    <dgm:pt modelId="{343F6C17-A539-4E61-B31B-B3DBF183BDF1}" type="sibTrans" cxnId="{F70913E0-5F90-4CF0-929A-6DAA68093D9B}">
      <dgm:prSet/>
      <dgm:spPr/>
      <dgm:t>
        <a:bodyPr/>
        <a:lstStyle/>
        <a:p>
          <a:endParaRPr lang="en-US"/>
        </a:p>
      </dgm:t>
    </dgm:pt>
    <dgm:pt modelId="{96A3C187-0294-470D-9742-F796A426F3AF}">
      <dgm:prSet/>
      <dgm:spPr/>
      <dgm:t>
        <a:bodyPr/>
        <a:lstStyle/>
        <a:p>
          <a:r>
            <a:rPr lang="en-GB"/>
            <a:t>Lyon-Lumière (3 full-year places = 6 half-year places)</a:t>
          </a:r>
          <a:endParaRPr lang="en-US"/>
        </a:p>
      </dgm:t>
    </dgm:pt>
    <dgm:pt modelId="{7C678F6F-55AD-46A9-89DF-CFEC5FCFAB1C}" type="parTrans" cxnId="{1ADDEBA4-240D-4C62-B377-FD9E54BFD12A}">
      <dgm:prSet/>
      <dgm:spPr/>
      <dgm:t>
        <a:bodyPr/>
        <a:lstStyle/>
        <a:p>
          <a:endParaRPr lang="en-US"/>
        </a:p>
      </dgm:t>
    </dgm:pt>
    <dgm:pt modelId="{350F7D47-8738-4370-9645-3B4CDB3EDE4E}" type="sibTrans" cxnId="{1ADDEBA4-240D-4C62-B377-FD9E54BFD12A}">
      <dgm:prSet/>
      <dgm:spPr/>
      <dgm:t>
        <a:bodyPr/>
        <a:lstStyle/>
        <a:p>
          <a:endParaRPr lang="en-US"/>
        </a:p>
      </dgm:t>
    </dgm:pt>
    <dgm:pt modelId="{3E80F838-471D-4EF9-A4CD-7A872B4D574C}">
      <dgm:prSet/>
      <dgm:spPr/>
      <dgm:t>
        <a:bodyPr/>
        <a:lstStyle/>
        <a:p>
          <a:r>
            <a:rPr lang="en-GB"/>
            <a:t>Orléans (3 full-year places = 6 half-year places)</a:t>
          </a:r>
          <a:endParaRPr lang="en-US"/>
        </a:p>
      </dgm:t>
    </dgm:pt>
    <dgm:pt modelId="{A7634AEA-DFBA-4A70-993C-C1414283A340}" type="parTrans" cxnId="{FC91EBB9-5A85-425A-AB71-8F7665C7E405}">
      <dgm:prSet/>
      <dgm:spPr/>
      <dgm:t>
        <a:bodyPr/>
        <a:lstStyle/>
        <a:p>
          <a:endParaRPr lang="en-US"/>
        </a:p>
      </dgm:t>
    </dgm:pt>
    <dgm:pt modelId="{328094C0-8365-4823-B11B-A9C52AD58863}" type="sibTrans" cxnId="{FC91EBB9-5A85-425A-AB71-8F7665C7E405}">
      <dgm:prSet/>
      <dgm:spPr/>
      <dgm:t>
        <a:bodyPr/>
        <a:lstStyle/>
        <a:p>
          <a:endParaRPr lang="en-US"/>
        </a:p>
      </dgm:t>
    </dgm:pt>
    <dgm:pt modelId="{7D4DEB4D-1821-438D-8997-820EFC7CD712}">
      <dgm:prSet/>
      <dgm:spPr/>
      <dgm:t>
        <a:bodyPr/>
        <a:lstStyle/>
        <a:p>
          <a:r>
            <a:rPr lang="en-GB"/>
            <a:t>Paris 3-Sorbonne Nouvelle (5 full-year places = 10 half-year places)</a:t>
          </a:r>
          <a:endParaRPr lang="en-US"/>
        </a:p>
      </dgm:t>
    </dgm:pt>
    <dgm:pt modelId="{B490B8B1-DF17-4AB3-9B77-F0831FF9E48B}" type="parTrans" cxnId="{E5D29DA1-773B-4685-ACC5-42909C979BCF}">
      <dgm:prSet/>
      <dgm:spPr/>
      <dgm:t>
        <a:bodyPr/>
        <a:lstStyle/>
        <a:p>
          <a:endParaRPr lang="en-US"/>
        </a:p>
      </dgm:t>
    </dgm:pt>
    <dgm:pt modelId="{ECF2AEBA-9590-487A-AEF8-938C322E5548}" type="sibTrans" cxnId="{E5D29DA1-773B-4685-ACC5-42909C979BCF}">
      <dgm:prSet/>
      <dgm:spPr/>
      <dgm:t>
        <a:bodyPr/>
        <a:lstStyle/>
        <a:p>
          <a:endParaRPr lang="en-US"/>
        </a:p>
      </dgm:t>
    </dgm:pt>
    <dgm:pt modelId="{9B8EB4E8-A86D-0545-BDF8-7292F9E02473}" type="pres">
      <dgm:prSet presAssocID="{3D42A075-5D28-4B50-BDB1-B2E2DB548512}" presName="diagram" presStyleCnt="0">
        <dgm:presLayoutVars>
          <dgm:dir/>
          <dgm:resizeHandles val="exact"/>
        </dgm:presLayoutVars>
      </dgm:prSet>
      <dgm:spPr/>
    </dgm:pt>
    <dgm:pt modelId="{BAAF1990-F749-134C-B723-30AED1FC2C13}" type="pres">
      <dgm:prSet presAssocID="{7B15813F-7753-46D1-BA7C-1C6DE8FE1E9A}" presName="node" presStyleLbl="node1" presStyleIdx="0" presStyleCnt="5">
        <dgm:presLayoutVars>
          <dgm:bulletEnabled val="1"/>
        </dgm:presLayoutVars>
      </dgm:prSet>
      <dgm:spPr/>
    </dgm:pt>
    <dgm:pt modelId="{61D88DA3-9A49-AF43-B9DF-081DC3D0E90A}" type="pres">
      <dgm:prSet presAssocID="{9C960C28-101A-4827-80ED-8EEAC7D669BC}" presName="sibTrans" presStyleCnt="0"/>
      <dgm:spPr/>
    </dgm:pt>
    <dgm:pt modelId="{A9485323-51D3-074C-8C04-959F8E1E63DE}" type="pres">
      <dgm:prSet presAssocID="{D1727C27-8ADE-4D3F-9231-05FB7CD48F75}" presName="node" presStyleLbl="node1" presStyleIdx="1" presStyleCnt="5">
        <dgm:presLayoutVars>
          <dgm:bulletEnabled val="1"/>
        </dgm:presLayoutVars>
      </dgm:prSet>
      <dgm:spPr/>
    </dgm:pt>
    <dgm:pt modelId="{1BA71D7E-63E1-6E45-B21D-0F48A17CC751}" type="pres">
      <dgm:prSet presAssocID="{343F6C17-A539-4E61-B31B-B3DBF183BDF1}" presName="sibTrans" presStyleCnt="0"/>
      <dgm:spPr/>
    </dgm:pt>
    <dgm:pt modelId="{947B18D4-2488-5C48-9F72-19930783B666}" type="pres">
      <dgm:prSet presAssocID="{96A3C187-0294-470D-9742-F796A426F3AF}" presName="node" presStyleLbl="node1" presStyleIdx="2" presStyleCnt="5">
        <dgm:presLayoutVars>
          <dgm:bulletEnabled val="1"/>
        </dgm:presLayoutVars>
      </dgm:prSet>
      <dgm:spPr/>
    </dgm:pt>
    <dgm:pt modelId="{7B264FC5-582B-6043-B969-E1E6D9735E4D}" type="pres">
      <dgm:prSet presAssocID="{350F7D47-8738-4370-9645-3B4CDB3EDE4E}" presName="sibTrans" presStyleCnt="0"/>
      <dgm:spPr/>
    </dgm:pt>
    <dgm:pt modelId="{4DA2C357-E2FF-2546-8D40-3254F4784405}" type="pres">
      <dgm:prSet presAssocID="{3E80F838-471D-4EF9-A4CD-7A872B4D574C}" presName="node" presStyleLbl="node1" presStyleIdx="3" presStyleCnt="5">
        <dgm:presLayoutVars>
          <dgm:bulletEnabled val="1"/>
        </dgm:presLayoutVars>
      </dgm:prSet>
      <dgm:spPr/>
    </dgm:pt>
    <dgm:pt modelId="{861A4E02-DF48-B349-8946-28165172FA32}" type="pres">
      <dgm:prSet presAssocID="{328094C0-8365-4823-B11B-A9C52AD58863}" presName="sibTrans" presStyleCnt="0"/>
      <dgm:spPr/>
    </dgm:pt>
    <dgm:pt modelId="{AF7CC4DD-B509-344B-ADEE-357982F6BB88}" type="pres">
      <dgm:prSet presAssocID="{7D4DEB4D-1821-438D-8997-820EFC7CD712}" presName="node" presStyleLbl="node1" presStyleIdx="4" presStyleCnt="5">
        <dgm:presLayoutVars>
          <dgm:bulletEnabled val="1"/>
        </dgm:presLayoutVars>
      </dgm:prSet>
      <dgm:spPr/>
    </dgm:pt>
  </dgm:ptLst>
  <dgm:cxnLst>
    <dgm:cxn modelId="{068E4E0E-B48A-46C1-926C-572F255A5B6E}" srcId="{3D42A075-5D28-4B50-BDB1-B2E2DB548512}" destId="{7B15813F-7753-46D1-BA7C-1C6DE8FE1E9A}" srcOrd="0" destOrd="0" parTransId="{01CDA05C-1295-4BC9-887A-C0D91181F386}" sibTransId="{9C960C28-101A-4827-80ED-8EEAC7D669BC}"/>
    <dgm:cxn modelId="{1A4CE116-B7FD-E844-9550-548ABECBE174}" type="presOf" srcId="{3E80F838-471D-4EF9-A4CD-7A872B4D574C}" destId="{4DA2C357-E2FF-2546-8D40-3254F4784405}" srcOrd="0" destOrd="0" presId="urn:microsoft.com/office/officeart/2005/8/layout/default"/>
    <dgm:cxn modelId="{56102859-2F4A-6645-BD93-0D7F3AAA0617}" type="presOf" srcId="{7D4DEB4D-1821-438D-8997-820EFC7CD712}" destId="{AF7CC4DD-B509-344B-ADEE-357982F6BB88}" srcOrd="0" destOrd="0" presId="urn:microsoft.com/office/officeart/2005/8/layout/default"/>
    <dgm:cxn modelId="{E5D29DA1-773B-4685-ACC5-42909C979BCF}" srcId="{3D42A075-5D28-4B50-BDB1-B2E2DB548512}" destId="{7D4DEB4D-1821-438D-8997-820EFC7CD712}" srcOrd="4" destOrd="0" parTransId="{B490B8B1-DF17-4AB3-9B77-F0831FF9E48B}" sibTransId="{ECF2AEBA-9590-487A-AEF8-938C322E5548}"/>
    <dgm:cxn modelId="{1ADDEBA4-240D-4C62-B377-FD9E54BFD12A}" srcId="{3D42A075-5D28-4B50-BDB1-B2E2DB548512}" destId="{96A3C187-0294-470D-9742-F796A426F3AF}" srcOrd="2" destOrd="0" parTransId="{7C678F6F-55AD-46A9-89DF-CFEC5FCFAB1C}" sibTransId="{350F7D47-8738-4370-9645-3B4CDB3EDE4E}"/>
    <dgm:cxn modelId="{F15F86A8-B075-2D47-B3C4-3FA15E61BECE}" type="presOf" srcId="{D1727C27-8ADE-4D3F-9231-05FB7CD48F75}" destId="{A9485323-51D3-074C-8C04-959F8E1E63DE}" srcOrd="0" destOrd="0" presId="urn:microsoft.com/office/officeart/2005/8/layout/default"/>
    <dgm:cxn modelId="{FC91EBB9-5A85-425A-AB71-8F7665C7E405}" srcId="{3D42A075-5D28-4B50-BDB1-B2E2DB548512}" destId="{3E80F838-471D-4EF9-A4CD-7A872B4D574C}" srcOrd="3" destOrd="0" parTransId="{A7634AEA-DFBA-4A70-993C-C1414283A340}" sibTransId="{328094C0-8365-4823-B11B-A9C52AD58863}"/>
    <dgm:cxn modelId="{47CD76D1-F4DC-7C41-949D-D321577A0ADC}" type="presOf" srcId="{3D42A075-5D28-4B50-BDB1-B2E2DB548512}" destId="{9B8EB4E8-A86D-0545-BDF8-7292F9E02473}" srcOrd="0" destOrd="0" presId="urn:microsoft.com/office/officeart/2005/8/layout/default"/>
    <dgm:cxn modelId="{0B11AFD1-CEAE-B147-A55A-CE812E1A656B}" type="presOf" srcId="{7B15813F-7753-46D1-BA7C-1C6DE8FE1E9A}" destId="{BAAF1990-F749-134C-B723-30AED1FC2C13}" srcOrd="0" destOrd="0" presId="urn:microsoft.com/office/officeart/2005/8/layout/default"/>
    <dgm:cxn modelId="{F70913E0-5F90-4CF0-929A-6DAA68093D9B}" srcId="{3D42A075-5D28-4B50-BDB1-B2E2DB548512}" destId="{D1727C27-8ADE-4D3F-9231-05FB7CD48F75}" srcOrd="1" destOrd="0" parTransId="{238ED73F-C687-40EF-B715-CB4E500EFA8C}" sibTransId="{343F6C17-A539-4E61-B31B-B3DBF183BDF1}"/>
    <dgm:cxn modelId="{2F4A63EB-A0A3-3247-96A1-A5F7E06C37DD}" type="presOf" srcId="{96A3C187-0294-470D-9742-F796A426F3AF}" destId="{947B18D4-2488-5C48-9F72-19930783B666}" srcOrd="0" destOrd="0" presId="urn:microsoft.com/office/officeart/2005/8/layout/default"/>
    <dgm:cxn modelId="{D535AB6B-8862-EA4D-A5B0-10265ACBB469}" type="presParOf" srcId="{9B8EB4E8-A86D-0545-BDF8-7292F9E02473}" destId="{BAAF1990-F749-134C-B723-30AED1FC2C13}" srcOrd="0" destOrd="0" presId="urn:microsoft.com/office/officeart/2005/8/layout/default"/>
    <dgm:cxn modelId="{56A4C680-1EA0-3F4B-BCD2-1472A04EB3F3}" type="presParOf" srcId="{9B8EB4E8-A86D-0545-BDF8-7292F9E02473}" destId="{61D88DA3-9A49-AF43-B9DF-081DC3D0E90A}" srcOrd="1" destOrd="0" presId="urn:microsoft.com/office/officeart/2005/8/layout/default"/>
    <dgm:cxn modelId="{2198C6D3-16CA-CA40-A334-6A637B41F09D}" type="presParOf" srcId="{9B8EB4E8-A86D-0545-BDF8-7292F9E02473}" destId="{A9485323-51D3-074C-8C04-959F8E1E63DE}" srcOrd="2" destOrd="0" presId="urn:microsoft.com/office/officeart/2005/8/layout/default"/>
    <dgm:cxn modelId="{577451DD-B1CE-524E-A0E1-9EB41DCFFF74}" type="presParOf" srcId="{9B8EB4E8-A86D-0545-BDF8-7292F9E02473}" destId="{1BA71D7E-63E1-6E45-B21D-0F48A17CC751}" srcOrd="3" destOrd="0" presId="urn:microsoft.com/office/officeart/2005/8/layout/default"/>
    <dgm:cxn modelId="{9A928BAB-E96B-8847-BA9E-F418C61930CD}" type="presParOf" srcId="{9B8EB4E8-A86D-0545-BDF8-7292F9E02473}" destId="{947B18D4-2488-5C48-9F72-19930783B666}" srcOrd="4" destOrd="0" presId="urn:microsoft.com/office/officeart/2005/8/layout/default"/>
    <dgm:cxn modelId="{1BEAA70B-3AA4-6541-82D7-ACD04A426567}" type="presParOf" srcId="{9B8EB4E8-A86D-0545-BDF8-7292F9E02473}" destId="{7B264FC5-582B-6043-B969-E1E6D9735E4D}" srcOrd="5" destOrd="0" presId="urn:microsoft.com/office/officeart/2005/8/layout/default"/>
    <dgm:cxn modelId="{42F143F3-C7E1-2844-B8F6-6E92C8CC21A7}" type="presParOf" srcId="{9B8EB4E8-A86D-0545-BDF8-7292F9E02473}" destId="{4DA2C357-E2FF-2546-8D40-3254F4784405}" srcOrd="6" destOrd="0" presId="urn:microsoft.com/office/officeart/2005/8/layout/default"/>
    <dgm:cxn modelId="{418F084B-7639-9248-AB83-5FEA657A2682}" type="presParOf" srcId="{9B8EB4E8-A86D-0545-BDF8-7292F9E02473}" destId="{861A4E02-DF48-B349-8946-28165172FA32}" srcOrd="7" destOrd="0" presId="urn:microsoft.com/office/officeart/2005/8/layout/default"/>
    <dgm:cxn modelId="{7A3F34F6-B220-A949-967F-6DF6E8217DEA}" type="presParOf" srcId="{9B8EB4E8-A86D-0545-BDF8-7292F9E02473}" destId="{AF7CC4DD-B509-344B-ADEE-357982F6BB88}" srcOrd="8"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AF1990-F749-134C-B723-30AED1FC2C13}">
      <dsp:nvSpPr>
        <dsp:cNvPr id="0" name=""/>
        <dsp:cNvSpPr/>
      </dsp:nvSpPr>
      <dsp:spPr>
        <a:xfrm>
          <a:off x="581501" y="2044"/>
          <a:ext cx="2779811" cy="1667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a:t>Bordeaux-Montaigne (3 full-year places = 6 half-year places)</a:t>
          </a:r>
          <a:endParaRPr lang="en-US" sz="2500" kern="1200" dirty="0"/>
        </a:p>
      </dsp:txBody>
      <dsp:txXfrm>
        <a:off x="581501" y="2044"/>
        <a:ext cx="2779811" cy="1667887"/>
      </dsp:txXfrm>
    </dsp:sp>
    <dsp:sp modelId="{A9485323-51D3-074C-8C04-959F8E1E63DE}">
      <dsp:nvSpPr>
        <dsp:cNvPr id="0" name=""/>
        <dsp:cNvSpPr/>
      </dsp:nvSpPr>
      <dsp:spPr>
        <a:xfrm>
          <a:off x="3639294" y="2044"/>
          <a:ext cx="2779811" cy="1667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dirty="0" err="1"/>
            <a:t>Université</a:t>
          </a:r>
          <a:r>
            <a:rPr lang="en-GB" sz="2500" kern="1200" dirty="0"/>
            <a:t> de </a:t>
          </a:r>
          <a:r>
            <a:rPr lang="en-GB" sz="2500" kern="1200"/>
            <a:t>Genève (1 </a:t>
          </a:r>
          <a:r>
            <a:rPr lang="en-GB" sz="2500" kern="1200" dirty="0"/>
            <a:t>full-year places </a:t>
          </a:r>
          <a:r>
            <a:rPr lang="en-GB" sz="2500" kern="1200"/>
            <a:t>= 2 </a:t>
          </a:r>
          <a:r>
            <a:rPr lang="en-GB" sz="2500" kern="1200" dirty="0"/>
            <a:t>half-year places)</a:t>
          </a:r>
          <a:endParaRPr lang="en-US" sz="2500" kern="1200" dirty="0"/>
        </a:p>
      </dsp:txBody>
      <dsp:txXfrm>
        <a:off x="3639294" y="2044"/>
        <a:ext cx="2779811" cy="1667887"/>
      </dsp:txXfrm>
    </dsp:sp>
    <dsp:sp modelId="{947B18D4-2488-5C48-9F72-19930783B666}">
      <dsp:nvSpPr>
        <dsp:cNvPr id="0" name=""/>
        <dsp:cNvSpPr/>
      </dsp:nvSpPr>
      <dsp:spPr>
        <a:xfrm>
          <a:off x="6697087" y="2044"/>
          <a:ext cx="2779811" cy="1667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Lyon-Lumière (3 full-year places = 6 half-year places)</a:t>
          </a:r>
          <a:endParaRPr lang="en-US" sz="2500" kern="1200"/>
        </a:p>
      </dsp:txBody>
      <dsp:txXfrm>
        <a:off x="6697087" y="2044"/>
        <a:ext cx="2779811" cy="1667887"/>
      </dsp:txXfrm>
    </dsp:sp>
    <dsp:sp modelId="{4DA2C357-E2FF-2546-8D40-3254F4784405}">
      <dsp:nvSpPr>
        <dsp:cNvPr id="0" name=""/>
        <dsp:cNvSpPr/>
      </dsp:nvSpPr>
      <dsp:spPr>
        <a:xfrm>
          <a:off x="2110397" y="1947913"/>
          <a:ext cx="2779811" cy="1667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Orléans (3 full-year places = 6 half-year places)</a:t>
          </a:r>
          <a:endParaRPr lang="en-US" sz="2500" kern="1200"/>
        </a:p>
      </dsp:txBody>
      <dsp:txXfrm>
        <a:off x="2110397" y="1947913"/>
        <a:ext cx="2779811" cy="1667887"/>
      </dsp:txXfrm>
    </dsp:sp>
    <dsp:sp modelId="{AF7CC4DD-B509-344B-ADEE-357982F6BB88}">
      <dsp:nvSpPr>
        <dsp:cNvPr id="0" name=""/>
        <dsp:cNvSpPr/>
      </dsp:nvSpPr>
      <dsp:spPr>
        <a:xfrm>
          <a:off x="5168190" y="1947913"/>
          <a:ext cx="2779811" cy="166788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GB" sz="2500" kern="1200"/>
            <a:t>Paris 3-Sorbonne Nouvelle (5 full-year places = 10 half-year places)</a:t>
          </a:r>
          <a:endParaRPr lang="en-US" sz="2500" kern="1200"/>
        </a:p>
      </dsp:txBody>
      <dsp:txXfrm>
        <a:off x="5168190" y="1947913"/>
        <a:ext cx="2779811" cy="166788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GB"/>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12DBD689-6CFC-2B45-87A2-BDDF15891343}"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29AC22A6-78A6-CB4D-9EA6-44EBB3FC6C4F}" type="slidenum">
              <a:rPr lang="en-US" smtClean="0"/>
              <a:t>‹#›</a:t>
            </a:fld>
            <a:endParaRPr lang="en-US"/>
          </a:p>
        </p:txBody>
      </p:sp>
    </p:spTree>
    <p:extLst>
      <p:ext uri="{BB962C8B-B14F-4D97-AF65-F5344CB8AC3E}">
        <p14:creationId xmlns:p14="http://schemas.microsoft.com/office/powerpoint/2010/main" val="20190151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12DBD689-6CFC-2B45-87A2-BDDF15891343}"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18653703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DBD689-6CFC-2B45-87A2-BDDF15891343}"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2216846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2DBD689-6CFC-2B45-87A2-BDDF15891343}" type="datetimeFigureOut">
              <a:rPr lang="en-US" smtClean="0"/>
              <a:t>12/1/2021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2899475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GB"/>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12DBD689-6CFC-2B45-87A2-BDDF15891343}" type="datetimeFigureOut">
              <a:rPr lang="en-US" smtClean="0"/>
              <a:t>12/1/2021</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29AC22A6-78A6-CB4D-9EA6-44EBB3FC6C4F}" type="slidenum">
              <a:rPr lang="en-US" smtClean="0"/>
              <a:t>‹#›</a:t>
            </a:fld>
            <a:endParaRPr lang="en-US"/>
          </a:p>
        </p:txBody>
      </p:sp>
    </p:spTree>
    <p:extLst>
      <p:ext uri="{BB962C8B-B14F-4D97-AF65-F5344CB8AC3E}">
        <p14:creationId xmlns:p14="http://schemas.microsoft.com/office/powerpoint/2010/main" val="4247624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2DBD689-6CFC-2B45-87A2-BDDF15891343}"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35314789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12DBD689-6CFC-2B45-87A2-BDDF15891343}" type="datetimeFigureOut">
              <a:rPr lang="en-US" smtClean="0"/>
              <a:t>12/1/2021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AC22A6-78A6-CB4D-9EA6-44EBB3FC6C4F}" type="slidenum">
              <a:rPr lang="en-US" smtClean="0"/>
              <a:t>‹#›</a:t>
            </a:fld>
            <a:endParaRPr lang="en-US"/>
          </a:p>
        </p:txBody>
      </p:sp>
      <p:sp>
        <p:nvSpPr>
          <p:cNvPr id="10" name="Title 9"/>
          <p:cNvSpPr>
            <a:spLocks noGrp="1"/>
          </p:cNvSpPr>
          <p:nvPr>
            <p:ph type="title"/>
          </p:nvPr>
        </p:nvSpPr>
        <p:spPr/>
        <p:txBody>
          <a:bodyPr/>
          <a:lstStyle/>
          <a:p>
            <a:r>
              <a:rPr lang="en-GB"/>
              <a:t>Click to edit Master title style</a:t>
            </a:r>
            <a:endParaRPr lang="en-US" dirty="0"/>
          </a:p>
        </p:txBody>
      </p:sp>
    </p:spTree>
    <p:extLst>
      <p:ext uri="{BB962C8B-B14F-4D97-AF65-F5344CB8AC3E}">
        <p14:creationId xmlns:p14="http://schemas.microsoft.com/office/powerpoint/2010/main" val="339255307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2DBD689-6CFC-2B45-87A2-BDDF15891343}" type="datetimeFigureOut">
              <a:rPr lang="en-US" smtClean="0"/>
              <a:t>12/1/2021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AC22A6-78A6-CB4D-9EA6-44EBB3FC6C4F}" type="slidenum">
              <a:rPr lang="en-US" smtClean="0"/>
              <a:t>‹#›</a:t>
            </a:fld>
            <a:endParaRPr lang="en-US"/>
          </a:p>
        </p:txBody>
      </p:sp>
      <p:sp>
        <p:nvSpPr>
          <p:cNvPr id="6" name="Title 5"/>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872568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DBD689-6CFC-2B45-87A2-BDDF15891343}" type="datetimeFigureOut">
              <a:rPr lang="en-US" smtClean="0"/>
              <a:t>12/1/2021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996604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GB"/>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12DBD689-6CFC-2B45-87A2-BDDF15891343}" type="datetimeFigureOut">
              <a:rPr lang="en-US" smtClean="0"/>
              <a:t>12/1/2021</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209656186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GB"/>
              <a:t>Click to edit Master title style</a:t>
            </a:r>
            <a:endParaRPr lang="en-US" dirty="0"/>
          </a:p>
        </p:txBody>
      </p:sp>
      <p:sp>
        <p:nvSpPr>
          <p:cNvPr id="3" name="Picture Placeholder 2"/>
          <p:cNvSpPr>
            <a:spLocks noGrp="1"/>
          </p:cNvSpPr>
          <p:nvPr>
            <p:ph type="pic" idx="1"/>
          </p:nvPr>
        </p:nvSpPr>
        <p:spPr>
          <a:xfrm>
            <a:off x="0" y="0"/>
            <a:ext cx="8303740" cy="6858000"/>
          </a:xfrm>
          <a:solidFill>
            <a:schemeClr val="tx2">
              <a:lumMod val="20000"/>
              <a:lumOff val="80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12DBD689-6CFC-2B45-87A2-BDDF15891343}" type="datetimeFigureOut">
              <a:rPr lang="en-US" smtClean="0"/>
              <a:t>12/1/2021</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7" name="Slide Number Placeholder 6"/>
          <p:cNvSpPr>
            <a:spLocks noGrp="1"/>
          </p:cNvSpPr>
          <p:nvPr>
            <p:ph type="sldNum" sz="quarter" idx="12"/>
          </p:nvPr>
        </p:nvSpPr>
        <p:spPr/>
        <p:txBody>
          <a:bodyPr/>
          <a:lstStyle/>
          <a:p>
            <a:fld id="{29AC22A6-78A6-CB4D-9EA6-44EBB3FC6C4F}" type="slidenum">
              <a:rPr lang="en-US" smtClean="0"/>
              <a:t>‹#›</a:t>
            </a:fld>
            <a:endParaRPr lang="en-US"/>
          </a:p>
        </p:txBody>
      </p:sp>
    </p:spTree>
    <p:extLst>
      <p:ext uri="{BB962C8B-B14F-4D97-AF65-F5344CB8AC3E}">
        <p14:creationId xmlns:p14="http://schemas.microsoft.com/office/powerpoint/2010/main" val="234344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2DBD689-6CFC-2B45-87A2-BDDF15891343}" type="datetimeFigureOut">
              <a:rPr lang="en-US" smtClean="0"/>
              <a:t>12/1/2021</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29AC22A6-78A6-CB4D-9EA6-44EBB3FC6C4F}" type="slidenum">
              <a:rPr lang="en-US" smtClean="0"/>
              <a:t>‹#›</a:t>
            </a:fld>
            <a:endParaRPr lang="en-US"/>
          </a:p>
        </p:txBody>
      </p:sp>
    </p:spTree>
    <p:extLst>
      <p:ext uri="{BB962C8B-B14F-4D97-AF65-F5344CB8AC3E}">
        <p14:creationId xmlns:p14="http://schemas.microsoft.com/office/powerpoint/2010/main" val="4201865761"/>
      </p:ext>
    </p:extLst>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www.tcd.ie/tjh/currentstudents/year2/erasmus/" TargetMode="External"/></Relationships>
</file>

<file path=ppt/slides/_rels/slide1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8" Type="http://schemas.openxmlformats.org/officeDocument/2006/relationships/hyperlink" Target="https://www.tcd.ie/tjh/currentstudents/year2/erasmus/" TargetMode="External"/><Relationship Id="rId3" Type="http://schemas.microsoft.com/office/2007/relationships/hdphoto" Target="../media/hdphoto2.wdp"/><Relationship Id="rId7" Type="http://schemas.openxmlformats.org/officeDocument/2006/relationships/hyperlink" Target="mailto:erasmus@tcd.ie" TargetMode="Externa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mailto:study.abroad@tcd.ie" TargetMode="External"/><Relationship Id="rId5" Type="http://schemas.openxmlformats.org/officeDocument/2006/relationships/hyperlink" Target="https://www.tcd.ie/study/study-abroad/" TargetMode="External"/><Relationship Id="rId10" Type="http://schemas.openxmlformats.org/officeDocument/2006/relationships/image" Target="../media/image2.png"/><Relationship Id="rId4" Type="http://schemas.openxmlformats.org/officeDocument/2006/relationships/hyperlink" Target="mailto:lukesa@tcd.ie" TargetMode="External"/><Relationship Id="rId9" Type="http://schemas.openxmlformats.org/officeDocument/2006/relationships/hyperlink" Target="mailto:joint.honours@tcd.ie" TargetMode="External"/></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microsoft.com/office/2007/relationships/diagramDrawing" Target="../diagrams/drawing1.xml"/><Relationship Id="rId3" Type="http://schemas.microsoft.com/office/2007/relationships/hdphoto" Target="../media/hdphoto2.wdp"/><Relationship Id="rId7" Type="http://schemas.openxmlformats.org/officeDocument/2006/relationships/diagramColors" Target="../diagrams/colors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F70D7-72B0-C74E-8E3C-56CF9AB4B0B4}"/>
              </a:ext>
            </a:extLst>
          </p:cNvPr>
          <p:cNvSpPr>
            <a:spLocks noGrp="1"/>
          </p:cNvSpPr>
          <p:nvPr>
            <p:ph type="ctrTitle"/>
          </p:nvPr>
        </p:nvSpPr>
        <p:spPr/>
        <p:txBody>
          <a:bodyPr/>
          <a:lstStyle/>
          <a:p>
            <a:r>
              <a:rPr lang="en-US" dirty="0"/>
              <a:t>TJH Erasmus </a:t>
            </a:r>
          </a:p>
        </p:txBody>
      </p:sp>
      <p:sp>
        <p:nvSpPr>
          <p:cNvPr id="3" name="Subtitle 2">
            <a:extLst>
              <a:ext uri="{FF2B5EF4-FFF2-40B4-BE49-F238E27FC236}">
                <a16:creationId xmlns:a16="http://schemas.microsoft.com/office/drawing/2014/main" id="{E154BD73-5AFF-3949-B4B7-457D22778970}"/>
              </a:ext>
            </a:extLst>
          </p:cNvPr>
          <p:cNvSpPr>
            <a:spLocks noGrp="1"/>
          </p:cNvSpPr>
          <p:nvPr>
            <p:ph type="subTitle" idx="1"/>
          </p:nvPr>
        </p:nvSpPr>
        <p:spPr/>
        <p:txBody>
          <a:bodyPr/>
          <a:lstStyle/>
          <a:p>
            <a:r>
              <a:rPr lang="en-US" dirty="0"/>
              <a:t>French department information meeting</a:t>
            </a:r>
          </a:p>
        </p:txBody>
      </p:sp>
    </p:spTree>
    <p:extLst>
      <p:ext uri="{BB962C8B-B14F-4D97-AF65-F5344CB8AC3E}">
        <p14:creationId xmlns:p14="http://schemas.microsoft.com/office/powerpoint/2010/main" val="27099069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IE" sz="3000">
                <a:solidFill>
                  <a:srgbClr val="FFFFFF"/>
                </a:solidFill>
              </a:rPr>
              <a:t>When can I go?</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rmAutofit/>
          </a:bodyPr>
          <a:lstStyle/>
          <a:p>
            <a:r>
              <a:rPr lang="en-IE" dirty="0"/>
              <a:t>Students currently in SF can only go on Erasmus in their JS year</a:t>
            </a:r>
            <a:endParaRPr lang="en-IE"/>
          </a:p>
          <a:p>
            <a:pPr lvl="1"/>
            <a:r>
              <a:rPr lang="en-IE" dirty="0"/>
              <a:t>NB: please remember that your JS year counts towards your degree, so the marks you obtain on your Erasmus exchange count for your degree</a:t>
            </a:r>
            <a:endParaRPr lang="en-IE"/>
          </a:p>
          <a:p>
            <a:r>
              <a:rPr lang="en-IE" b="1" dirty="0"/>
              <a:t>Students finishing their minor subject in JS can only go abroad in the first term of JS. </a:t>
            </a:r>
            <a:r>
              <a:rPr lang="en-IE" dirty="0"/>
              <a:t>The principle underpinning this is that 'Students cannot begin or complete study of a subject abroad’.</a:t>
            </a:r>
            <a:endParaRPr lang="en-IE"/>
          </a:p>
          <a:p>
            <a:r>
              <a:rPr lang="en-IE" dirty="0"/>
              <a:t>JS students on the Single Honours pathway in Modern Languages (with the exception of Irish) are required to spend the full year abroad.</a:t>
            </a:r>
            <a:endParaRPr lang="en-IE"/>
          </a:p>
          <a:p>
            <a:pPr lvl="1"/>
            <a:endParaRPr lang="en-IE"/>
          </a:p>
          <a:p>
            <a:pPr lvl="1"/>
            <a:endParaRPr lang="en-IE"/>
          </a:p>
        </p:txBody>
      </p:sp>
    </p:spTree>
    <p:extLst>
      <p:ext uri="{BB962C8B-B14F-4D97-AF65-F5344CB8AC3E}">
        <p14:creationId xmlns:p14="http://schemas.microsoft.com/office/powerpoint/2010/main" val="13658666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IE" sz="2800" dirty="0">
                <a:solidFill>
                  <a:srgbClr val="FFFFFF"/>
                </a:solidFill>
              </a:rPr>
              <a:t>What do I study?</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rmAutofit/>
          </a:bodyPr>
          <a:lstStyle/>
          <a:p>
            <a:r>
              <a:rPr lang="en-IE" dirty="0"/>
              <a:t>While on Erasmus you must study both of your TJH subjects, even if you study two languages</a:t>
            </a:r>
          </a:p>
          <a:p>
            <a:r>
              <a:rPr lang="en-IE" dirty="0"/>
              <a:t>N.B. Students of Irish who are abroad for one term are front/back-loading their subjects and will therefore take all their French credits for their JS year abroad (agreement from both subjects is required)</a:t>
            </a:r>
          </a:p>
          <a:p>
            <a:r>
              <a:rPr lang="en-IE" dirty="0"/>
              <a:t>You choose modules that broadly correspond to those you would take at Trinity (a balance of language/literature/linguistics/history/cultural studies)</a:t>
            </a:r>
          </a:p>
        </p:txBody>
      </p:sp>
    </p:spTree>
    <p:extLst>
      <p:ext uri="{BB962C8B-B14F-4D97-AF65-F5344CB8AC3E}">
        <p14:creationId xmlns:p14="http://schemas.microsoft.com/office/powerpoint/2010/main" val="1914481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6F6D53B6-C28A-6B46-9570-7DA50A9CE394}"/>
              </a:ext>
            </a:extLst>
          </p:cNvPr>
          <p:cNvSpPr>
            <a:spLocks noGrp="1"/>
          </p:cNvSpPr>
          <p:nvPr>
            <p:ph type="title"/>
          </p:nvPr>
        </p:nvSpPr>
        <p:spPr>
          <a:xfrm>
            <a:off x="1069848" y="484632"/>
            <a:ext cx="10058400" cy="1609344"/>
          </a:xfrm>
        </p:spPr>
        <p:txBody>
          <a:bodyPr>
            <a:normAutofit/>
          </a:bodyPr>
          <a:lstStyle/>
          <a:p>
            <a:r>
              <a:rPr lang="en-US" dirty="0"/>
              <a:t>ECTS requirements</a:t>
            </a:r>
            <a:br>
              <a:rPr lang="en-US" dirty="0"/>
            </a:br>
            <a:r>
              <a:rPr lang="en-US" dirty="0"/>
              <a:t>TJH students abroad for Half-year</a:t>
            </a:r>
          </a:p>
        </p:txBody>
      </p:sp>
      <p:sp>
        <p:nvSpPr>
          <p:cNvPr id="3" name="Content Placeholder 2">
            <a:extLst>
              <a:ext uri="{FF2B5EF4-FFF2-40B4-BE49-F238E27FC236}">
                <a16:creationId xmlns:a16="http://schemas.microsoft.com/office/drawing/2014/main" id="{468E5BE1-006C-B742-B472-B78F8E4BFD0F}"/>
              </a:ext>
            </a:extLst>
          </p:cNvPr>
          <p:cNvSpPr>
            <a:spLocks noGrp="1"/>
          </p:cNvSpPr>
          <p:nvPr>
            <p:ph idx="1"/>
          </p:nvPr>
        </p:nvSpPr>
        <p:spPr>
          <a:xfrm>
            <a:off x="1069848" y="2320412"/>
            <a:ext cx="10058400" cy="3851787"/>
          </a:xfrm>
        </p:spPr>
        <p:txBody>
          <a:bodyPr>
            <a:normAutofit lnSpcReduction="10000"/>
          </a:bodyPr>
          <a:lstStyle/>
          <a:p>
            <a:endParaRPr lang="en-IE" dirty="0"/>
          </a:p>
          <a:p>
            <a:r>
              <a:rPr lang="en-IE" dirty="0"/>
              <a:t>On Erasmus you should take 30 ECTS (15 in each subject) BUT you </a:t>
            </a:r>
            <a:r>
              <a:rPr lang="en-IE" b="1" dirty="0"/>
              <a:t>need to pass 20 ECTS </a:t>
            </a:r>
            <a:r>
              <a:rPr lang="en-IE" dirty="0"/>
              <a:t>(10 ECTS in each subject)</a:t>
            </a:r>
          </a:p>
          <a:p>
            <a:r>
              <a:rPr lang="en-IE" dirty="0"/>
              <a:t>NB. If you fail to return with 20 ECTS (10 for each subject), you will have to repeat the year</a:t>
            </a:r>
          </a:p>
          <a:p>
            <a:r>
              <a:rPr lang="en-IE" dirty="0"/>
              <a:t>NB. You cannot share credits across your subjects</a:t>
            </a:r>
          </a:p>
          <a:p>
            <a:r>
              <a:rPr lang="en-US" b="1" dirty="0"/>
              <a:t>Example: </a:t>
            </a:r>
          </a:p>
          <a:p>
            <a:r>
              <a:rPr lang="en-IE" dirty="0"/>
              <a:t>“I study French and Spanish. What do I study on Erasmus?”</a:t>
            </a:r>
          </a:p>
          <a:p>
            <a:pPr lvl="1"/>
            <a:r>
              <a:rPr lang="en-IE" dirty="0"/>
              <a:t>You study 15 ECTS of French modules, language/literature/linguistics/history/cultural studies and 15 ECTS worth of Spanish modules, language/literature/linguistics/history/cultural studies </a:t>
            </a:r>
          </a:p>
          <a:p>
            <a:pPr lvl="1"/>
            <a:r>
              <a:rPr lang="en-IE" dirty="0"/>
              <a:t>You must return with at least 10 ECTS in French and 20 overall</a:t>
            </a:r>
          </a:p>
          <a:p>
            <a:endParaRPr lang="en-US"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2817074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9848" y="484632"/>
            <a:ext cx="10058400" cy="1609344"/>
          </a:xfrm>
        </p:spPr>
        <p:txBody>
          <a:bodyPr>
            <a:normAutofit/>
          </a:bodyPr>
          <a:lstStyle/>
          <a:p>
            <a:r>
              <a:rPr lang="en-IE" dirty="0"/>
              <a:t>ECTS requirements</a:t>
            </a:r>
            <a:br>
              <a:rPr lang="en-IE" dirty="0"/>
            </a:br>
            <a:r>
              <a:rPr lang="en-IE" dirty="0"/>
              <a:t>TJH students abroad for full-year</a:t>
            </a:r>
          </a:p>
        </p:txBody>
      </p:sp>
      <p:sp>
        <p:nvSpPr>
          <p:cNvPr id="3" name="Content Placeholder 2"/>
          <p:cNvSpPr>
            <a:spLocks noGrp="1"/>
          </p:cNvSpPr>
          <p:nvPr>
            <p:ph idx="1"/>
          </p:nvPr>
        </p:nvSpPr>
        <p:spPr>
          <a:xfrm>
            <a:off x="1069848" y="2320412"/>
            <a:ext cx="10058400" cy="3851787"/>
          </a:xfrm>
        </p:spPr>
        <p:txBody>
          <a:bodyPr>
            <a:normAutofit fontScale="92500" lnSpcReduction="10000"/>
          </a:bodyPr>
          <a:lstStyle/>
          <a:p>
            <a:pPr marL="324000" lvl="1" indent="0">
              <a:buNone/>
            </a:pPr>
            <a:endParaRPr lang="en-IE" sz="2000" dirty="0"/>
          </a:p>
          <a:p>
            <a:r>
              <a:rPr lang="en-IE" sz="2200" dirty="0"/>
              <a:t>On Erasmus you should take 60 ECTS, but only </a:t>
            </a:r>
            <a:r>
              <a:rPr lang="en-IE" sz="2200" b="1" dirty="0"/>
              <a:t>45 ECTS </a:t>
            </a:r>
            <a:r>
              <a:rPr lang="en-IE" sz="2200" dirty="0"/>
              <a:t>will count towards your mark for the Erasmus year</a:t>
            </a:r>
          </a:p>
          <a:p>
            <a:r>
              <a:rPr lang="en-IE" sz="2200" dirty="0"/>
              <a:t>You must obtain at least </a:t>
            </a:r>
            <a:r>
              <a:rPr lang="en-IE" sz="2200" b="1" dirty="0"/>
              <a:t>22.5 ECTS </a:t>
            </a:r>
            <a:r>
              <a:rPr lang="en-IE" sz="2200" dirty="0"/>
              <a:t>in each subject to pass the year</a:t>
            </a:r>
          </a:p>
          <a:p>
            <a:r>
              <a:rPr lang="en-IE" sz="2200" dirty="0"/>
              <a:t>NB. If you fail to return with 45 ECTS (22.5 for each subject), you will have to repeat the year</a:t>
            </a:r>
          </a:p>
          <a:p>
            <a:pPr lvl="2"/>
            <a:endParaRPr lang="en-IE" dirty="0"/>
          </a:p>
          <a:p>
            <a:r>
              <a:rPr lang="en-US" b="1" dirty="0"/>
              <a:t>Example: </a:t>
            </a:r>
          </a:p>
          <a:p>
            <a:r>
              <a:rPr lang="en-IE" dirty="0"/>
              <a:t>“I study French and Sociology. What do I study on Erasmus?”</a:t>
            </a:r>
          </a:p>
          <a:p>
            <a:pPr lvl="1"/>
            <a:r>
              <a:rPr lang="en-IE" dirty="0"/>
              <a:t>You study 30 ECTS of French modules, language/literature/linguistics/history/cultural studies and 30 ECTS worth of Sociology modules</a:t>
            </a:r>
          </a:p>
          <a:p>
            <a:pPr lvl="1"/>
            <a:r>
              <a:rPr lang="en-IE" dirty="0"/>
              <a:t>You must return with at least 22.5 ECTS in French and 45 overall</a:t>
            </a:r>
          </a:p>
          <a:p>
            <a:endParaRPr lang="en-IE" dirty="0"/>
          </a:p>
          <a:p>
            <a:endParaRPr lang="en-IE"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009281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C4D50178-1439-A940-9545-3391371539EF}"/>
              </a:ext>
            </a:extLst>
          </p:cNvPr>
          <p:cNvSpPr>
            <a:spLocks noGrp="1"/>
          </p:cNvSpPr>
          <p:nvPr>
            <p:ph type="title"/>
          </p:nvPr>
        </p:nvSpPr>
        <p:spPr>
          <a:xfrm>
            <a:off x="1069848" y="484632"/>
            <a:ext cx="10058400" cy="1609344"/>
          </a:xfrm>
        </p:spPr>
        <p:txBody>
          <a:bodyPr>
            <a:normAutofit/>
          </a:bodyPr>
          <a:lstStyle/>
          <a:p>
            <a:r>
              <a:rPr lang="en-IE" dirty="0"/>
              <a:t>ECTS requirements for all pathways</a:t>
            </a:r>
            <a:endParaRPr lang="en-US" dirty="0"/>
          </a:p>
        </p:txBody>
      </p:sp>
      <p:sp>
        <p:nvSpPr>
          <p:cNvPr id="3" name="Content Placeholder 2">
            <a:extLst>
              <a:ext uri="{FF2B5EF4-FFF2-40B4-BE49-F238E27FC236}">
                <a16:creationId xmlns:a16="http://schemas.microsoft.com/office/drawing/2014/main" id="{D0CE8238-DF65-EE49-A749-459B704EFCEC}"/>
              </a:ext>
            </a:extLst>
          </p:cNvPr>
          <p:cNvSpPr>
            <a:spLocks noGrp="1"/>
          </p:cNvSpPr>
          <p:nvPr>
            <p:ph idx="1"/>
          </p:nvPr>
        </p:nvSpPr>
        <p:spPr>
          <a:xfrm>
            <a:off x="1069848" y="2320412"/>
            <a:ext cx="10058400" cy="3851787"/>
          </a:xfrm>
        </p:spPr>
        <p:txBody>
          <a:bodyPr vert="horz">
            <a:normAutofit/>
          </a:bodyPr>
          <a:lstStyle/>
          <a:p>
            <a:pPr lvl="0"/>
            <a:r>
              <a:rPr lang="en-IE" dirty="0"/>
              <a:t>Updated information about the requirements for all pathways is available on the Trinity Joint Honours webpage, under ‘Erasmus and Study Abroad’: </a:t>
            </a:r>
          </a:p>
          <a:p>
            <a:pPr lvl="0"/>
            <a:r>
              <a:rPr lang="en-IE" dirty="0">
                <a:hlinkClick r:id="rId4"/>
              </a:rPr>
              <a:t>https://www.tcd.ie/tjh/currentstudents/year2/erasmus/</a:t>
            </a:r>
            <a:endParaRPr lang="en-IE" dirty="0"/>
          </a:p>
          <a:p>
            <a:pPr lvl="0"/>
            <a:endParaRPr lang="en-IE"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5">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437565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IE" sz="3000">
                <a:solidFill>
                  <a:srgbClr val="FFFFFF"/>
                </a:solidFill>
              </a:rPr>
              <a:t>How do I apply? </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Autofit/>
          </a:bodyPr>
          <a:lstStyle/>
          <a:p>
            <a:r>
              <a:rPr lang="en-IE" sz="1700" dirty="0"/>
              <a:t>Students must complete an application form, available on the French department website. You must provide the following information:</a:t>
            </a:r>
          </a:p>
          <a:p>
            <a:pPr lvl="1"/>
            <a:r>
              <a:rPr lang="en-IE" sz="1700" dirty="0"/>
              <a:t>Name, student number, Trinity email address, mobile number, other TJH subject, Tutor’s name and email address, department you wish to go on Erasmus through, name of the university you wish to attend, the semester(s) you would like to go (MT/HT), the grade you obtained in your MT French modules (FRU22001, Option I and Option II). You must also state your degree pathway.</a:t>
            </a:r>
          </a:p>
          <a:p>
            <a:r>
              <a:rPr lang="en-GB" sz="1700" dirty="0"/>
              <a:t>Timeline:</a:t>
            </a:r>
          </a:p>
          <a:p>
            <a:pPr lvl="1"/>
            <a:r>
              <a:rPr lang="en-GB" sz="1700" dirty="0"/>
              <a:t>Complete the form</a:t>
            </a:r>
            <a:r>
              <a:rPr lang="en-GB" sz="1700" b="1" dirty="0"/>
              <a:t> </a:t>
            </a:r>
            <a:r>
              <a:rPr lang="en-GB" sz="1700" dirty="0"/>
              <a:t>and return it to Dr Alex </a:t>
            </a:r>
            <a:r>
              <a:rPr lang="en-GB" sz="1700" dirty="0" err="1"/>
              <a:t>Lukes</a:t>
            </a:r>
            <a:r>
              <a:rPr lang="en-GB" sz="1700" dirty="0"/>
              <a:t> – the deadline is in February 2022, time and date TBA. </a:t>
            </a:r>
            <a:endParaRPr lang="en-IE" sz="1700" dirty="0"/>
          </a:p>
          <a:p>
            <a:pPr lvl="1"/>
            <a:r>
              <a:rPr lang="en-IE" sz="1700" dirty="0"/>
              <a:t>AR sends application form to approved students in late February/early March</a:t>
            </a:r>
          </a:p>
          <a:p>
            <a:pPr lvl="1"/>
            <a:r>
              <a:rPr lang="en-IE" sz="1700" dirty="0"/>
              <a:t>Students will then need to apply directly to the host university (deadlines vary).</a:t>
            </a:r>
          </a:p>
        </p:txBody>
      </p:sp>
    </p:spTree>
    <p:extLst>
      <p:ext uri="{BB962C8B-B14F-4D97-AF65-F5344CB8AC3E}">
        <p14:creationId xmlns:p14="http://schemas.microsoft.com/office/powerpoint/2010/main" val="40750102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9848" y="484632"/>
            <a:ext cx="10058400" cy="1609344"/>
          </a:xfrm>
        </p:spPr>
        <p:txBody>
          <a:bodyPr>
            <a:normAutofit/>
          </a:bodyPr>
          <a:lstStyle/>
          <a:p>
            <a:r>
              <a:rPr lang="en-IE" dirty="0"/>
              <a:t>The Learning Agreement (LA)</a:t>
            </a:r>
          </a:p>
        </p:txBody>
      </p:sp>
      <p:sp>
        <p:nvSpPr>
          <p:cNvPr id="3" name="Content Placeholder 2"/>
          <p:cNvSpPr>
            <a:spLocks noGrp="1"/>
          </p:cNvSpPr>
          <p:nvPr>
            <p:ph idx="1"/>
          </p:nvPr>
        </p:nvSpPr>
        <p:spPr>
          <a:xfrm>
            <a:off x="1069848" y="2320412"/>
            <a:ext cx="10058400" cy="3851787"/>
          </a:xfrm>
        </p:spPr>
        <p:txBody>
          <a:bodyPr>
            <a:normAutofit/>
          </a:bodyPr>
          <a:lstStyle/>
          <a:p>
            <a:r>
              <a:rPr lang="en-IE" dirty="0"/>
              <a:t>Before you go on Erasmus you must fill out a Learning Agreement (available on Trinity Study Abroad website) which lists the courses you intend to take while abroad and their credit weighting (you’ll find this information on the website of the host university)</a:t>
            </a:r>
            <a:endParaRPr lang="en-IE"/>
          </a:p>
          <a:p>
            <a:r>
              <a:rPr lang="en-IE" dirty="0"/>
              <a:t>This LA is provisional and can be changed on your arrival at the host university</a:t>
            </a:r>
            <a:endParaRPr lang="en-IE"/>
          </a:p>
          <a:p>
            <a:r>
              <a:rPr lang="en-IE" b="1" dirty="0"/>
              <a:t>Both Erasmus coordinators </a:t>
            </a:r>
            <a:r>
              <a:rPr lang="en-IE" dirty="0"/>
              <a:t>must sign your LA to approve the courses you are taking in their respective subjects</a:t>
            </a:r>
            <a:endParaRPr lang="en-IE"/>
          </a:p>
          <a:p>
            <a:r>
              <a:rPr lang="en-IE" dirty="0"/>
              <a:t>While abroad you must complete a finalised LA which must be signed by the Erasmus coordinators and stamped by the International Office in your host university and then returned to be signed by your Erasmus coordinators in Trinity</a:t>
            </a:r>
            <a:endParaRPr lang="en-IE"/>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9435045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IE" sz="3000">
                <a:solidFill>
                  <a:srgbClr val="FFFFFF"/>
                </a:solidFill>
              </a:rPr>
              <a:t>How do I pass the year?</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rmAutofit/>
          </a:bodyPr>
          <a:lstStyle/>
          <a:p>
            <a:r>
              <a:rPr lang="en-IE" sz="1800" dirty="0"/>
              <a:t>For Joint Honours: </a:t>
            </a:r>
          </a:p>
          <a:p>
            <a:pPr lvl="1"/>
            <a:r>
              <a:rPr lang="en-IE" dirty="0"/>
              <a:t>to pass the </a:t>
            </a:r>
            <a:r>
              <a:rPr lang="en-IE" b="1" dirty="0"/>
              <a:t>full year </a:t>
            </a:r>
            <a:r>
              <a:rPr lang="en-IE" dirty="0"/>
              <a:t>you must pass 45 ECTS in both subjects (22.5 ECTS in each subject)</a:t>
            </a:r>
          </a:p>
          <a:p>
            <a:pPr lvl="1"/>
            <a:r>
              <a:rPr lang="en-IE" dirty="0"/>
              <a:t>to pass </a:t>
            </a:r>
            <a:r>
              <a:rPr lang="en-IE" b="1" dirty="0"/>
              <a:t>one semester </a:t>
            </a:r>
            <a:r>
              <a:rPr lang="en-IE" dirty="0"/>
              <a:t>you must pass 20 ECTS in both subjects (10 ECTS in each)</a:t>
            </a:r>
          </a:p>
          <a:p>
            <a:r>
              <a:rPr lang="en-IE" sz="1800" dirty="0"/>
              <a:t>We can only count credits for modules that are listed on your LA, so you must make sure that your Erasmus coordinators </a:t>
            </a:r>
            <a:r>
              <a:rPr lang="en-IE" sz="1800" b="1" dirty="0"/>
              <a:t>in both subjects </a:t>
            </a:r>
            <a:r>
              <a:rPr lang="en-IE" sz="1800" dirty="0"/>
              <a:t>receive the finalised LA in good time</a:t>
            </a:r>
          </a:p>
          <a:p>
            <a:r>
              <a:rPr lang="en-IE" sz="1800" dirty="0"/>
              <a:t>You must be able to provide Trinity with an official transcript of your results on your return</a:t>
            </a:r>
          </a:p>
          <a:p>
            <a:r>
              <a:rPr lang="en-IE" sz="1800" dirty="0"/>
              <a:t>If you fail a module abroad you must sit the repeat exams abroad.</a:t>
            </a:r>
            <a:r>
              <a:rPr lang="en-US" sz="1800" dirty="0"/>
              <a:t> </a:t>
            </a:r>
            <a:r>
              <a:rPr lang="en-IE" sz="1800" dirty="0"/>
              <a:t>Trinity does not provide assessments to make up for credits failed abroad.</a:t>
            </a:r>
          </a:p>
        </p:txBody>
      </p:sp>
    </p:spTree>
    <p:extLst>
      <p:ext uri="{BB962C8B-B14F-4D97-AF65-F5344CB8AC3E}">
        <p14:creationId xmlns:p14="http://schemas.microsoft.com/office/powerpoint/2010/main" val="143988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C06EAFD-0C69-4B3B-BEA7-E7E11DDF9C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4066C89-42FB-4624-9AFE-3A31B36491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44" y="0"/>
            <a:ext cx="4648169" cy="6858000"/>
          </a:xfrm>
          <a:prstGeom prst="rect">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algn="ctr" defTabSz="914400"/>
            <a:endParaRPr lang="en-US" sz="2000" kern="0">
              <a:solidFill>
                <a:prstClr val="white"/>
              </a:solidFill>
              <a:latin typeface="Rockwell Extra Bold" pitchFamily="18" charset="0"/>
            </a:endParaRPr>
          </a:p>
        </p:txBody>
      </p:sp>
      <p:sp>
        <p:nvSpPr>
          <p:cNvPr id="2" name="Title 1"/>
          <p:cNvSpPr>
            <a:spLocks noGrp="1"/>
          </p:cNvSpPr>
          <p:nvPr>
            <p:ph type="title"/>
          </p:nvPr>
        </p:nvSpPr>
        <p:spPr>
          <a:xfrm>
            <a:off x="643468" y="643466"/>
            <a:ext cx="3686312" cy="5528734"/>
          </a:xfrm>
        </p:spPr>
        <p:txBody>
          <a:bodyPr>
            <a:normAutofit/>
          </a:bodyPr>
          <a:lstStyle/>
          <a:p>
            <a:pPr algn="r"/>
            <a:r>
              <a:rPr lang="en-IE" sz="4800">
                <a:solidFill>
                  <a:srgbClr val="FFFFFF"/>
                </a:solidFill>
              </a:rPr>
              <a:t>Problems</a:t>
            </a:r>
          </a:p>
        </p:txBody>
      </p:sp>
      <p:sp>
        <p:nvSpPr>
          <p:cNvPr id="3" name="Content Placeholder 2"/>
          <p:cNvSpPr>
            <a:spLocks noGrp="1"/>
          </p:cNvSpPr>
          <p:nvPr>
            <p:ph idx="1"/>
          </p:nvPr>
        </p:nvSpPr>
        <p:spPr>
          <a:xfrm>
            <a:off x="5053780" y="599768"/>
            <a:ext cx="6074467" cy="5572432"/>
          </a:xfrm>
        </p:spPr>
        <p:txBody>
          <a:bodyPr anchor="ctr">
            <a:normAutofit/>
          </a:bodyPr>
          <a:lstStyle/>
          <a:p>
            <a:r>
              <a:rPr lang="en-IE" dirty="0"/>
              <a:t>See Trinity Study Abroad website for details on health insurance, travel insurance, etc.</a:t>
            </a:r>
            <a:endParaRPr lang="en-IE"/>
          </a:p>
          <a:p>
            <a:r>
              <a:rPr lang="en-IE" dirty="0"/>
              <a:t>Money</a:t>
            </a:r>
            <a:endParaRPr lang="en-IE"/>
          </a:p>
          <a:p>
            <a:pPr lvl="1"/>
            <a:r>
              <a:rPr lang="en-IE" dirty="0"/>
              <a:t>Cost of living slightly cheaper in France (except Paris)</a:t>
            </a:r>
            <a:endParaRPr lang="en-IE"/>
          </a:p>
          <a:p>
            <a:pPr lvl="1"/>
            <a:r>
              <a:rPr lang="en-IE" dirty="0"/>
              <a:t>Erasmus Grant available to all students (about 1000 euro)</a:t>
            </a:r>
            <a:endParaRPr lang="en-IE"/>
          </a:p>
          <a:p>
            <a:r>
              <a:rPr lang="en-IE" dirty="0"/>
              <a:t>Finding accommodation is </a:t>
            </a:r>
            <a:r>
              <a:rPr lang="en-IE" b="1" dirty="0"/>
              <a:t>your</a:t>
            </a:r>
            <a:r>
              <a:rPr lang="en-IE" dirty="0"/>
              <a:t> responsibility</a:t>
            </a:r>
            <a:endParaRPr lang="en-IE"/>
          </a:p>
          <a:p>
            <a:pPr lvl="1"/>
            <a:r>
              <a:rPr lang="en-IE" dirty="0"/>
              <a:t>When applying directly to the university you can apply at the same time for campus accommodation</a:t>
            </a:r>
            <a:endParaRPr lang="en-IE"/>
          </a:p>
          <a:p>
            <a:r>
              <a:rPr lang="en-IE" dirty="0"/>
              <a:t>Keep in contact at all times with your Erasmus coordinators; if we don’t know about issues as they arise, we cannot help you</a:t>
            </a:r>
            <a:endParaRPr lang="en-IE"/>
          </a:p>
        </p:txBody>
      </p:sp>
      <p:sp>
        <p:nvSpPr>
          <p:cNvPr id="12" name="Oval 11">
            <a:extLst>
              <a:ext uri="{FF2B5EF4-FFF2-40B4-BE49-F238E27FC236}">
                <a16:creationId xmlns:a16="http://schemas.microsoft.com/office/drawing/2014/main" id="{BA218FBC-B2D6-48CA-9289-C4110162ED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4" name="Oval 13">
            <a:extLst>
              <a:ext uri="{FF2B5EF4-FFF2-40B4-BE49-F238E27FC236}">
                <a16:creationId xmlns:a16="http://schemas.microsoft.com/office/drawing/2014/main" id="{2DED9084-49DA-4911-ACB7-5F9E4DEFA0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5469205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US" sz="3000" dirty="0">
                <a:solidFill>
                  <a:srgbClr val="FFFFFF"/>
                </a:solidFill>
              </a:rPr>
              <a:t>Residence abroad requirement</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rmAutofit/>
          </a:bodyPr>
          <a:lstStyle/>
          <a:p>
            <a:pPr marL="0" indent="0">
              <a:buNone/>
            </a:pPr>
            <a:r>
              <a:rPr lang="en-US" dirty="0"/>
              <a:t>Currently under review. </a:t>
            </a:r>
          </a:p>
        </p:txBody>
      </p:sp>
    </p:spTree>
    <p:extLst>
      <p:ext uri="{BB962C8B-B14F-4D97-AF65-F5344CB8AC3E}">
        <p14:creationId xmlns:p14="http://schemas.microsoft.com/office/powerpoint/2010/main" val="937784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IE" sz="3000">
                <a:solidFill>
                  <a:srgbClr val="FFFFFF"/>
                </a:solidFill>
              </a:rPr>
              <a:t>Why go on Erasmus?</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rmAutofit/>
          </a:bodyPr>
          <a:lstStyle/>
          <a:p>
            <a:r>
              <a:rPr lang="en-IE" dirty="0"/>
              <a:t>The best way to learn a language is by living in the country in which it is spoken</a:t>
            </a:r>
            <a:endParaRPr lang="en-IE"/>
          </a:p>
          <a:p>
            <a:r>
              <a:rPr lang="en-IE" dirty="0"/>
              <a:t>Your language skills will greatly improve</a:t>
            </a:r>
            <a:endParaRPr lang="en-IE"/>
          </a:p>
          <a:p>
            <a:r>
              <a:rPr lang="en-IE" dirty="0"/>
              <a:t>You will become more independent</a:t>
            </a:r>
            <a:endParaRPr lang="en-IE"/>
          </a:p>
          <a:p>
            <a:r>
              <a:rPr lang="en-IE" dirty="0"/>
              <a:t>You will gain new and valuable experiences</a:t>
            </a:r>
            <a:endParaRPr lang="en-IE"/>
          </a:p>
        </p:txBody>
      </p:sp>
    </p:spTree>
    <p:extLst>
      <p:ext uri="{BB962C8B-B14F-4D97-AF65-F5344CB8AC3E}">
        <p14:creationId xmlns:p14="http://schemas.microsoft.com/office/powerpoint/2010/main" val="31320540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9848" y="484632"/>
            <a:ext cx="10058400" cy="1609344"/>
          </a:xfrm>
        </p:spPr>
        <p:txBody>
          <a:bodyPr>
            <a:normAutofit/>
          </a:bodyPr>
          <a:lstStyle/>
          <a:p>
            <a:r>
              <a:rPr lang="en-US" dirty="0"/>
              <a:t>Further information</a:t>
            </a:r>
          </a:p>
        </p:txBody>
      </p:sp>
      <p:sp>
        <p:nvSpPr>
          <p:cNvPr id="3" name="Content Placeholder 2"/>
          <p:cNvSpPr>
            <a:spLocks noGrp="1"/>
          </p:cNvSpPr>
          <p:nvPr>
            <p:ph idx="1"/>
          </p:nvPr>
        </p:nvSpPr>
        <p:spPr>
          <a:xfrm>
            <a:off x="1069848" y="2320412"/>
            <a:ext cx="10058400" cy="3851787"/>
          </a:xfrm>
        </p:spPr>
        <p:txBody>
          <a:bodyPr>
            <a:normAutofit/>
          </a:bodyPr>
          <a:lstStyle/>
          <a:p>
            <a:r>
              <a:rPr lang="en-IE" dirty="0"/>
              <a:t>Contacts in the French Department: Dr Alex Lukes – </a:t>
            </a:r>
            <a:r>
              <a:rPr lang="en-IE" dirty="0">
                <a:hlinkClick r:id="rId4"/>
              </a:rPr>
              <a:t>lukesa@tcd.ie</a:t>
            </a:r>
            <a:endParaRPr lang="en-IE" dirty="0"/>
          </a:p>
          <a:p>
            <a:r>
              <a:rPr lang="en-US" dirty="0"/>
              <a:t>TCD Study Abroad Website: </a:t>
            </a:r>
            <a:r>
              <a:rPr lang="en-US" dirty="0">
                <a:hlinkClick r:id="rId5"/>
              </a:rPr>
              <a:t>https://www.tcd.ie/study/study-abroad/</a:t>
            </a:r>
            <a:endParaRPr lang="en-US" dirty="0"/>
          </a:p>
          <a:p>
            <a:r>
              <a:rPr lang="en-US" dirty="0"/>
              <a:t>Study Abroad Team: </a:t>
            </a:r>
            <a:r>
              <a:rPr lang="en-IE" dirty="0">
                <a:hlinkClick r:id="rId6"/>
              </a:rPr>
              <a:t>study.abroad@tcd.ie</a:t>
            </a:r>
            <a:endParaRPr lang="en-IE" dirty="0"/>
          </a:p>
          <a:p>
            <a:r>
              <a:rPr lang="en-IE" dirty="0"/>
              <a:t>TCD Erasmus: </a:t>
            </a:r>
            <a:r>
              <a:rPr lang="en-IE" dirty="0">
                <a:hlinkClick r:id="rId7"/>
              </a:rPr>
              <a:t>erasmus@tcd.ie</a:t>
            </a:r>
            <a:endParaRPr lang="en-IE" dirty="0"/>
          </a:p>
          <a:p>
            <a:r>
              <a:rPr lang="en-IE" dirty="0"/>
              <a:t>Further information on pathways and credit requirements for study abroad: </a:t>
            </a:r>
            <a:r>
              <a:rPr lang="en-IE" dirty="0">
                <a:hlinkClick r:id="rId8"/>
              </a:rPr>
              <a:t>https://www.tcd.ie/tjh/currentstudents/year2/erasmus/</a:t>
            </a:r>
            <a:endParaRPr lang="en-IE" dirty="0"/>
          </a:p>
          <a:p>
            <a:r>
              <a:rPr lang="en-IE" dirty="0"/>
              <a:t>Trinity Joint Honours: </a:t>
            </a:r>
            <a:r>
              <a:rPr lang="en-IE" dirty="0">
                <a:hlinkClick r:id="rId9"/>
              </a:rPr>
              <a:t>joint.honours@tcd.ie</a:t>
            </a:r>
            <a:endParaRPr lang="en-IE" dirty="0"/>
          </a:p>
          <a:p>
            <a:endParaRPr lang="en-IE"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10">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3182619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 name="Group 9">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1" name="Oval 10">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Title 1"/>
          <p:cNvSpPr>
            <a:spLocks noGrp="1"/>
          </p:cNvSpPr>
          <p:nvPr>
            <p:ph type="title"/>
          </p:nvPr>
        </p:nvSpPr>
        <p:spPr>
          <a:xfrm>
            <a:off x="1490145" y="2376862"/>
            <a:ext cx="2640646" cy="2104273"/>
          </a:xfrm>
          <a:noFill/>
        </p:spPr>
        <p:txBody>
          <a:bodyPr>
            <a:normAutofit/>
          </a:bodyPr>
          <a:lstStyle/>
          <a:p>
            <a:pPr algn="ctr"/>
            <a:r>
              <a:rPr lang="en-IE" sz="3000">
                <a:solidFill>
                  <a:srgbClr val="FFFFFF"/>
                </a:solidFill>
              </a:rPr>
              <a:t>Who can go on Erasmus?</a:t>
            </a:r>
          </a:p>
        </p:txBody>
      </p:sp>
      <p:sp>
        <p:nvSpPr>
          <p:cNvPr id="14" name="Rectangle 1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p:cNvSpPr>
            <a:spLocks noGrp="1"/>
          </p:cNvSpPr>
          <p:nvPr>
            <p:ph idx="1"/>
          </p:nvPr>
        </p:nvSpPr>
        <p:spPr>
          <a:xfrm>
            <a:off x="6081089" y="725394"/>
            <a:ext cx="5142658" cy="5407212"/>
          </a:xfrm>
        </p:spPr>
        <p:txBody>
          <a:bodyPr anchor="ctr">
            <a:normAutofit/>
          </a:bodyPr>
          <a:lstStyle/>
          <a:p>
            <a:r>
              <a:rPr lang="en-IE" dirty="0"/>
              <a:t>Students going on Erasmus must be registered TCD students and have full fees paid</a:t>
            </a:r>
          </a:p>
          <a:p>
            <a:r>
              <a:rPr lang="en-IE" dirty="0"/>
              <a:t>Only JS year students can go abroad</a:t>
            </a:r>
          </a:p>
          <a:p>
            <a:r>
              <a:rPr lang="en-IE" dirty="0"/>
              <a:t>Students who wish to go on exchange in the JS year will need to decide their exit award before applying for exchange places and agreeing appropriate learning agreements, because </a:t>
            </a:r>
            <a:r>
              <a:rPr lang="en-IE" b="1" dirty="0"/>
              <a:t>the choice of pathway determines Erasmus options </a:t>
            </a:r>
            <a:endParaRPr lang="en-IE" b="1" dirty="0">
              <a:highlight>
                <a:srgbClr val="FFFF00"/>
              </a:highlight>
            </a:endParaRPr>
          </a:p>
        </p:txBody>
      </p:sp>
    </p:spTree>
    <p:extLst>
      <p:ext uri="{BB962C8B-B14F-4D97-AF65-F5344CB8AC3E}">
        <p14:creationId xmlns:p14="http://schemas.microsoft.com/office/powerpoint/2010/main" val="2797270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CB249-91C0-B246-8F98-B101F242646C}"/>
              </a:ext>
            </a:extLst>
          </p:cNvPr>
          <p:cNvSpPr>
            <a:spLocks noGrp="1"/>
          </p:cNvSpPr>
          <p:nvPr>
            <p:ph type="title"/>
          </p:nvPr>
        </p:nvSpPr>
        <p:spPr/>
        <p:txBody>
          <a:bodyPr>
            <a:normAutofit/>
          </a:bodyPr>
          <a:lstStyle/>
          <a:p>
            <a:r>
              <a:rPr lang="en-IE" sz="2700" dirty="0"/>
              <a:t>The following conditions must be met in order to go abroad:</a:t>
            </a:r>
            <a:br>
              <a:rPr lang="en-IE" dirty="0"/>
            </a:br>
            <a:endParaRPr lang="en-US" dirty="0"/>
          </a:p>
        </p:txBody>
      </p:sp>
      <p:sp>
        <p:nvSpPr>
          <p:cNvPr id="3" name="Content Placeholder 2">
            <a:extLst>
              <a:ext uri="{FF2B5EF4-FFF2-40B4-BE49-F238E27FC236}">
                <a16:creationId xmlns:a16="http://schemas.microsoft.com/office/drawing/2014/main" id="{7B1D66F5-D44D-1944-8B56-5391ECAF025D}"/>
              </a:ext>
            </a:extLst>
          </p:cNvPr>
          <p:cNvSpPr>
            <a:spLocks noGrp="1"/>
          </p:cNvSpPr>
          <p:nvPr>
            <p:ph idx="1"/>
          </p:nvPr>
        </p:nvSpPr>
        <p:spPr>
          <a:xfrm>
            <a:off x="891251" y="1504709"/>
            <a:ext cx="10236997" cy="4667491"/>
          </a:xfrm>
        </p:spPr>
        <p:txBody>
          <a:bodyPr>
            <a:normAutofit/>
          </a:bodyPr>
          <a:lstStyle/>
          <a:p>
            <a:pPr lvl="1">
              <a:lnSpc>
                <a:spcPct val="160000"/>
              </a:lnSpc>
            </a:pPr>
            <a:r>
              <a:rPr lang="en-IE" dirty="0"/>
              <a:t>you must meet the minimum grade requirement in French and in your other TJH subject to be eligible for an exchange through either department</a:t>
            </a:r>
          </a:p>
          <a:p>
            <a:pPr lvl="1">
              <a:lnSpc>
                <a:spcPct val="160000"/>
              </a:lnSpc>
            </a:pPr>
            <a:r>
              <a:rPr lang="en-IE" dirty="0"/>
              <a:t>the grade requirements for French are a 2.2 in FRU22001 and a 2.2 overall in French at the MT exams in 2021  </a:t>
            </a:r>
          </a:p>
          <a:p>
            <a:pPr lvl="1">
              <a:lnSpc>
                <a:spcPct val="160000"/>
              </a:lnSpc>
            </a:pPr>
            <a:r>
              <a:rPr lang="en-IE" dirty="0"/>
              <a:t>you must have permission from both departments to go abroad irrespective of which department you are going through</a:t>
            </a:r>
          </a:p>
          <a:p>
            <a:pPr lvl="1">
              <a:lnSpc>
                <a:spcPct val="160000"/>
              </a:lnSpc>
            </a:pPr>
            <a:r>
              <a:rPr lang="en-IE" dirty="0"/>
              <a:t>if you meet the grade requirements but the exchange you have chosen is oversubscribed, places will be attributed on the basis of the best results for French overall at the MT exams in 2021. </a:t>
            </a:r>
          </a:p>
          <a:p>
            <a:endParaRPr lang="en-US" dirty="0"/>
          </a:p>
        </p:txBody>
      </p:sp>
    </p:spTree>
    <p:extLst>
      <p:ext uri="{BB962C8B-B14F-4D97-AF65-F5344CB8AC3E}">
        <p14:creationId xmlns:p14="http://schemas.microsoft.com/office/powerpoint/2010/main" val="9123866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490145" y="2376862"/>
            <a:ext cx="2640646" cy="2104273"/>
          </a:xfrm>
          <a:noFill/>
        </p:spPr>
        <p:txBody>
          <a:bodyPr>
            <a:normAutofit/>
          </a:bodyPr>
          <a:lstStyle/>
          <a:p>
            <a:pPr algn="ctr"/>
            <a:r>
              <a:rPr lang="en-IE" sz="3000">
                <a:solidFill>
                  <a:srgbClr val="FFFFFF"/>
                </a:solidFill>
              </a:rPr>
              <a:t>Where can I go?</a:t>
            </a:r>
          </a:p>
        </p:txBody>
      </p:sp>
      <p:sp>
        <p:nvSpPr>
          <p:cNvPr id="3" name="Content Placeholder 2"/>
          <p:cNvSpPr>
            <a:spLocks noGrp="1"/>
          </p:cNvSpPr>
          <p:nvPr>
            <p:ph idx="1"/>
          </p:nvPr>
        </p:nvSpPr>
        <p:spPr>
          <a:xfrm>
            <a:off x="555585" y="532435"/>
            <a:ext cx="10668162" cy="5600171"/>
          </a:xfrm>
        </p:spPr>
        <p:txBody>
          <a:bodyPr anchor="ctr">
            <a:normAutofit/>
          </a:bodyPr>
          <a:lstStyle/>
          <a:p>
            <a:pPr>
              <a:lnSpc>
                <a:spcPct val="160000"/>
              </a:lnSpc>
            </a:pPr>
            <a:r>
              <a:rPr lang="en-IE" sz="1900" dirty="0"/>
              <a:t>Every department in TJH has an Erasmus programme and an Erasmus coordinator</a:t>
            </a:r>
          </a:p>
          <a:p>
            <a:pPr>
              <a:lnSpc>
                <a:spcPct val="160000"/>
              </a:lnSpc>
            </a:pPr>
            <a:r>
              <a:rPr lang="en-IE" sz="1900" dirty="0"/>
              <a:t>Your departments’ Erasmus coordinators and partner universities can be found on the TCD study abroad webpage</a:t>
            </a:r>
          </a:p>
          <a:p>
            <a:pPr>
              <a:lnSpc>
                <a:spcPct val="160000"/>
              </a:lnSpc>
            </a:pPr>
            <a:r>
              <a:rPr lang="en-IE" sz="1900" dirty="0"/>
              <a:t>You can only go to universities with which either of your TJH departments have an agreement</a:t>
            </a:r>
          </a:p>
          <a:p>
            <a:pPr>
              <a:lnSpc>
                <a:spcPct val="160000"/>
              </a:lnSpc>
            </a:pPr>
            <a:r>
              <a:rPr lang="en-IE" sz="1900" dirty="0"/>
              <a:t>NB: your first port of call should be your other subject, because this dictates where you can go. In some cases, certain subjects are not offered in the exchanges provided by the French department but they may be offered through your other subject: for instance, Paris 3 through the French department is only for languages, but if you study French and Film Studies, you can apply to Paris 3 through Film Studies.</a:t>
            </a:r>
          </a:p>
        </p:txBody>
      </p:sp>
    </p:spTree>
    <p:extLst>
      <p:ext uri="{BB962C8B-B14F-4D97-AF65-F5344CB8AC3E}">
        <p14:creationId xmlns:p14="http://schemas.microsoft.com/office/powerpoint/2010/main" val="2797484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334D43-6DCA-AE4D-B833-B58A2C23C0D3}"/>
              </a:ext>
            </a:extLst>
          </p:cNvPr>
          <p:cNvSpPr>
            <a:spLocks noGrp="1"/>
          </p:cNvSpPr>
          <p:nvPr>
            <p:ph idx="1"/>
          </p:nvPr>
        </p:nvSpPr>
        <p:spPr>
          <a:xfrm>
            <a:off x="439838" y="474562"/>
            <a:ext cx="10688410" cy="5697638"/>
          </a:xfrm>
        </p:spPr>
        <p:txBody>
          <a:bodyPr>
            <a:normAutofit lnSpcReduction="10000"/>
          </a:bodyPr>
          <a:lstStyle/>
          <a:p>
            <a:pPr>
              <a:lnSpc>
                <a:spcPct val="150000"/>
              </a:lnSpc>
            </a:pPr>
            <a:r>
              <a:rPr lang="en-IE" dirty="0"/>
              <a:t>Students following the </a:t>
            </a:r>
            <a:r>
              <a:rPr lang="en-IE" b="1" dirty="0"/>
              <a:t>Joint Honours pathway </a:t>
            </a:r>
            <a:r>
              <a:rPr lang="en-IE" dirty="0"/>
              <a:t>may exceptionally be permitted on clear grounds of academic benefit (for example students in Modern Languages) to go on exchange to two different partner institutions within an academic year</a:t>
            </a:r>
          </a:p>
          <a:p>
            <a:pPr lvl="1">
              <a:lnSpc>
                <a:spcPct val="150000"/>
              </a:lnSpc>
            </a:pPr>
            <a:r>
              <a:rPr lang="en-IE" dirty="0"/>
              <a:t>N.B. In such cases, students must familiarize themselves with the academic calendars of the institutions where they plan to study, to avoid overlap</a:t>
            </a:r>
          </a:p>
          <a:p>
            <a:pPr lvl="1">
              <a:lnSpc>
                <a:spcPct val="150000"/>
              </a:lnSpc>
            </a:pPr>
            <a:r>
              <a:rPr lang="en-IE" dirty="0"/>
              <a:t>N.B. Students must also take into account that applying for two Erasmus exchanges involves organising two moves within one year</a:t>
            </a:r>
          </a:p>
          <a:p>
            <a:pPr>
              <a:lnSpc>
                <a:spcPct val="150000"/>
              </a:lnSpc>
            </a:pPr>
            <a:r>
              <a:rPr lang="en-IE" dirty="0"/>
              <a:t>Students on a </a:t>
            </a:r>
            <a:r>
              <a:rPr lang="en-IE" b="1" dirty="0"/>
              <a:t>Major/Minor pathway </a:t>
            </a:r>
            <a:r>
              <a:rPr lang="en-IE" dirty="0"/>
              <a:t>must apply for Erasmus through their major subject. However, in a scenario where a student is unable to apply for an exchange through their major department, students can request that they apply through the minor subject, though they must have the agreement of the major department and sufficient credits must be available in both subjects.</a:t>
            </a:r>
          </a:p>
          <a:p>
            <a:pPr lvl="1">
              <a:lnSpc>
                <a:spcPct val="150000"/>
              </a:lnSpc>
            </a:pPr>
            <a:endParaRPr lang="en-IE" dirty="0"/>
          </a:p>
        </p:txBody>
      </p:sp>
    </p:spTree>
    <p:extLst>
      <p:ext uri="{BB962C8B-B14F-4D97-AF65-F5344CB8AC3E}">
        <p14:creationId xmlns:p14="http://schemas.microsoft.com/office/powerpoint/2010/main" val="37541938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1609344"/>
          </a:xfrm>
        </p:spPr>
        <p:txBody>
          <a:bodyPr>
            <a:normAutofit/>
          </a:bodyPr>
          <a:lstStyle/>
          <a:p>
            <a:r>
              <a:rPr lang="en-GB"/>
              <a:t>The Department of French has Erasmus partnerships with:</a:t>
            </a:r>
            <a:endParaRPr lang="en-US"/>
          </a:p>
        </p:txBody>
      </p:sp>
      <p:sp>
        <p:nvSpPr>
          <p:cNvPr id="9" name="Rectangle 8">
            <a:extLst>
              <a:ext uri="{FF2B5EF4-FFF2-40B4-BE49-F238E27FC236}">
                <a16:creationId xmlns:a16="http://schemas.microsoft.com/office/drawing/2014/main" id="{3FD711E9-7F79-40A9-8D9E-4AE293C154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0789B5B1-314B-4197-955F-47E21257EE10}"/>
              </a:ext>
            </a:extLst>
          </p:cNvPr>
          <p:cNvGraphicFramePr>
            <a:graphicFrameLocks noGrp="1"/>
          </p:cNvGraphicFramePr>
          <p:nvPr>
            <p:ph idx="1"/>
            <p:extLst>
              <p:ext uri="{D42A27DB-BD31-4B8C-83A1-F6EECF244321}">
                <p14:modId xmlns:p14="http://schemas.microsoft.com/office/powerpoint/2010/main" val="4032371375"/>
              </p:ext>
            </p:extLst>
          </p:nvPr>
        </p:nvGraphicFramePr>
        <p:xfrm>
          <a:off x="1069975" y="2385390"/>
          <a:ext cx="10058400" cy="3617845"/>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983820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400" b="1" dirty="0"/>
              <a:t>The following exchanges with France are most suitable for the following subjects:</a:t>
            </a:r>
            <a:br>
              <a:rPr lang="en-US" sz="2400" dirty="0"/>
            </a:br>
            <a:endParaRPr lang="en-US" sz="2400" dirty="0"/>
          </a:p>
        </p:txBody>
      </p:sp>
      <p:sp>
        <p:nvSpPr>
          <p:cNvPr id="3" name="Content Placeholder 2"/>
          <p:cNvSpPr>
            <a:spLocks noGrp="1"/>
          </p:cNvSpPr>
          <p:nvPr>
            <p:ph idx="1"/>
          </p:nvPr>
        </p:nvSpPr>
        <p:spPr>
          <a:xfrm>
            <a:off x="1063752" y="1724628"/>
            <a:ext cx="10064496" cy="4447572"/>
          </a:xfrm>
        </p:spPr>
        <p:txBody>
          <a:bodyPr>
            <a:normAutofit fontScale="92500" lnSpcReduction="20000"/>
          </a:bodyPr>
          <a:lstStyle/>
          <a:p>
            <a:r>
              <a:rPr lang="en-GB" dirty="0"/>
              <a:t>English - Paris 4, Paris 7, Tours, Nice (all through English)</a:t>
            </a:r>
            <a:endParaRPr lang="en-US" dirty="0"/>
          </a:p>
          <a:p>
            <a:r>
              <a:rPr lang="en-GB" dirty="0"/>
              <a:t>Philosophy - Bordeaux-Montaigne, Geneva (through French)</a:t>
            </a:r>
            <a:endParaRPr lang="en-US" dirty="0"/>
          </a:p>
          <a:p>
            <a:r>
              <a:rPr lang="en-GB" dirty="0"/>
              <a:t>Sociology – Sorbonne </a:t>
            </a:r>
            <a:r>
              <a:rPr lang="en-GB" dirty="0" err="1"/>
              <a:t>Université</a:t>
            </a:r>
            <a:r>
              <a:rPr lang="en-GB" dirty="0"/>
              <a:t>, Lille 1 (through Sociology)</a:t>
            </a:r>
            <a:endParaRPr lang="en-US" dirty="0"/>
          </a:p>
          <a:p>
            <a:r>
              <a:rPr lang="en-GB" dirty="0"/>
              <a:t>Art History - Paris 4 (through Art History)</a:t>
            </a:r>
            <a:endParaRPr lang="en-US" dirty="0"/>
          </a:p>
          <a:p>
            <a:r>
              <a:rPr lang="en-GB" dirty="0"/>
              <a:t>Classics - Bordeaux-Montaigne (through French or Classics), Geneva (through Classics)</a:t>
            </a:r>
            <a:endParaRPr lang="en-US" dirty="0"/>
          </a:p>
          <a:p>
            <a:r>
              <a:rPr lang="en-GB" dirty="0"/>
              <a:t>Film Studies - Paris 3/Rennes 2 (through Film), Lyon 2 (through French)</a:t>
            </a:r>
            <a:endParaRPr lang="en-US" dirty="0"/>
          </a:p>
          <a:p>
            <a:r>
              <a:rPr lang="en-GB" dirty="0"/>
              <a:t>Jewish and Islamic </a:t>
            </a:r>
            <a:r>
              <a:rPr lang="en-GB" dirty="0" err="1"/>
              <a:t>Civ</a:t>
            </a:r>
            <a:r>
              <a:rPr lang="en-GB" dirty="0"/>
              <a:t> - Bordeaux-Montaigne (through French)</a:t>
            </a:r>
            <a:endParaRPr lang="en-US" dirty="0"/>
          </a:p>
          <a:p>
            <a:r>
              <a:rPr lang="en-GB" dirty="0"/>
              <a:t>German - Paris 3, </a:t>
            </a:r>
            <a:r>
              <a:rPr lang="en-GB" dirty="0" err="1"/>
              <a:t>Orléans</a:t>
            </a:r>
            <a:r>
              <a:rPr lang="en-GB" dirty="0"/>
              <a:t>, Bordeaux, Lyon (through French)</a:t>
            </a:r>
            <a:endParaRPr lang="en-US" dirty="0"/>
          </a:p>
          <a:p>
            <a:r>
              <a:rPr lang="en-GB" dirty="0"/>
              <a:t>Spanish - Paris 3, </a:t>
            </a:r>
            <a:r>
              <a:rPr lang="en-GB" dirty="0" err="1"/>
              <a:t>Orléans</a:t>
            </a:r>
            <a:r>
              <a:rPr lang="en-GB" dirty="0"/>
              <a:t>, Bordeaux (through French)</a:t>
            </a:r>
            <a:endParaRPr lang="en-US" dirty="0"/>
          </a:p>
          <a:p>
            <a:r>
              <a:rPr lang="en-GB" dirty="0"/>
              <a:t>Italian - Paris 3 (through French, but only suitable for those with a very high standard. Students usually go to Italy where it is possible to study French.)</a:t>
            </a:r>
          </a:p>
          <a:p>
            <a:r>
              <a:rPr lang="en-GB" dirty="0"/>
              <a:t>*Irish – Orléans (through French) </a:t>
            </a:r>
          </a:p>
          <a:p>
            <a:pPr lvl="1"/>
            <a:r>
              <a:rPr lang="en-US" dirty="0"/>
              <a:t>*students of Irish are required to apply to Orléans as their first choice</a:t>
            </a:r>
          </a:p>
          <a:p>
            <a:endParaRPr lang="en-US" dirty="0"/>
          </a:p>
        </p:txBody>
      </p:sp>
    </p:spTree>
    <p:extLst>
      <p:ext uri="{BB962C8B-B14F-4D97-AF65-F5344CB8AC3E}">
        <p14:creationId xmlns:p14="http://schemas.microsoft.com/office/powerpoint/2010/main" val="29722240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009DD9B-5EE2-4C0D-8B2B-351C8C1022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720DB99-7745-4E75-9D96-AAB6D55C53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id="{D68803C4-E159-4360-B7BB-74205C8F78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504B0465-3B07-49BF-BEA7-D814762462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69848" y="484632"/>
            <a:ext cx="10058400" cy="1609344"/>
          </a:xfrm>
        </p:spPr>
        <p:txBody>
          <a:bodyPr>
            <a:normAutofit/>
          </a:bodyPr>
          <a:lstStyle/>
          <a:p>
            <a:r>
              <a:rPr lang="en-IE"/>
              <a:t>Examples</a:t>
            </a:r>
          </a:p>
        </p:txBody>
      </p:sp>
      <p:sp>
        <p:nvSpPr>
          <p:cNvPr id="3" name="Content Placeholder 2"/>
          <p:cNvSpPr>
            <a:spLocks noGrp="1"/>
          </p:cNvSpPr>
          <p:nvPr>
            <p:ph idx="1"/>
          </p:nvPr>
        </p:nvSpPr>
        <p:spPr>
          <a:xfrm>
            <a:off x="1069848" y="2320412"/>
            <a:ext cx="10058400" cy="3851787"/>
          </a:xfrm>
        </p:spPr>
        <p:txBody>
          <a:bodyPr>
            <a:normAutofit/>
          </a:bodyPr>
          <a:lstStyle/>
          <a:p>
            <a:r>
              <a:rPr lang="en-IE" dirty="0"/>
              <a:t>“I study French and Italian. Where can I go on Erasmus?”</a:t>
            </a:r>
          </a:p>
          <a:p>
            <a:pPr lvl="1"/>
            <a:r>
              <a:rPr lang="en-IE" dirty="0"/>
              <a:t>Through the French department you can go to Université Paris 3-Sorbonne Nouvelle (but only if you have studied Italian for the Leaving Cert and have a high standard).  Through the Italian department you can go to the Universities of Bologna, Pavia or Trieste</a:t>
            </a:r>
          </a:p>
          <a:p>
            <a:pPr lvl="1"/>
            <a:endParaRPr lang="en-IE" dirty="0"/>
          </a:p>
          <a:p>
            <a:pPr marL="274320" lvl="1" indent="0">
              <a:buNone/>
            </a:pPr>
            <a:endParaRPr lang="en-IE" dirty="0"/>
          </a:p>
        </p:txBody>
      </p:sp>
      <p:sp>
        <p:nvSpPr>
          <p:cNvPr id="16" name="Oval 15">
            <a:extLst>
              <a:ext uri="{FF2B5EF4-FFF2-40B4-BE49-F238E27FC236}">
                <a16:creationId xmlns:a16="http://schemas.microsoft.com/office/drawing/2014/main" id="{49B7FFA5-14CB-4A4F-9BCC-CA3AA5D9D2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id="{04E48745-7512-4EC2-9E20-9092D12150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6225617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{5BD14DF6-617F-A542-93B8-B56723E66D84}tf10001070</Template>
  <TotalTime>1636</TotalTime>
  <Words>1903</Words>
  <Application>Microsoft Office PowerPoint</Application>
  <PresentationFormat>Widescreen</PresentationFormat>
  <Paragraphs>114</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Calibri</vt:lpstr>
      <vt:lpstr>Rockwell</vt:lpstr>
      <vt:lpstr>Rockwell Condensed</vt:lpstr>
      <vt:lpstr>Rockwell Extra Bold</vt:lpstr>
      <vt:lpstr>Wingdings</vt:lpstr>
      <vt:lpstr>Wood Type</vt:lpstr>
      <vt:lpstr>TJH Erasmus </vt:lpstr>
      <vt:lpstr>Why go on Erasmus?</vt:lpstr>
      <vt:lpstr>Who can go on Erasmus?</vt:lpstr>
      <vt:lpstr>The following conditions must be met in order to go abroad: </vt:lpstr>
      <vt:lpstr>Where can I go?</vt:lpstr>
      <vt:lpstr>PowerPoint Presentation</vt:lpstr>
      <vt:lpstr>The Department of French has Erasmus partnerships with:</vt:lpstr>
      <vt:lpstr>The following exchanges with France are most suitable for the following subjects: </vt:lpstr>
      <vt:lpstr>Examples</vt:lpstr>
      <vt:lpstr>When can I go?</vt:lpstr>
      <vt:lpstr>What do I study?</vt:lpstr>
      <vt:lpstr>ECTS requirements TJH students abroad for Half-year</vt:lpstr>
      <vt:lpstr>ECTS requirements TJH students abroad for full-year</vt:lpstr>
      <vt:lpstr>ECTS requirements for all pathways</vt:lpstr>
      <vt:lpstr>How do I apply? </vt:lpstr>
      <vt:lpstr>The Learning Agreement (LA)</vt:lpstr>
      <vt:lpstr>How do I pass the year?</vt:lpstr>
      <vt:lpstr>Problems</vt:lpstr>
      <vt:lpstr>Residence abroad requirement</vt:lpstr>
      <vt:lpstr>Further information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Lukes</dc:creator>
  <cp:lastModifiedBy>Tracy Corbett</cp:lastModifiedBy>
  <cp:revision>87</cp:revision>
  <dcterms:created xsi:type="dcterms:W3CDTF">2021-11-09T13:59:00Z</dcterms:created>
  <dcterms:modified xsi:type="dcterms:W3CDTF">2021-12-01T21:19:35Z</dcterms:modified>
</cp:coreProperties>
</file>