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3" r:id="rId3"/>
    <p:sldId id="269" r:id="rId4"/>
    <p:sldId id="265" r:id="rId5"/>
    <p:sldId id="264" r:id="rId6"/>
    <p:sldId id="270" r:id="rId7"/>
    <p:sldId id="271" r:id="rId8"/>
    <p:sldId id="266" r:id="rId9"/>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ghna Harte" initials="AH"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007E"/>
    <a:srgbClr val="F39200"/>
    <a:srgbClr val="CC3399"/>
    <a:srgbClr val="B82E8A"/>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3265" autoAdjust="0"/>
    <p:restoredTop sz="94245" autoAdjust="0"/>
  </p:normalViewPr>
  <p:slideViewPr>
    <p:cSldViewPr>
      <p:cViewPr>
        <p:scale>
          <a:sx n="54" d="100"/>
          <a:sy n="54" d="100"/>
        </p:scale>
        <p:origin x="-1818" y="-72"/>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3A7F3F-B71B-46BD-8349-EBA40495DA10}" type="datetimeFigureOut">
              <a:rPr lang="en-IE" smtClean="0"/>
              <a:t>13/04/2018</a:t>
            </a:fld>
            <a:endParaRPr lang="en-IE"/>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7893DC5-8224-4C91-837F-B02E2D2C25B8}" type="slidenum">
              <a:rPr lang="en-IE" smtClean="0"/>
              <a:t>‹#›</a:t>
            </a:fld>
            <a:endParaRPr lang="en-IE"/>
          </a:p>
        </p:txBody>
      </p:sp>
    </p:spTree>
    <p:extLst>
      <p:ext uri="{BB962C8B-B14F-4D97-AF65-F5344CB8AC3E}">
        <p14:creationId xmlns:p14="http://schemas.microsoft.com/office/powerpoint/2010/main" val="38360325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endParaRPr lang="en-IE"/>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E"/>
          </a:p>
        </p:txBody>
      </p:sp>
      <p:sp>
        <p:nvSpPr>
          <p:cNvPr id="4" name="Date Placeholder 3"/>
          <p:cNvSpPr>
            <a:spLocks noGrp="1"/>
          </p:cNvSpPr>
          <p:nvPr>
            <p:ph type="dt" sz="half" idx="10"/>
          </p:nvPr>
        </p:nvSpPr>
        <p:spPr/>
        <p:txBody>
          <a:bodyPr/>
          <a:lstStyle/>
          <a:p>
            <a:fld id="{FD2BC885-44A2-460E-BF8F-065174723A48}" type="datetime1">
              <a:rPr lang="en-IE" smtClean="0"/>
              <a:t>13/04/2018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264ED33-5565-487D-A84A-8564CA34D8C5}" type="slidenum">
              <a:rPr lang="en-IE" smtClean="0"/>
              <a:t>‹#›</a:t>
            </a:fld>
            <a:endParaRPr lang="en-I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311F1EFA-8B3F-4045-8829-A7B3CB5C2BCB}" type="datetime1">
              <a:rPr lang="en-IE" smtClean="0"/>
              <a:t>13/04/2018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264ED33-5565-487D-A84A-8564CA34D8C5}" type="slidenum">
              <a:rPr lang="en-IE" smtClean="0"/>
              <a:t>‹#›</a:t>
            </a:fld>
            <a:endParaRPr lang="en-I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endParaRPr lang="en-IE"/>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174F1E59-4B89-473E-81FC-3481E96ACE03}" type="datetime1">
              <a:rPr lang="en-IE" smtClean="0"/>
              <a:t>13/04/2018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264ED33-5565-487D-A84A-8564CA34D8C5}" type="slidenum">
              <a:rPr lang="en-IE" smtClean="0"/>
              <a:t>‹#›</a:t>
            </a:fld>
            <a:endParaRPr lang="en-I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ABEF0D70-BA70-44E3-BC17-1A6AC67716D3}" type="datetime1">
              <a:rPr lang="en-IE" smtClean="0"/>
              <a:t>13/04/2018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264ED33-5565-487D-A84A-8564CA34D8C5}" type="slidenum">
              <a:rPr lang="en-IE" smtClean="0"/>
              <a:t>‹#›</a:t>
            </a:fld>
            <a:endParaRPr lang="en-I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endParaRPr lang="en-IE"/>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29AE86-9B08-4392-BEC4-EF009175927F}" type="datetime1">
              <a:rPr lang="en-IE" smtClean="0"/>
              <a:t>13/04/2018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264ED33-5565-487D-A84A-8564CA34D8C5}" type="slidenum">
              <a:rPr lang="en-IE" smtClean="0"/>
              <a:t>‹#›</a:t>
            </a:fld>
            <a:endParaRPr lang="en-I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p:cNvSpPr>
            <a:spLocks noGrp="1"/>
          </p:cNvSpPr>
          <p:nvPr>
            <p:ph type="dt" sz="half" idx="10"/>
          </p:nvPr>
        </p:nvSpPr>
        <p:spPr/>
        <p:txBody>
          <a:bodyPr/>
          <a:lstStyle/>
          <a:p>
            <a:fld id="{F3B88F2B-1EC1-4E19-8418-6B7C16D1AB0A}" type="datetime1">
              <a:rPr lang="en-IE" smtClean="0"/>
              <a:t>13/04/2018</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4264ED33-5565-487D-A84A-8564CA34D8C5}" type="slidenum">
              <a:rPr lang="en-IE" smtClean="0"/>
              <a:t>‹#›</a:t>
            </a:fld>
            <a:endParaRPr lang="en-I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E"/>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p:cNvSpPr>
            <a:spLocks noGrp="1"/>
          </p:cNvSpPr>
          <p:nvPr>
            <p:ph type="dt" sz="half" idx="10"/>
          </p:nvPr>
        </p:nvSpPr>
        <p:spPr/>
        <p:txBody>
          <a:bodyPr/>
          <a:lstStyle/>
          <a:p>
            <a:fld id="{DF47B495-36CF-4106-BC1F-491D653B746E}" type="datetime1">
              <a:rPr lang="en-IE" smtClean="0"/>
              <a:t>13/04/2018</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4264ED33-5565-487D-A84A-8564CA34D8C5}" type="slidenum">
              <a:rPr lang="en-IE" smtClean="0"/>
              <a:t>‹#›</a:t>
            </a:fld>
            <a:endParaRPr lang="en-I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Date Placeholder 2"/>
          <p:cNvSpPr>
            <a:spLocks noGrp="1"/>
          </p:cNvSpPr>
          <p:nvPr>
            <p:ph type="dt" sz="half" idx="10"/>
          </p:nvPr>
        </p:nvSpPr>
        <p:spPr/>
        <p:txBody>
          <a:bodyPr/>
          <a:lstStyle/>
          <a:p>
            <a:fld id="{300309A3-D1DF-45B3-BD01-C5084F786A22}" type="datetime1">
              <a:rPr lang="en-IE" smtClean="0"/>
              <a:t>13/04/2018</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4264ED33-5565-487D-A84A-8564CA34D8C5}" type="slidenum">
              <a:rPr lang="en-IE" smtClean="0"/>
              <a:t>‹#›</a:t>
            </a:fld>
            <a:endParaRPr lang="en-I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7C187E-F4CB-446C-8993-3E8E098E8736}" type="datetime1">
              <a:rPr lang="en-IE" smtClean="0"/>
              <a:t>13/04/2018</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4264ED33-5565-487D-A84A-8564CA34D8C5}" type="slidenum">
              <a:rPr lang="en-IE" smtClean="0"/>
              <a:t>‹#›</a:t>
            </a:fld>
            <a:endParaRPr lang="en-I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endParaRPr lang="en-IE"/>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1FC049D-E2E4-412E-90E4-CB8D596675A0}" type="datetime1">
              <a:rPr lang="en-IE" smtClean="0"/>
              <a:t>13/04/2018</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4264ED33-5565-487D-A84A-8564CA34D8C5}" type="slidenum">
              <a:rPr lang="en-IE" smtClean="0"/>
              <a:t>‹#›</a:t>
            </a:fld>
            <a:endParaRPr lang="en-I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endParaRPr lang="en-IE"/>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FB0A18B-AAFE-45FC-A2CB-9692CE5FAB6C}" type="datetime1">
              <a:rPr lang="en-IE" smtClean="0"/>
              <a:t>13/04/2018</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4264ED33-5565-487D-A84A-8564CA34D8C5}" type="slidenum">
              <a:rPr lang="en-IE" smtClean="0"/>
              <a:t>‹#›</a:t>
            </a:fld>
            <a:endParaRPr lang="en-I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dirty="0"/>
              <a:t>Click to edit Master title style</a:t>
            </a:r>
            <a:endParaRPr lang="en-IE" dirty="0"/>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E" dirty="0"/>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defRPr>
            </a:lvl1pPr>
          </a:lstStyle>
          <a:p>
            <a:fld id="{B173792D-6027-4187-88B7-62AD1FD095A4}" type="datetime1">
              <a:rPr lang="en-IE" smtClean="0"/>
              <a:t>13/04/2018</a:t>
            </a:fld>
            <a:endParaRPr lang="en-IE" dirty="0"/>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defRPr>
            </a:lvl1pPr>
          </a:lstStyle>
          <a:p>
            <a:endParaRPr lang="en-IE" dirty="0"/>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defRPr>
            </a:lvl1pPr>
          </a:lstStyle>
          <a:p>
            <a:fld id="{4264ED33-5565-487D-A84A-8564CA34D8C5}" type="slidenum">
              <a:rPr lang="en-IE" smtClean="0"/>
              <a:pPr/>
              <a:t>‹#›</a:t>
            </a:fld>
            <a:endParaRPr lang="en-IE"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anose="020B0604020202020204"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anose="020B0604020202020204"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anose="020B0604020202020204"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hyperlink" Target="http://www.askaboutalcohol.ie/" TargetMode="Externa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7.xml"/><Relationship Id="rId1" Type="http://schemas.openxmlformats.org/officeDocument/2006/relationships/themeOverride" Target="../theme/themeOverride1.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hyperlink" Target="http://www.askaboutalcohol.ie/helpful-resources/research-reports/the-untold-story-harms-experienced-in-the-irish-population-due-to-others-drinking.pdf" TargetMode="External"/><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mailto:alcoholprogramme@hse.ie" TargetMode="External"/><Relationship Id="rId2" Type="http://schemas.openxmlformats.org/officeDocument/2006/relationships/hyperlink" Target="mailto:aghna.harte@hse.ie" TargetMode="External"/><Relationship Id="rId1" Type="http://schemas.openxmlformats.org/officeDocument/2006/relationships/slideLayout" Target="../slideLayouts/slideLayout7.xml"/><Relationship Id="rId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69016" y="4211960"/>
            <a:ext cx="4752527" cy="2736304"/>
          </a:xfrm>
        </p:spPr>
        <p:txBody>
          <a:bodyPr>
            <a:normAutofit fontScale="90000"/>
          </a:bodyPr>
          <a:lstStyle/>
          <a:p>
            <a:r>
              <a:rPr lang="en-IE" b="1" dirty="0">
                <a:solidFill>
                  <a:srgbClr val="B82E8A"/>
                </a:solidFill>
                <a:latin typeface="Arial" panose="020B0604020202020204" pitchFamily="34" charset="0"/>
                <a:cs typeface="Arial" panose="020B0604020202020204" pitchFamily="34" charset="0"/>
              </a:rPr>
              <a:t/>
            </a:r>
            <a:br>
              <a:rPr lang="en-IE" b="1" dirty="0">
                <a:solidFill>
                  <a:srgbClr val="B82E8A"/>
                </a:solidFill>
                <a:latin typeface="Arial" panose="020B0604020202020204" pitchFamily="34" charset="0"/>
                <a:cs typeface="Arial" panose="020B0604020202020204" pitchFamily="34" charset="0"/>
              </a:rPr>
            </a:br>
            <a:r>
              <a:rPr lang="en-IE" b="1" dirty="0">
                <a:solidFill>
                  <a:srgbClr val="B82E8A"/>
                </a:solidFill>
                <a:latin typeface="Arial" panose="020B0604020202020204" pitchFamily="34" charset="0"/>
                <a:cs typeface="Arial" panose="020B0604020202020204" pitchFamily="34" charset="0"/>
              </a:rPr>
              <a:t/>
            </a:r>
            <a:br>
              <a:rPr lang="en-IE" b="1" dirty="0">
                <a:solidFill>
                  <a:srgbClr val="B82E8A"/>
                </a:solidFill>
                <a:latin typeface="Arial" panose="020B0604020202020204" pitchFamily="34" charset="0"/>
                <a:cs typeface="Arial" panose="020B0604020202020204" pitchFamily="34" charset="0"/>
              </a:rPr>
            </a:br>
            <a:r>
              <a:rPr lang="en-IE" sz="3100" b="1" dirty="0">
                <a:solidFill>
                  <a:srgbClr val="E6007E"/>
                </a:solidFill>
                <a:latin typeface="Arial" panose="020B0604020202020204" pitchFamily="34" charset="0"/>
                <a:cs typeface="Arial" panose="020B0604020202020204" pitchFamily="34" charset="0"/>
              </a:rPr>
              <a:t>Partner Pack</a:t>
            </a:r>
            <a:br>
              <a:rPr lang="en-IE" sz="3100" b="1" dirty="0">
                <a:solidFill>
                  <a:srgbClr val="E6007E"/>
                </a:solidFill>
                <a:latin typeface="Arial" panose="020B0604020202020204" pitchFamily="34" charset="0"/>
                <a:cs typeface="Arial" panose="020B0604020202020204" pitchFamily="34" charset="0"/>
              </a:rPr>
            </a:br>
            <a:r>
              <a:rPr lang="en-IE" sz="3100" b="1" dirty="0">
                <a:solidFill>
                  <a:srgbClr val="E6007E"/>
                </a:solidFill>
                <a:latin typeface="Arial" panose="020B0604020202020204" pitchFamily="34" charset="0"/>
                <a:cs typeface="Arial" panose="020B0604020202020204" pitchFamily="34" charset="0"/>
              </a:rPr>
              <a:t/>
            </a:r>
            <a:br>
              <a:rPr lang="en-IE" sz="3100" b="1" dirty="0">
                <a:solidFill>
                  <a:srgbClr val="E6007E"/>
                </a:solidFill>
                <a:latin typeface="Arial" panose="020B0604020202020204" pitchFamily="34" charset="0"/>
                <a:cs typeface="Arial" panose="020B0604020202020204" pitchFamily="34" charset="0"/>
              </a:rPr>
            </a:br>
            <a:r>
              <a:rPr lang="en-IE" sz="2000" b="1" dirty="0">
                <a:solidFill>
                  <a:srgbClr val="E6007E"/>
                </a:solidFill>
                <a:cs typeface="Arial" panose="020B0604020202020204" pitchFamily="34" charset="0"/>
              </a:rPr>
              <a:t>April 2018</a:t>
            </a:r>
            <a:r>
              <a:rPr lang="en-IE" sz="2000" b="1" dirty="0">
                <a:solidFill>
                  <a:srgbClr val="B82E8A"/>
                </a:solidFill>
                <a:cs typeface="Arial" panose="020B0604020202020204" pitchFamily="34" charset="0"/>
              </a:rPr>
              <a:t/>
            </a:r>
            <a:br>
              <a:rPr lang="en-IE" sz="2000" b="1" dirty="0">
                <a:solidFill>
                  <a:srgbClr val="B82E8A"/>
                </a:solidFill>
                <a:cs typeface="Arial" panose="020B0604020202020204" pitchFamily="34" charset="0"/>
              </a:rPr>
            </a:br>
            <a:r>
              <a:rPr lang="en-IE" sz="2000" b="1" dirty="0">
                <a:solidFill>
                  <a:srgbClr val="B82E8A"/>
                </a:solidFill>
                <a:cs typeface="Arial" panose="020B0604020202020204" pitchFamily="34" charset="0"/>
              </a:rPr>
              <a:t/>
            </a:r>
            <a:br>
              <a:rPr lang="en-IE" sz="2000" b="1" dirty="0">
                <a:solidFill>
                  <a:srgbClr val="B82E8A"/>
                </a:solidFill>
                <a:cs typeface="Arial" panose="020B0604020202020204" pitchFamily="34" charset="0"/>
              </a:rPr>
            </a:br>
            <a:r>
              <a:rPr lang="en-IE" sz="2000" b="1" dirty="0">
                <a:solidFill>
                  <a:srgbClr val="B82E8A"/>
                </a:solidFill>
                <a:cs typeface="Arial" panose="020B0604020202020204" pitchFamily="34" charset="0"/>
                <a:hlinkClick r:id="rId2"/>
              </a:rPr>
              <a:t>www.askaboutalcohol.ie</a:t>
            </a:r>
            <a:r>
              <a:rPr lang="en-IE" sz="2000" b="1" dirty="0">
                <a:solidFill>
                  <a:srgbClr val="B82E8A"/>
                </a:solidFill>
                <a:cs typeface="Arial" panose="020B0604020202020204" pitchFamily="34" charset="0"/>
              </a:rPr>
              <a:t/>
            </a:r>
            <a:br>
              <a:rPr lang="en-IE" sz="2000" b="1" dirty="0">
                <a:solidFill>
                  <a:srgbClr val="B82E8A"/>
                </a:solidFill>
                <a:cs typeface="Arial" panose="020B0604020202020204" pitchFamily="34" charset="0"/>
              </a:rPr>
            </a:br>
            <a:endParaRPr lang="en-IE" b="1" dirty="0">
              <a:solidFill>
                <a:srgbClr val="B82E8A"/>
              </a:solidFill>
              <a:latin typeface="Arial" panose="020B0604020202020204" pitchFamily="34" charset="0"/>
              <a:cs typeface="Arial" panose="020B0604020202020204" pitchFamily="34"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80642" y="8138047"/>
            <a:ext cx="2780928" cy="539700"/>
          </a:xfrm>
          <a:prstGeom prst="rect">
            <a:avLst/>
          </a:prstGeom>
        </p:spPr>
      </p:pic>
      <p:sp>
        <p:nvSpPr>
          <p:cNvPr id="6" name="Slide Number Placeholder 5"/>
          <p:cNvSpPr>
            <a:spLocks noGrp="1"/>
          </p:cNvSpPr>
          <p:nvPr>
            <p:ph type="sldNum" sz="quarter" idx="12"/>
          </p:nvPr>
        </p:nvSpPr>
        <p:spPr/>
        <p:txBody>
          <a:bodyPr/>
          <a:lstStyle/>
          <a:p>
            <a:fld id="{4264ED33-5565-487D-A84A-8564CA34D8C5}" type="slidenum">
              <a:rPr lang="en-IE" smtClean="0"/>
              <a:t>1</a:t>
            </a:fld>
            <a:endParaRPr lang="en-IE"/>
          </a:p>
        </p:txBody>
      </p:sp>
      <p:sp>
        <p:nvSpPr>
          <p:cNvPr id="7" name="Rectangle 6"/>
          <p:cNvSpPr/>
          <p:nvPr/>
        </p:nvSpPr>
        <p:spPr>
          <a:xfrm>
            <a:off x="836712" y="2268099"/>
            <a:ext cx="5112568" cy="2231380"/>
          </a:xfrm>
          <a:prstGeom prst="rect">
            <a:avLst/>
          </a:prstGeom>
        </p:spPr>
        <p:txBody>
          <a:bodyPr wrap="square">
            <a:spAutoFit/>
          </a:bodyPr>
          <a:lstStyle/>
          <a:p>
            <a:pPr algn="ctr"/>
            <a:r>
              <a:rPr lang="en-GB" sz="3400" b="1" dirty="0">
                <a:solidFill>
                  <a:srgbClr val="F39200"/>
                </a:solidFill>
                <a:latin typeface="Arial" panose="020B0604020202020204" pitchFamily="34" charset="0"/>
                <a:cs typeface="Arial" panose="020B0604020202020204" pitchFamily="34" charset="0"/>
              </a:rPr>
              <a:t>The untold story</a:t>
            </a:r>
            <a:r>
              <a:rPr lang="en-GB" sz="3000" b="1" dirty="0">
                <a:solidFill>
                  <a:srgbClr val="F39200"/>
                </a:solidFill>
                <a:latin typeface="Arial" panose="020B0604020202020204" pitchFamily="34" charset="0"/>
                <a:cs typeface="Arial" panose="020B0604020202020204" pitchFamily="34" charset="0"/>
              </a:rPr>
              <a:t>: </a:t>
            </a:r>
          </a:p>
          <a:p>
            <a:endParaRPr lang="en-GB" sz="3000" b="1" dirty="0">
              <a:solidFill>
                <a:srgbClr val="F39200"/>
              </a:solidFill>
              <a:latin typeface="Arial" panose="020B0604020202020204" pitchFamily="34" charset="0"/>
              <a:cs typeface="Arial" panose="020B0604020202020204" pitchFamily="34" charset="0"/>
            </a:endParaRPr>
          </a:p>
          <a:p>
            <a:pPr algn="ctr"/>
            <a:r>
              <a:rPr lang="en-GB" sz="2500" b="1" dirty="0">
                <a:solidFill>
                  <a:srgbClr val="F39200"/>
                </a:solidFill>
                <a:latin typeface="Arial" panose="020B0604020202020204" pitchFamily="34" charset="0"/>
                <a:cs typeface="Arial" panose="020B0604020202020204" pitchFamily="34" charset="0"/>
              </a:rPr>
              <a:t>Harms experienced in the Irish population due to others’ drinking</a:t>
            </a:r>
          </a:p>
        </p:txBody>
      </p: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826885" y="274526"/>
            <a:ext cx="1769494" cy="1386084"/>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65212" y="274526"/>
            <a:ext cx="1143000" cy="1238250"/>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5212" y="7685586"/>
            <a:ext cx="2875756" cy="992161"/>
          </a:xfrm>
          <a:prstGeom prst="rect">
            <a:avLst/>
          </a:prstGeom>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294428" y="7809803"/>
            <a:ext cx="834408" cy="83440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2426" y="403309"/>
            <a:ext cx="5682877" cy="1200329"/>
          </a:xfrm>
          <a:prstGeom prst="rect">
            <a:avLst/>
          </a:prstGeom>
          <a:noFill/>
        </p:spPr>
        <p:txBody>
          <a:bodyPr wrap="square" rtlCol="0">
            <a:spAutoFit/>
          </a:bodyPr>
          <a:lstStyle/>
          <a:p>
            <a:r>
              <a:rPr lang="en-IE" sz="1200" dirty="0">
                <a:latin typeface="Arial" panose="020B0604020202020204" pitchFamily="34" charset="0"/>
                <a:cs typeface="Arial" panose="020B0604020202020204" pitchFamily="34" charset="0"/>
              </a:rPr>
              <a:t>The HSE today, Monday, 16</a:t>
            </a:r>
            <a:r>
              <a:rPr lang="en-IE" sz="1200" baseline="30000" dirty="0">
                <a:latin typeface="Arial" panose="020B0604020202020204" pitchFamily="34" charset="0"/>
                <a:cs typeface="Arial" panose="020B0604020202020204" pitchFamily="34" charset="0"/>
              </a:rPr>
              <a:t>th</a:t>
            </a:r>
            <a:r>
              <a:rPr lang="en-IE" sz="1200" dirty="0">
                <a:latin typeface="Arial" panose="020B0604020202020204" pitchFamily="34" charset="0"/>
                <a:cs typeface="Arial" panose="020B0604020202020204" pitchFamily="34" charset="0"/>
              </a:rPr>
              <a:t> April, launched the</a:t>
            </a:r>
            <a:r>
              <a:rPr lang="en-IE" sz="1200" b="1" dirty="0">
                <a:latin typeface="Arial" panose="020B0604020202020204" pitchFamily="34" charset="0"/>
                <a:cs typeface="Arial" panose="020B0604020202020204" pitchFamily="34" charset="0"/>
              </a:rPr>
              <a:t> </a:t>
            </a:r>
            <a:r>
              <a:rPr lang="en-IE" sz="1200" dirty="0">
                <a:latin typeface="Arial" panose="020B0604020202020204" pitchFamily="34" charset="0"/>
                <a:cs typeface="Arial" panose="020B0604020202020204" pitchFamily="34" charset="0"/>
              </a:rPr>
              <a:t>first dedicated Irish survey on Alcohol’s Harm to Others. “</a:t>
            </a:r>
            <a:r>
              <a:rPr lang="en-IE" sz="1200" i="1" dirty="0">
                <a:latin typeface="Arial" panose="020B0604020202020204" pitchFamily="34" charset="0"/>
                <a:cs typeface="Arial" panose="020B0604020202020204" pitchFamily="34" charset="0"/>
              </a:rPr>
              <a:t>The Untold Story: Harms Experienced in the Irish Population due to Others’ Drinking”</a:t>
            </a:r>
            <a:r>
              <a:rPr lang="en-IE" sz="1200" dirty="0">
                <a:latin typeface="Arial" panose="020B0604020202020204" pitchFamily="34" charset="0"/>
                <a:cs typeface="Arial" panose="020B0604020202020204" pitchFamily="34" charset="0"/>
              </a:rPr>
              <a:t> quantifies some of alcohol’s harm to others in modern Ireland.  It makes very clear that preventing and reducing harm to others from drinkers is an urgent public health goal - equally as important as preventing and reducing harm to the drinker due to their own drinking.   </a:t>
            </a:r>
          </a:p>
        </p:txBody>
      </p:sp>
      <p:sp>
        <p:nvSpPr>
          <p:cNvPr id="8" name="Slide Number Placeholder 7"/>
          <p:cNvSpPr>
            <a:spLocks noGrp="1"/>
          </p:cNvSpPr>
          <p:nvPr>
            <p:ph type="sldNum" sz="quarter" idx="12"/>
          </p:nvPr>
        </p:nvSpPr>
        <p:spPr/>
        <p:txBody>
          <a:bodyPr/>
          <a:lstStyle/>
          <a:p>
            <a:fld id="{4264ED33-5565-487D-A84A-8564CA34D8C5}" type="slidenum">
              <a:rPr lang="en-IE" smtClean="0"/>
              <a:t>2</a:t>
            </a:fld>
            <a:endParaRPr lang="en-IE"/>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84176" y="6516216"/>
            <a:ext cx="4383197" cy="2293873"/>
          </a:xfrm>
          <a:prstGeom prst="rect">
            <a:avLst/>
          </a:prstGeom>
        </p:spPr>
      </p:pic>
      <p:sp>
        <p:nvSpPr>
          <p:cNvPr id="16" name="Rectangle 15"/>
          <p:cNvSpPr/>
          <p:nvPr/>
        </p:nvSpPr>
        <p:spPr>
          <a:xfrm>
            <a:off x="369150" y="1829884"/>
            <a:ext cx="2226493" cy="1938992"/>
          </a:xfrm>
          <a:prstGeom prst="rect">
            <a:avLst/>
          </a:prstGeom>
        </p:spPr>
        <p:txBody>
          <a:bodyPr wrap="square">
            <a:spAutoFit/>
          </a:bodyPr>
          <a:lstStyle/>
          <a:p>
            <a:r>
              <a:rPr lang="en-IE" sz="1200" dirty="0">
                <a:latin typeface="Arial" panose="020B0604020202020204" pitchFamily="34" charset="0"/>
                <a:cs typeface="Arial" panose="020B0604020202020204" pitchFamily="34" charset="0"/>
              </a:rPr>
              <a:t>Alcohol’s harm from other people’s drinking can affect a wide range of relationships in a person’s life – family and friends, children, work colleagues and strangers. The purpose of this report is to explore how the drinking of others can negatively impact peoples’ lives.  </a:t>
            </a:r>
          </a:p>
        </p:txBody>
      </p:sp>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24176" y="1598508"/>
            <a:ext cx="3755503" cy="1965380"/>
          </a:xfrm>
          <a:prstGeom prst="rect">
            <a:avLst/>
          </a:prstGeom>
        </p:spPr>
      </p:pic>
      <p:sp>
        <p:nvSpPr>
          <p:cNvPr id="5" name="TextBox 4"/>
          <p:cNvSpPr txBox="1"/>
          <p:nvPr/>
        </p:nvSpPr>
        <p:spPr>
          <a:xfrm>
            <a:off x="382426" y="3783020"/>
            <a:ext cx="6210529" cy="2862322"/>
          </a:xfrm>
          <a:prstGeom prst="rect">
            <a:avLst/>
          </a:prstGeom>
          <a:noFill/>
        </p:spPr>
        <p:txBody>
          <a:bodyPr wrap="square" rtlCol="0">
            <a:spAutoFit/>
          </a:bodyPr>
          <a:lstStyle/>
          <a:p>
            <a:r>
              <a:rPr lang="en-IE" sz="1200" b="1" u="sng" dirty="0">
                <a:latin typeface="Arial" panose="020B0604020202020204" pitchFamily="34" charset="0"/>
                <a:cs typeface="Arial" panose="020B0604020202020204" pitchFamily="34" charset="0"/>
              </a:rPr>
              <a:t>Key Findings from the report:</a:t>
            </a:r>
            <a:endParaRPr lang="en-IE" sz="1200" dirty="0">
              <a:latin typeface="Arial" panose="020B0604020202020204" pitchFamily="34" charset="0"/>
              <a:cs typeface="Arial" panose="020B0604020202020204" pitchFamily="34" charset="0"/>
            </a:endParaRPr>
          </a:p>
          <a:p>
            <a:pPr marL="171450" lvl="0" indent="-171450">
              <a:buFont typeface="Arial" panose="020B0604020202020204" pitchFamily="34" charset="0"/>
              <a:buChar char="•"/>
            </a:pPr>
            <a:r>
              <a:rPr lang="en-IE" sz="1200" b="1" dirty="0">
                <a:latin typeface="Arial" panose="020B0604020202020204" pitchFamily="34" charset="0"/>
                <a:cs typeface="Arial" panose="020B0604020202020204" pitchFamily="34" charset="0"/>
              </a:rPr>
              <a:t>One in six carers</a:t>
            </a:r>
            <a:r>
              <a:rPr lang="en-IE" sz="1200" dirty="0">
                <a:latin typeface="Arial" panose="020B0604020202020204" pitchFamily="34" charset="0"/>
                <a:cs typeface="Arial" panose="020B0604020202020204" pitchFamily="34" charset="0"/>
              </a:rPr>
              <a:t> (16%) reported that children, for whom they had parental responsibility, </a:t>
            </a:r>
          </a:p>
          <a:p>
            <a:pPr lvl="0"/>
            <a:r>
              <a:rPr lang="en-IE" sz="1200" dirty="0">
                <a:latin typeface="Arial" panose="020B0604020202020204" pitchFamily="34" charset="0"/>
                <a:cs typeface="Arial" panose="020B0604020202020204" pitchFamily="34" charset="0"/>
              </a:rPr>
              <a:t>experienced harm because of someone else’s drinking.</a:t>
            </a:r>
          </a:p>
          <a:p>
            <a:pPr marL="171450" lvl="0" indent="-171450">
              <a:buFont typeface="Arial" panose="020B0604020202020204" pitchFamily="34" charset="0"/>
              <a:buChar char="•"/>
            </a:pPr>
            <a:r>
              <a:rPr lang="en-IE" sz="1200" b="1" dirty="0">
                <a:latin typeface="Arial" panose="020B0604020202020204" pitchFamily="34" charset="0"/>
                <a:cs typeface="Arial" panose="020B0604020202020204" pitchFamily="34" charset="0"/>
              </a:rPr>
              <a:t>One in every two people</a:t>
            </a:r>
            <a:r>
              <a:rPr lang="en-IE" sz="1200" dirty="0">
                <a:latin typeface="Arial" panose="020B0604020202020204" pitchFamily="34" charset="0"/>
                <a:cs typeface="Arial" panose="020B0604020202020204" pitchFamily="34" charset="0"/>
              </a:rPr>
              <a:t> (51%) reported experiencing</a:t>
            </a:r>
            <a:r>
              <a:rPr lang="en-IE" sz="1200" b="1" dirty="0">
                <a:latin typeface="Arial" panose="020B0604020202020204" pitchFamily="34" charset="0"/>
                <a:cs typeface="Arial" panose="020B0604020202020204" pitchFamily="34" charset="0"/>
              </a:rPr>
              <a:t> </a:t>
            </a:r>
            <a:r>
              <a:rPr lang="en-IE" sz="1200" dirty="0">
                <a:latin typeface="Arial" panose="020B0604020202020204" pitchFamily="34" charset="0"/>
                <a:cs typeface="Arial" panose="020B0604020202020204" pitchFamily="34" charset="0"/>
              </a:rPr>
              <a:t>harm due to strangers’ drinking in </a:t>
            </a:r>
          </a:p>
          <a:p>
            <a:pPr lvl="0"/>
            <a:r>
              <a:rPr lang="en-IE" sz="1200" dirty="0">
                <a:latin typeface="Arial" panose="020B0604020202020204" pitchFamily="34" charset="0"/>
                <a:cs typeface="Arial" panose="020B0604020202020204" pitchFamily="34" charset="0"/>
              </a:rPr>
              <a:t>the past 12 months.</a:t>
            </a:r>
          </a:p>
          <a:p>
            <a:pPr marL="171450" lvl="0" indent="-171450">
              <a:buFont typeface="Arial" panose="020B0604020202020204" pitchFamily="34" charset="0"/>
              <a:buChar char="•"/>
            </a:pPr>
            <a:r>
              <a:rPr lang="en-IE" sz="1200" b="1" dirty="0">
                <a:latin typeface="Arial" panose="020B0604020202020204" pitchFamily="34" charset="0"/>
                <a:cs typeface="Arial" panose="020B0604020202020204" pitchFamily="34" charset="0"/>
              </a:rPr>
              <a:t>Two in every five people</a:t>
            </a:r>
            <a:r>
              <a:rPr lang="en-IE" sz="1200" dirty="0">
                <a:latin typeface="Arial" panose="020B0604020202020204" pitchFamily="34" charset="0"/>
                <a:cs typeface="Arial" panose="020B0604020202020204" pitchFamily="34" charset="0"/>
              </a:rPr>
              <a:t> (44%) reported experiencing negative consequences due to the </a:t>
            </a:r>
          </a:p>
          <a:p>
            <a:pPr lvl="0"/>
            <a:r>
              <a:rPr lang="en-IE" sz="1200" dirty="0">
                <a:latin typeface="Arial" panose="020B0604020202020204" pitchFamily="34" charset="0"/>
                <a:cs typeface="Arial" panose="020B0604020202020204" pitchFamily="34" charset="0"/>
              </a:rPr>
              <a:t>drinking of people they know.</a:t>
            </a:r>
          </a:p>
          <a:p>
            <a:pPr marL="171450" lvl="0" indent="-171450">
              <a:buFont typeface="Arial" panose="020B0604020202020204" pitchFamily="34" charset="0"/>
              <a:buChar char="•"/>
            </a:pPr>
            <a:r>
              <a:rPr lang="en-IE" sz="1200" b="1" dirty="0">
                <a:latin typeface="Arial" panose="020B0604020202020204" pitchFamily="34" charset="0"/>
                <a:cs typeface="Arial" panose="020B0604020202020204" pitchFamily="34" charset="0"/>
              </a:rPr>
              <a:t>Three in every five people</a:t>
            </a:r>
            <a:r>
              <a:rPr lang="en-IE" sz="1200" dirty="0">
                <a:latin typeface="Arial" panose="020B0604020202020204" pitchFamily="34" charset="0"/>
                <a:cs typeface="Arial" panose="020B0604020202020204" pitchFamily="34" charset="0"/>
              </a:rPr>
              <a:t> (61%) reported having a known heavy drinker in their life. </a:t>
            </a:r>
          </a:p>
          <a:p>
            <a:pPr marL="171450" lvl="0" indent="-171450">
              <a:buFont typeface="Arial" panose="020B0604020202020204" pitchFamily="34" charset="0"/>
              <a:buChar char="•"/>
            </a:pPr>
            <a:r>
              <a:rPr lang="en-IE" sz="1200" b="1" dirty="0">
                <a:latin typeface="Arial" panose="020B0604020202020204" pitchFamily="34" charset="0"/>
                <a:cs typeface="Arial" panose="020B0604020202020204" pitchFamily="34" charset="0"/>
              </a:rPr>
              <a:t>One in seven workers</a:t>
            </a:r>
            <a:r>
              <a:rPr lang="en-IE" sz="1200" dirty="0">
                <a:latin typeface="Arial" panose="020B0604020202020204" pitchFamily="34" charset="0"/>
                <a:cs typeface="Arial" panose="020B0604020202020204" pitchFamily="34" charset="0"/>
              </a:rPr>
              <a:t> (14%) reported work-related problems due to co-workers’ drinking.</a:t>
            </a:r>
          </a:p>
          <a:p>
            <a:pPr marL="171450" lvl="0" indent="-171450">
              <a:buFont typeface="Arial" panose="020B0604020202020204" pitchFamily="34" charset="0"/>
              <a:buChar char="•"/>
            </a:pPr>
            <a:r>
              <a:rPr lang="en-IE" sz="1200" b="1" dirty="0">
                <a:latin typeface="Arial" panose="020B0604020202020204" pitchFamily="34" charset="0"/>
                <a:cs typeface="Arial" panose="020B0604020202020204" pitchFamily="34" charset="0"/>
              </a:rPr>
              <a:t>The total estimated cost</a:t>
            </a:r>
            <a:r>
              <a:rPr lang="en-IE" sz="1200" dirty="0">
                <a:latin typeface="Arial" panose="020B0604020202020204" pitchFamily="34" charset="0"/>
                <a:cs typeface="Arial" panose="020B0604020202020204" pitchFamily="34" charset="0"/>
              </a:rPr>
              <a:t> of AH20 as assessed in this survey was €862.75 million. </a:t>
            </a:r>
          </a:p>
          <a:p>
            <a:endParaRPr lang="en-IE"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85049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264ED33-5565-487D-A84A-8564CA34D8C5}" type="slidenum">
              <a:rPr lang="en-IE" smtClean="0"/>
              <a:t>3</a:t>
            </a:fld>
            <a:endParaRPr lang="en-IE"/>
          </a:p>
        </p:txBody>
      </p:sp>
      <p:sp>
        <p:nvSpPr>
          <p:cNvPr id="6" name="TextBox 5"/>
          <p:cNvSpPr txBox="1"/>
          <p:nvPr/>
        </p:nvSpPr>
        <p:spPr>
          <a:xfrm>
            <a:off x="388854" y="3531400"/>
            <a:ext cx="2514550" cy="1938992"/>
          </a:xfrm>
          <a:prstGeom prst="rect">
            <a:avLst/>
          </a:prstGeom>
          <a:noFill/>
        </p:spPr>
        <p:txBody>
          <a:bodyPr wrap="square" rtlCol="0">
            <a:spAutoFit/>
          </a:bodyPr>
          <a:lstStyle/>
          <a:p>
            <a:r>
              <a:rPr lang="en-IE" sz="1200" dirty="0">
                <a:latin typeface="Arial" panose="020B0604020202020204" pitchFamily="34" charset="0"/>
                <a:cs typeface="Arial" panose="020B0604020202020204" pitchFamily="34" charset="0"/>
              </a:rPr>
              <a:t>Harms that are prominent throughout the report include: feeling unsafe, being harassed or insulted verbally, physical harassment, stress, having less money for household expenses, sleep disturbances, being a passenger with a drunk driver, ruined belongings and having to leave home due for safety.  </a:t>
            </a:r>
            <a:endParaRPr lang="en-IE" sz="1200" dirty="0">
              <a:effectLst/>
              <a:latin typeface="Arial" panose="020B0604020202020204" pitchFamily="34" charset="0"/>
              <a:cs typeface="Arial" panose="020B0604020202020204" pitchFamily="34" charset="0"/>
            </a:endParaRPr>
          </a:p>
        </p:txBody>
      </p:sp>
      <p:sp>
        <p:nvSpPr>
          <p:cNvPr id="7" name="TextBox 6"/>
          <p:cNvSpPr txBox="1"/>
          <p:nvPr/>
        </p:nvSpPr>
        <p:spPr>
          <a:xfrm>
            <a:off x="4138719" y="5600288"/>
            <a:ext cx="2590484" cy="1938992"/>
          </a:xfrm>
          <a:prstGeom prst="rect">
            <a:avLst/>
          </a:prstGeom>
          <a:noFill/>
        </p:spPr>
        <p:txBody>
          <a:bodyPr wrap="square" rtlCol="0">
            <a:spAutoFit/>
          </a:bodyPr>
          <a:lstStyle/>
          <a:p>
            <a:r>
              <a:rPr lang="en-IE" sz="1200" dirty="0">
                <a:latin typeface="Arial" panose="020B0604020202020204" pitchFamily="34" charset="0"/>
                <a:cs typeface="Arial" panose="020B0604020202020204" pitchFamily="34" charset="0"/>
              </a:rPr>
              <a:t>Children are particularly vulnerable to harm from other people’s drinking, be it within the family, </a:t>
            </a:r>
          </a:p>
          <a:p>
            <a:r>
              <a:rPr lang="en-IE" sz="1200" dirty="0">
                <a:latin typeface="Arial" panose="020B0604020202020204" pitchFamily="34" charset="0"/>
                <a:cs typeface="Arial" panose="020B0604020202020204" pitchFamily="34" charset="0"/>
              </a:rPr>
              <a:t>among family members or in the wider community in which they live. Overall, </a:t>
            </a:r>
            <a:r>
              <a:rPr lang="en-IE" sz="1200" b="1" dirty="0">
                <a:latin typeface="Arial" panose="020B0604020202020204" pitchFamily="34" charset="0"/>
                <a:cs typeface="Arial" panose="020B0604020202020204" pitchFamily="34" charset="0"/>
              </a:rPr>
              <a:t>one in six carers</a:t>
            </a:r>
            <a:r>
              <a:rPr lang="en-IE" sz="1200" dirty="0">
                <a:latin typeface="Arial" panose="020B0604020202020204" pitchFamily="34" charset="0"/>
                <a:cs typeface="Arial" panose="020B0604020202020204" pitchFamily="34" charset="0"/>
              </a:rPr>
              <a:t> (16%) reported that children, for whom they had parental responsibility, </a:t>
            </a:r>
          </a:p>
          <a:p>
            <a:r>
              <a:rPr lang="en-IE" sz="1200" dirty="0">
                <a:latin typeface="Arial" panose="020B0604020202020204" pitchFamily="34" charset="0"/>
                <a:cs typeface="Arial" panose="020B0604020202020204" pitchFamily="34" charset="0"/>
              </a:rPr>
              <a:t>experienced harm because of someone else’s drinking. </a:t>
            </a: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130306" y="3613000"/>
            <a:ext cx="3393235" cy="1775793"/>
          </a:xfrm>
          <a:prstGeom prst="rect">
            <a:avLst/>
          </a:prstGeom>
        </p:spPr>
      </p:pic>
      <p:sp>
        <p:nvSpPr>
          <p:cNvPr id="3" name="TextBox 2"/>
          <p:cNvSpPr txBox="1"/>
          <p:nvPr/>
        </p:nvSpPr>
        <p:spPr>
          <a:xfrm>
            <a:off x="388854" y="2782003"/>
            <a:ext cx="6048672" cy="830997"/>
          </a:xfrm>
          <a:prstGeom prst="rect">
            <a:avLst/>
          </a:prstGeom>
          <a:noFill/>
        </p:spPr>
        <p:txBody>
          <a:bodyPr wrap="square" rtlCol="0">
            <a:spAutoFit/>
          </a:bodyPr>
          <a:lstStyle/>
          <a:p>
            <a:r>
              <a:rPr lang="en-IE" sz="1200" dirty="0">
                <a:latin typeface="Arial" panose="020B0604020202020204" pitchFamily="34" charset="0"/>
                <a:cs typeface="Arial" panose="020B0604020202020204" pitchFamily="34" charset="0"/>
              </a:rPr>
              <a:t>The costs estimated in this study are the tangible costs of harm to others.  The survey results did not estimate the intangible cost (fear, pain, suffering, lost quality of life) of alcohol’s harm to others, but these are clearly substantial. </a:t>
            </a:r>
          </a:p>
          <a:p>
            <a:endParaRPr lang="en-IE" sz="1200" dirty="0">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5394" y="5551992"/>
            <a:ext cx="3797366" cy="1987288"/>
          </a:xfrm>
          <a:prstGeom prst="rect">
            <a:avLst/>
          </a:prstGeom>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92419" y="544536"/>
            <a:ext cx="4041542" cy="2115074"/>
          </a:xfrm>
          <a:prstGeom prst="rect">
            <a:avLst/>
          </a:prstGeom>
        </p:spPr>
      </p:pic>
      <p:sp>
        <p:nvSpPr>
          <p:cNvPr id="12" name="TextBox 11"/>
          <p:cNvSpPr txBox="1"/>
          <p:nvPr/>
        </p:nvSpPr>
        <p:spPr>
          <a:xfrm>
            <a:off x="536782" y="7833845"/>
            <a:ext cx="5772538" cy="646331"/>
          </a:xfrm>
          <a:prstGeom prst="rect">
            <a:avLst/>
          </a:prstGeom>
          <a:noFill/>
        </p:spPr>
        <p:txBody>
          <a:bodyPr wrap="square" rtlCol="0">
            <a:spAutoFit/>
          </a:bodyPr>
          <a:lstStyle/>
          <a:p>
            <a:pPr algn="ctr"/>
            <a:r>
              <a:rPr lang="en-IE" b="1" dirty="0">
                <a:solidFill>
                  <a:srgbClr val="E6007E"/>
                </a:solidFill>
                <a:latin typeface="Arial" panose="020B0604020202020204" pitchFamily="34" charset="0"/>
                <a:cs typeface="Arial" panose="020B0604020202020204" pitchFamily="34" charset="0"/>
              </a:rPr>
              <a:t>The full report can be downloaded </a:t>
            </a:r>
            <a:r>
              <a:rPr lang="en-IE" b="1" dirty="0" smtClean="0">
                <a:solidFill>
                  <a:srgbClr val="E6007E"/>
                </a:solidFill>
                <a:latin typeface="Arial" panose="020B0604020202020204" pitchFamily="34" charset="0"/>
                <a:cs typeface="Arial" panose="020B0604020202020204" pitchFamily="34" charset="0"/>
                <a:hlinkClick r:id="rId5"/>
              </a:rPr>
              <a:t>here</a:t>
            </a:r>
            <a:r>
              <a:rPr lang="en-IE" b="1" dirty="0" smtClean="0">
                <a:solidFill>
                  <a:srgbClr val="E6007E"/>
                </a:solidFill>
                <a:latin typeface="Arial" panose="020B0604020202020204" pitchFamily="34" charset="0"/>
                <a:cs typeface="Arial" panose="020B0604020202020204" pitchFamily="34" charset="0"/>
              </a:rPr>
              <a:t> from 11am on Monday 16 April 2018</a:t>
            </a:r>
            <a:endParaRPr lang="en-IE" b="1" dirty="0">
              <a:solidFill>
                <a:srgbClr val="E6007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42431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264ED33-5565-487D-A84A-8564CA34D8C5}" type="slidenum">
              <a:rPr lang="en-IE" smtClean="0"/>
              <a:t>4</a:t>
            </a:fld>
            <a:endParaRPr lang="en-IE"/>
          </a:p>
        </p:txBody>
      </p:sp>
      <p:sp>
        <p:nvSpPr>
          <p:cNvPr id="3" name="TextBox 2"/>
          <p:cNvSpPr txBox="1"/>
          <p:nvPr/>
        </p:nvSpPr>
        <p:spPr>
          <a:xfrm>
            <a:off x="404664" y="524743"/>
            <a:ext cx="6264696" cy="492443"/>
          </a:xfrm>
          <a:prstGeom prst="rect">
            <a:avLst/>
          </a:prstGeom>
          <a:noFill/>
        </p:spPr>
        <p:txBody>
          <a:bodyPr wrap="square" rtlCol="0">
            <a:spAutoFit/>
          </a:bodyPr>
          <a:lstStyle/>
          <a:p>
            <a:r>
              <a:rPr lang="en-IE" sz="2600" b="1" dirty="0">
                <a:solidFill>
                  <a:srgbClr val="E6007E"/>
                </a:solidFill>
                <a:latin typeface="Arial" panose="020B0604020202020204" pitchFamily="34" charset="0"/>
                <a:cs typeface="Arial" panose="020B0604020202020204" pitchFamily="34" charset="0"/>
              </a:rPr>
              <a:t>A4 Summary</a:t>
            </a:r>
            <a:r>
              <a:rPr lang="en-IE" sz="2400" b="1" dirty="0">
                <a:solidFill>
                  <a:srgbClr val="E6007E"/>
                </a:solidFill>
                <a:latin typeface="Arial" panose="020B0604020202020204" pitchFamily="34" charset="0"/>
                <a:cs typeface="Arial" panose="020B0604020202020204" pitchFamily="34" charset="0"/>
              </a:rPr>
              <a:t> </a:t>
            </a:r>
            <a:r>
              <a:rPr lang="en-IE" sz="1400" b="1" dirty="0">
                <a:latin typeface="Arial" panose="020B0604020202020204" pitchFamily="34" charset="0"/>
                <a:cs typeface="Arial" panose="020B0604020202020204" pitchFamily="34" charset="0"/>
              </a:rPr>
              <a:t>(</a:t>
            </a:r>
            <a:r>
              <a:rPr lang="en-IE" sz="1200" b="1" dirty="0">
                <a:latin typeface="Arial" panose="020B0604020202020204" pitchFamily="34" charset="0"/>
                <a:cs typeface="Arial" panose="020B0604020202020204" pitchFamily="34" charset="0"/>
              </a:rPr>
              <a:t>right click and select Save as picture to download)  </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7504" y="1048842"/>
            <a:ext cx="5851272" cy="7640739"/>
          </a:xfrm>
          <a:prstGeom prst="rect">
            <a:avLst/>
          </a:prstGeom>
        </p:spPr>
      </p:pic>
    </p:spTree>
    <p:extLst>
      <p:ext uri="{BB962C8B-B14F-4D97-AF65-F5344CB8AC3E}">
        <p14:creationId xmlns:p14="http://schemas.microsoft.com/office/powerpoint/2010/main" val="2358942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264ED33-5565-487D-A84A-8564CA34D8C5}" type="slidenum">
              <a:rPr lang="en-IE" smtClean="0"/>
              <a:t>5</a:t>
            </a:fld>
            <a:endParaRPr lang="en-IE"/>
          </a:p>
        </p:txBody>
      </p:sp>
      <p:graphicFrame>
        <p:nvGraphicFramePr>
          <p:cNvPr id="12" name="Table 11"/>
          <p:cNvGraphicFramePr>
            <a:graphicFrameLocks noGrp="1"/>
          </p:cNvGraphicFramePr>
          <p:nvPr>
            <p:extLst>
              <p:ext uri="{D42A27DB-BD31-4B8C-83A1-F6EECF244321}">
                <p14:modId xmlns:p14="http://schemas.microsoft.com/office/powerpoint/2010/main" val="404506828"/>
              </p:ext>
            </p:extLst>
          </p:nvPr>
        </p:nvGraphicFramePr>
        <p:xfrm>
          <a:off x="44624" y="-126891"/>
          <a:ext cx="6813376" cy="8190105"/>
        </p:xfrm>
        <a:graphic>
          <a:graphicData uri="http://schemas.openxmlformats.org/drawingml/2006/table">
            <a:tbl>
              <a:tblPr firstRow="1" bandRow="1">
                <a:tableStyleId>{5C22544A-7EE6-4342-B048-85BDC9FD1C3A}</a:tableStyleId>
              </a:tblPr>
              <a:tblGrid>
                <a:gridCol w="6813376">
                  <a:extLst>
                    <a:ext uri="{9D8B030D-6E8A-4147-A177-3AD203B41FA5}">
                      <a16:colId xmlns:a16="http://schemas.microsoft.com/office/drawing/2014/main" xmlns="" val="20000"/>
                    </a:ext>
                  </a:extLst>
                </a:gridCol>
              </a:tblGrid>
              <a:tr h="838744">
                <a:tc>
                  <a:txBody>
                    <a:bodyPr/>
                    <a:lstStyle/>
                    <a:p>
                      <a:r>
                        <a:rPr lang="en-IE" sz="2600" dirty="0">
                          <a:latin typeface="Arial" panose="020B0604020202020204" pitchFamily="34" charset="0"/>
                          <a:cs typeface="Arial" panose="020B0604020202020204" pitchFamily="34" charset="0"/>
                        </a:rPr>
                        <a:t>Suggested Social Media Messages </a:t>
                      </a:r>
                    </a:p>
                  </a:txBody>
                  <a:tcPr/>
                </a:tc>
                <a:extLst>
                  <a:ext uri="{0D108BD9-81ED-4DB2-BD59-A6C34878D82A}">
                    <a16:rowId xmlns:a16="http://schemas.microsoft.com/office/drawing/2014/main" xmlns="" val="10000"/>
                  </a:ext>
                </a:extLst>
              </a:tr>
              <a:tr h="13765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E" sz="1800" kern="1200" dirty="0">
                          <a:solidFill>
                            <a:schemeClr val="dk1"/>
                          </a:solidFill>
                          <a:effectLst/>
                          <a:latin typeface="Arial" panose="020B0604020202020204" pitchFamily="34" charset="0"/>
                          <a:ea typeface="+mn-ea"/>
                          <a:cs typeface="Arial" panose="020B0604020202020204" pitchFamily="34" charset="0"/>
                        </a:rPr>
                        <a:t>The serious nature of some of the harms reported can affect the health and well-being of the individual, especially when caused by known drinkers </a:t>
                      </a:r>
                      <a:r>
                        <a:rPr lang="en-IE" sz="1800" i="0" dirty="0">
                          <a:latin typeface="Arial" panose="020B0604020202020204" pitchFamily="34" charset="0"/>
                          <a:cs typeface="Arial" panose="020B0604020202020204" pitchFamily="34" charset="0"/>
                        </a:rPr>
                        <a:t>#</a:t>
                      </a:r>
                      <a:r>
                        <a:rPr lang="en-IE" sz="1800" i="0" dirty="0" err="1">
                          <a:latin typeface="Arial" panose="020B0604020202020204" pitchFamily="34" charset="0"/>
                          <a:cs typeface="Arial" panose="020B0604020202020204" pitchFamily="34" charset="0"/>
                        </a:rPr>
                        <a:t>askaboutalcohol</a:t>
                      </a:r>
                      <a:r>
                        <a:rPr lang="en-IE" sz="1800" i="0" dirty="0">
                          <a:latin typeface="Arial" panose="020B0604020202020204" pitchFamily="34" charset="0"/>
                          <a:cs typeface="Arial" panose="020B0604020202020204" pitchFamily="34" charset="0"/>
                        </a:rPr>
                        <a:t> #AH2O</a:t>
                      </a:r>
                    </a:p>
                    <a:p>
                      <a:pPr marL="0" marR="0" indent="0" algn="l" defTabSz="914400" rtl="0" eaLnBrk="1" fontAlgn="auto" latinLnBrk="0" hangingPunct="1">
                        <a:lnSpc>
                          <a:spcPct val="100000"/>
                        </a:lnSpc>
                        <a:spcBef>
                          <a:spcPts val="0"/>
                        </a:spcBef>
                        <a:spcAft>
                          <a:spcPts val="0"/>
                        </a:spcAft>
                        <a:buClrTx/>
                        <a:buSzTx/>
                        <a:buFontTx/>
                        <a:buNone/>
                        <a:tabLst/>
                        <a:defRPr/>
                      </a:pPr>
                      <a:endParaRPr lang="en-IE" sz="1800" i="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xmlns="" val="10001"/>
                  </a:ext>
                </a:extLst>
              </a:tr>
              <a:tr h="1178337">
                <a:tc>
                  <a:txBody>
                    <a:bodyPr/>
                    <a:lstStyle/>
                    <a:p>
                      <a:r>
                        <a:rPr lang="en-IE" sz="1800" i="0" dirty="0">
                          <a:latin typeface="Arial" panose="020B0604020202020204" pitchFamily="34" charset="0"/>
                          <a:cs typeface="Arial" panose="020B0604020202020204" pitchFamily="34" charset="0"/>
                        </a:rPr>
                        <a:t>The Untold </a:t>
                      </a:r>
                      <a:r>
                        <a:rPr lang="en-IE" sz="1800" i="0" dirty="0" smtClean="0">
                          <a:latin typeface="Arial" panose="020B0604020202020204" pitchFamily="34" charset="0"/>
                          <a:cs typeface="Arial" panose="020B0604020202020204" pitchFamily="34" charset="0"/>
                        </a:rPr>
                        <a:t>Story</a:t>
                      </a:r>
                      <a:r>
                        <a:rPr lang="en-IE" sz="1800" i="0" baseline="0" dirty="0" smtClean="0">
                          <a:latin typeface="Arial" panose="020B0604020202020204" pitchFamily="34" charset="0"/>
                          <a:cs typeface="Arial" panose="020B0604020202020204" pitchFamily="34" charset="0"/>
                        </a:rPr>
                        <a:t> estimates</a:t>
                      </a:r>
                      <a:r>
                        <a:rPr lang="en-IE" sz="1800" i="0" dirty="0" smtClean="0">
                          <a:latin typeface="Arial" panose="020B0604020202020204" pitchFamily="34" charset="0"/>
                          <a:cs typeface="Arial" panose="020B0604020202020204" pitchFamily="34" charset="0"/>
                        </a:rPr>
                        <a:t> </a:t>
                      </a:r>
                      <a:r>
                        <a:rPr lang="en-IE" sz="1800" i="0" dirty="0">
                          <a:latin typeface="Arial" panose="020B0604020202020204" pitchFamily="34" charset="0"/>
                          <a:cs typeface="Arial" panose="020B0604020202020204" pitchFamily="34" charset="0"/>
                        </a:rPr>
                        <a:t>harms experienced in the Irish population due to others’ drinking” costs €863 million</a:t>
                      </a:r>
                      <a:r>
                        <a:rPr lang="en-IE" sz="1800" i="0" baseline="0" dirty="0">
                          <a:latin typeface="Arial" panose="020B0604020202020204" pitchFamily="34" charset="0"/>
                          <a:cs typeface="Arial" panose="020B0604020202020204" pitchFamily="34" charset="0"/>
                        </a:rPr>
                        <a:t> every year</a:t>
                      </a:r>
                      <a:r>
                        <a:rPr lang="en-IE" sz="1800" i="0" dirty="0">
                          <a:latin typeface="Arial" panose="020B0604020202020204" pitchFamily="34" charset="0"/>
                          <a:cs typeface="Arial" panose="020B0604020202020204" pitchFamily="34" charset="0"/>
                        </a:rPr>
                        <a:t>  #</a:t>
                      </a:r>
                      <a:r>
                        <a:rPr lang="en-IE" sz="1800" i="0" dirty="0" err="1">
                          <a:latin typeface="Arial" panose="020B0604020202020204" pitchFamily="34" charset="0"/>
                          <a:cs typeface="Arial" panose="020B0604020202020204" pitchFamily="34" charset="0"/>
                        </a:rPr>
                        <a:t>askaboutalcohol</a:t>
                      </a:r>
                      <a:r>
                        <a:rPr lang="en-IE" sz="1800" i="0" dirty="0">
                          <a:latin typeface="Arial" panose="020B0604020202020204" pitchFamily="34" charset="0"/>
                          <a:cs typeface="Arial" panose="020B0604020202020204" pitchFamily="34" charset="0"/>
                        </a:rPr>
                        <a:t> #AH2O</a:t>
                      </a:r>
                    </a:p>
                    <a:p>
                      <a:endParaRPr lang="en-IE" sz="1800" i="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xmlns="" val="10002"/>
                  </a:ext>
                </a:extLst>
              </a:tr>
              <a:tr h="90641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E" sz="1800" kern="1200" dirty="0">
                          <a:solidFill>
                            <a:schemeClr val="dk1"/>
                          </a:solidFill>
                          <a:effectLst/>
                          <a:latin typeface="Arial" panose="020B0604020202020204" pitchFamily="34" charset="0"/>
                          <a:ea typeface="+mn-ea"/>
                          <a:cs typeface="Arial" panose="020B0604020202020204" pitchFamily="34" charset="0"/>
                        </a:rPr>
                        <a:t>3 in 5 people reported a known heavy drinker in their life</a:t>
                      </a:r>
                      <a:r>
                        <a:rPr lang="en-IE" sz="1800" kern="1200" baseline="0" dirty="0">
                          <a:solidFill>
                            <a:schemeClr val="dk1"/>
                          </a:solidFill>
                          <a:effectLst/>
                          <a:latin typeface="Arial" panose="020B0604020202020204" pitchFamily="34" charset="0"/>
                          <a:ea typeface="+mn-ea"/>
                          <a:cs typeface="Arial" panose="020B0604020202020204" pitchFamily="34" charset="0"/>
                        </a:rPr>
                        <a:t> #</a:t>
                      </a:r>
                      <a:r>
                        <a:rPr lang="en-IE" sz="1800" dirty="0" err="1">
                          <a:latin typeface="Arial" panose="020B0604020202020204" pitchFamily="34" charset="0"/>
                          <a:cs typeface="Arial" panose="020B0604020202020204" pitchFamily="34" charset="0"/>
                        </a:rPr>
                        <a:t>askaboutalcohol</a:t>
                      </a:r>
                      <a:r>
                        <a:rPr lang="en-IE" sz="1800" dirty="0">
                          <a:latin typeface="Arial" panose="020B0604020202020204" pitchFamily="34" charset="0"/>
                          <a:cs typeface="Arial" panose="020B0604020202020204" pitchFamily="34" charset="0"/>
                        </a:rPr>
                        <a:t> #AH2O</a:t>
                      </a:r>
                      <a:r>
                        <a:rPr lang="en-IE" sz="1800" baseline="0" dirty="0">
                          <a:latin typeface="Arial" panose="020B0604020202020204" pitchFamily="34" charset="0"/>
                          <a:cs typeface="Arial" panose="020B0604020202020204" pitchFamily="34" charset="0"/>
                        </a:rPr>
                        <a:t> </a:t>
                      </a:r>
                      <a:endParaRPr lang="en-IE" sz="1800" dirty="0">
                        <a:latin typeface="Arial" panose="020B0604020202020204" pitchFamily="34" charset="0"/>
                        <a:cs typeface="Arial" panose="020B0604020202020204" pitchFamily="34" charset="0"/>
                      </a:endParaRPr>
                    </a:p>
                    <a:p>
                      <a:endParaRPr lang="en-IE" sz="1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xmlns="" val="10003"/>
                  </a:ext>
                </a:extLst>
              </a:tr>
              <a:tr h="111847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E" sz="1800" dirty="0">
                          <a:latin typeface="Arial" panose="020B0604020202020204" pitchFamily="34" charset="0"/>
                          <a:cs typeface="Arial" panose="020B0604020202020204" pitchFamily="34" charset="0"/>
                        </a:rPr>
                        <a:t>1in 6 carers reported harm to children from </a:t>
                      </a:r>
                      <a:r>
                        <a:rPr lang="en-IE" sz="1800" dirty="0" smtClean="0">
                          <a:latin typeface="Arial" panose="020B0604020202020204" pitchFamily="34" charset="0"/>
                          <a:cs typeface="Arial" panose="020B0604020202020204" pitchFamily="34" charset="0"/>
                        </a:rPr>
                        <a:t>other people’s </a:t>
                      </a:r>
                      <a:r>
                        <a:rPr lang="en-IE" sz="1800" dirty="0">
                          <a:latin typeface="Arial" panose="020B0604020202020204" pitchFamily="34" charset="0"/>
                          <a:cs typeface="Arial" panose="020B0604020202020204" pitchFamily="34" charset="0"/>
                        </a:rPr>
                        <a:t>drinking </a:t>
                      </a:r>
                      <a:r>
                        <a:rPr lang="en-IE" sz="1800" kern="1200" baseline="0" dirty="0" smtClean="0">
                          <a:solidFill>
                            <a:schemeClr val="dk1"/>
                          </a:solidFill>
                          <a:effectLst/>
                          <a:latin typeface="Arial" panose="020B0604020202020204" pitchFamily="34" charset="0"/>
                          <a:ea typeface="+mn-ea"/>
                          <a:cs typeface="Arial" panose="020B0604020202020204" pitchFamily="34" charset="0"/>
                        </a:rPr>
                        <a:t>#</a:t>
                      </a:r>
                      <a:r>
                        <a:rPr lang="en-IE" sz="1800" dirty="0" err="1" smtClean="0">
                          <a:latin typeface="Arial" panose="020B0604020202020204" pitchFamily="34" charset="0"/>
                          <a:cs typeface="Arial" panose="020B0604020202020204" pitchFamily="34" charset="0"/>
                        </a:rPr>
                        <a:t>askaboutalcohol</a:t>
                      </a:r>
                      <a:r>
                        <a:rPr lang="en-IE" sz="1800" dirty="0" smtClean="0">
                          <a:latin typeface="Arial" panose="020B0604020202020204" pitchFamily="34" charset="0"/>
                          <a:cs typeface="Arial" panose="020B0604020202020204" pitchFamily="34" charset="0"/>
                        </a:rPr>
                        <a:t> #AH2O</a:t>
                      </a:r>
                      <a:r>
                        <a:rPr lang="en-IE" sz="1800" baseline="0" dirty="0" smtClean="0">
                          <a:latin typeface="Arial" panose="020B0604020202020204" pitchFamily="34" charset="0"/>
                          <a:cs typeface="Arial" panose="020B0604020202020204" pitchFamily="34" charset="0"/>
                        </a:rPr>
                        <a:t> </a:t>
                      </a:r>
                      <a:endParaRPr lang="en-IE" sz="1800" dirty="0" smtClean="0">
                        <a:latin typeface="Arial" panose="020B0604020202020204" pitchFamily="34" charset="0"/>
                        <a:cs typeface="Arial" panose="020B0604020202020204" pitchFamily="34" charset="0"/>
                      </a:endParaRPr>
                    </a:p>
                    <a:p>
                      <a:endParaRPr lang="en-IE" sz="1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xmlns="" val="10004"/>
                  </a:ext>
                </a:extLst>
              </a:tr>
              <a:tr h="13765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E" sz="1800" kern="1200" dirty="0">
                          <a:solidFill>
                            <a:schemeClr val="dk1"/>
                          </a:solidFill>
                          <a:effectLst/>
                          <a:latin typeface="Arial" panose="020B0604020202020204" pitchFamily="34" charset="0"/>
                          <a:ea typeface="+mn-ea"/>
                          <a:cs typeface="Arial" panose="020B0604020202020204" pitchFamily="34" charset="0"/>
                        </a:rPr>
                        <a:t>Reducing the harmful use of alcohol in Irish society means implementing effective public health alcohol policies. </a:t>
                      </a:r>
                      <a:r>
                        <a:rPr lang="en-IE" sz="1800" dirty="0">
                          <a:latin typeface="Arial" panose="020B0604020202020204" pitchFamily="34" charset="0"/>
                          <a:cs typeface="Arial" panose="020B0604020202020204" pitchFamily="34" charset="0"/>
                        </a:rPr>
                        <a:t>#</a:t>
                      </a:r>
                      <a:r>
                        <a:rPr lang="en-IE" sz="1800" dirty="0" err="1">
                          <a:latin typeface="Arial" panose="020B0604020202020204" pitchFamily="34" charset="0"/>
                          <a:cs typeface="Arial" panose="020B0604020202020204" pitchFamily="34" charset="0"/>
                        </a:rPr>
                        <a:t>askaboutalcohol</a:t>
                      </a:r>
                      <a:r>
                        <a:rPr lang="en-IE" sz="1800" dirty="0">
                          <a:latin typeface="Arial" panose="020B0604020202020204" pitchFamily="34" charset="0"/>
                          <a:cs typeface="Arial" panose="020B0604020202020204" pitchFamily="34" charset="0"/>
                        </a:rPr>
                        <a:t> #AH2O</a:t>
                      </a:r>
                    </a:p>
                    <a:p>
                      <a:endParaRPr lang="en-IE" sz="1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xmlns="" val="10005"/>
                  </a:ext>
                </a:extLst>
              </a:tr>
              <a:tr h="13765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E" sz="1800" kern="1200" dirty="0">
                          <a:solidFill>
                            <a:schemeClr val="dk1"/>
                          </a:solidFill>
                          <a:effectLst/>
                          <a:latin typeface="Arial" panose="020B0604020202020204" pitchFamily="34" charset="0"/>
                          <a:ea typeface="+mn-ea"/>
                          <a:cs typeface="Arial" panose="020B0604020202020204" pitchFamily="34" charset="0"/>
                        </a:rPr>
                        <a:t>The fear to personal safety due to strangers’ drinking can undermine a sense of community well-being. </a:t>
                      </a:r>
                      <a:r>
                        <a:rPr lang="en-IE" sz="1800" dirty="0">
                          <a:latin typeface="Arial" panose="020B0604020202020204" pitchFamily="34" charset="0"/>
                          <a:cs typeface="Arial" panose="020B0604020202020204" pitchFamily="34" charset="0"/>
                        </a:rPr>
                        <a:t>#</a:t>
                      </a:r>
                      <a:r>
                        <a:rPr lang="en-IE" sz="1800" dirty="0" err="1">
                          <a:latin typeface="Arial" panose="020B0604020202020204" pitchFamily="34" charset="0"/>
                          <a:cs typeface="Arial" panose="020B0604020202020204" pitchFamily="34" charset="0"/>
                        </a:rPr>
                        <a:t>askaboutalcohol</a:t>
                      </a:r>
                      <a:r>
                        <a:rPr lang="en-IE" sz="1800" dirty="0">
                          <a:latin typeface="Arial" panose="020B0604020202020204" pitchFamily="34" charset="0"/>
                          <a:cs typeface="Arial" panose="020B0604020202020204" pitchFamily="34" charset="0"/>
                        </a:rPr>
                        <a:t> #AH2O</a:t>
                      </a:r>
                    </a:p>
                    <a:p>
                      <a:endParaRPr lang="en-IE" sz="1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3391494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264ED33-5565-487D-A84A-8564CA34D8C5}" type="slidenum">
              <a:rPr lang="en-IE" smtClean="0"/>
              <a:t>6</a:t>
            </a:fld>
            <a:endParaRPr lang="en-IE"/>
          </a:p>
        </p:txBody>
      </p:sp>
      <p:sp>
        <p:nvSpPr>
          <p:cNvPr id="3" name="TextBox 2"/>
          <p:cNvSpPr txBox="1"/>
          <p:nvPr/>
        </p:nvSpPr>
        <p:spPr>
          <a:xfrm>
            <a:off x="263353" y="395060"/>
            <a:ext cx="2339102" cy="369332"/>
          </a:xfrm>
          <a:prstGeom prst="rect">
            <a:avLst/>
          </a:prstGeom>
          <a:noFill/>
        </p:spPr>
        <p:txBody>
          <a:bodyPr wrap="none" rtlCol="0">
            <a:spAutoFit/>
          </a:bodyPr>
          <a:lstStyle/>
          <a:p>
            <a:r>
              <a:rPr lang="en-IE" b="1" dirty="0">
                <a:solidFill>
                  <a:srgbClr val="E6007E"/>
                </a:solidFill>
                <a:latin typeface="Arial" panose="020B0604020202020204" pitchFamily="34" charset="0"/>
                <a:cs typeface="Arial" panose="020B0604020202020204" pitchFamily="34" charset="0"/>
              </a:rPr>
              <a:t>Author Biographies</a:t>
            </a:r>
          </a:p>
        </p:txBody>
      </p:sp>
      <p:sp>
        <p:nvSpPr>
          <p:cNvPr id="6" name="TextBox 5"/>
          <p:cNvSpPr txBox="1"/>
          <p:nvPr/>
        </p:nvSpPr>
        <p:spPr>
          <a:xfrm>
            <a:off x="260649" y="783207"/>
            <a:ext cx="6336704" cy="8156079"/>
          </a:xfrm>
          <a:prstGeom prst="rect">
            <a:avLst/>
          </a:prstGeom>
          <a:noFill/>
        </p:spPr>
        <p:txBody>
          <a:bodyPr wrap="square" rtlCol="0">
            <a:spAutoFit/>
          </a:bodyPr>
          <a:lstStyle/>
          <a:p>
            <a:r>
              <a:rPr lang="en-IE" sz="1600" b="1" dirty="0">
                <a:latin typeface="Arial" panose="020B0604020202020204" pitchFamily="34" charset="0"/>
                <a:cs typeface="Arial" panose="020B0604020202020204" pitchFamily="34" charset="0"/>
              </a:rPr>
              <a:t>Dr Ann Hope</a:t>
            </a:r>
          </a:p>
          <a:p>
            <a:r>
              <a:rPr lang="en-IE" sz="1600" dirty="0">
                <a:latin typeface="Arial" panose="020B0604020202020204" pitchFamily="34" charset="0"/>
                <a:cs typeface="Arial" panose="020B0604020202020204" pitchFamily="34" charset="0"/>
              </a:rPr>
              <a:t>Research Associate, Department of Public Health and Primary Care, Trinity College Dublin</a:t>
            </a:r>
          </a:p>
          <a:p>
            <a:r>
              <a:rPr lang="en-IE" sz="1600" dirty="0">
                <a:latin typeface="Arial" panose="020B0604020202020204" pitchFamily="34" charset="0"/>
                <a:cs typeface="Arial" panose="020B0604020202020204" pitchFamily="34" charset="0"/>
              </a:rPr>
              <a:t>Ann’s background is in education, research and health promotion.  She was Senior Researcher in the National University of Ireland, Galway. Dr Hope was appointed as the National Alcohol Policy Advisor and worked with the Department of Health and Children in Ireland on alcohol issues for ten years (1995-2005).  As advisor, she acted as a catalyst for the development of many alcohol policy initiatives and has undertaken research on a range of alcohol issues. At international level, Ann was involved in the drafting of the WHO European Alcohol Action Plan and the Declaration on Young People. She is involved with several international alcohol research consortia.  </a:t>
            </a:r>
          </a:p>
          <a:p>
            <a:endParaRPr lang="en-IE" sz="1600" dirty="0">
              <a:latin typeface="Arial" panose="020B0604020202020204" pitchFamily="34" charset="0"/>
              <a:cs typeface="Arial" panose="020B0604020202020204" pitchFamily="34" charset="0"/>
            </a:endParaRPr>
          </a:p>
          <a:p>
            <a:r>
              <a:rPr lang="en-IE" sz="1600" b="1" dirty="0">
                <a:latin typeface="Arial" panose="020B0604020202020204" pitchFamily="34" charset="0"/>
                <a:cs typeface="Arial" panose="020B0604020202020204" pitchFamily="34" charset="0"/>
              </a:rPr>
              <a:t>Professor Joe Barry</a:t>
            </a:r>
          </a:p>
          <a:p>
            <a:r>
              <a:rPr lang="en-IE" sz="1600" dirty="0">
                <a:latin typeface="Arial" panose="020B0604020202020204" pitchFamily="34" charset="0"/>
                <a:cs typeface="Arial" panose="020B0604020202020204" pitchFamily="34" charset="0"/>
              </a:rPr>
              <a:t>Joe Barry qualified in Medicine from UCC and in Public Health from the University of London. He was Dean of the Faculty of Public Health Medicine at the Royal College of Physicians of Ireland from 1996 to 2002 and President of the Irish Medical Organisation in 2003-2004. He is Professor of Population Health Medicine at Trinity College Dublin. He is chair of the Recovery Academy of Ireland and the North Inner City local drugs and alcohol task force and is a board member of Alcohol Action Ireland.</a:t>
            </a:r>
          </a:p>
          <a:p>
            <a:endParaRPr lang="en-IE" sz="1600" dirty="0">
              <a:latin typeface="Arial" panose="020B0604020202020204" pitchFamily="34" charset="0"/>
              <a:cs typeface="Arial" panose="020B0604020202020204" pitchFamily="34" charset="0"/>
            </a:endParaRPr>
          </a:p>
          <a:p>
            <a:r>
              <a:rPr lang="en-IE" sz="1600" b="1" dirty="0">
                <a:latin typeface="Arial" panose="020B0604020202020204" pitchFamily="34" charset="0"/>
                <a:cs typeface="Arial" panose="020B0604020202020204" pitchFamily="34" charset="0"/>
              </a:rPr>
              <a:t>Sean Byrne</a:t>
            </a:r>
          </a:p>
          <a:p>
            <a:r>
              <a:rPr lang="en-IE" sz="1600" dirty="0">
                <a:latin typeface="Arial" panose="020B0604020202020204" pitchFamily="34" charset="0"/>
                <a:cs typeface="Arial" panose="020B0604020202020204" pitchFamily="34" charset="0"/>
              </a:rPr>
              <a:t>Sean Byrne is an economist whose main area of expertise is the Economics of social issues. He has undertaken a number of studies in the Economics of health care and is the author of Costs to Society of Problem Alcohol Use in Ireland (2010) published by the Health Service Executive. Until his retirement in 2017 Sean Byrne was a lecturer in Economics in The Dublin Institute of Technology. </a:t>
            </a:r>
          </a:p>
          <a:p>
            <a:endParaRPr lang="en-IE"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08592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264ED33-5565-487D-A84A-8564CA34D8C5}" type="slidenum">
              <a:rPr lang="en-IE" smtClean="0"/>
              <a:t>7</a:t>
            </a:fld>
            <a:endParaRPr lang="en-IE"/>
          </a:p>
        </p:txBody>
      </p:sp>
      <p:sp>
        <p:nvSpPr>
          <p:cNvPr id="4" name="TextBox 3"/>
          <p:cNvSpPr txBox="1"/>
          <p:nvPr/>
        </p:nvSpPr>
        <p:spPr>
          <a:xfrm>
            <a:off x="404664" y="496670"/>
            <a:ext cx="2287806" cy="369332"/>
          </a:xfrm>
          <a:prstGeom prst="rect">
            <a:avLst/>
          </a:prstGeom>
          <a:noFill/>
        </p:spPr>
        <p:txBody>
          <a:bodyPr wrap="none" rtlCol="0">
            <a:spAutoFit/>
          </a:bodyPr>
          <a:lstStyle/>
          <a:p>
            <a:r>
              <a:rPr lang="en-IE" b="1" dirty="0">
                <a:solidFill>
                  <a:srgbClr val="E6007E"/>
                </a:solidFill>
                <a:latin typeface="Arial" panose="020B0604020202020204" pitchFamily="34" charset="0"/>
                <a:cs typeface="Arial" panose="020B0604020202020204" pitchFamily="34" charset="0"/>
              </a:rPr>
              <a:t>About Robin Room</a:t>
            </a:r>
          </a:p>
        </p:txBody>
      </p:sp>
      <p:sp>
        <p:nvSpPr>
          <p:cNvPr id="5" name="TextBox 4"/>
          <p:cNvSpPr txBox="1"/>
          <p:nvPr/>
        </p:nvSpPr>
        <p:spPr>
          <a:xfrm>
            <a:off x="251266" y="971600"/>
            <a:ext cx="6058054" cy="8186857"/>
          </a:xfrm>
          <a:prstGeom prst="rect">
            <a:avLst/>
          </a:prstGeom>
          <a:noFill/>
        </p:spPr>
        <p:txBody>
          <a:bodyPr wrap="square" rtlCol="0">
            <a:spAutoFit/>
          </a:bodyPr>
          <a:lstStyle/>
          <a:p>
            <a:r>
              <a:rPr lang="en-IE" sz="1600" dirty="0">
                <a:latin typeface="Arial" panose="020B0604020202020204" pitchFamily="34" charset="0"/>
                <a:cs typeface="Arial" panose="020B0604020202020204" pitchFamily="34" charset="0"/>
              </a:rPr>
              <a:t>Prof Robin Room, is Principle Research Fellow Centre for Alcohol Policy Research, Australia.</a:t>
            </a:r>
          </a:p>
          <a:p>
            <a:endParaRPr lang="en-IE" sz="1600" dirty="0">
              <a:latin typeface="Arial" panose="020B0604020202020204" pitchFamily="34" charset="0"/>
              <a:cs typeface="Arial" panose="020B0604020202020204" pitchFamily="34" charset="0"/>
            </a:endParaRPr>
          </a:p>
          <a:p>
            <a:r>
              <a:rPr lang="en-IE" sz="1600" dirty="0">
                <a:latin typeface="Arial" panose="020B0604020202020204" pitchFamily="34" charset="0"/>
                <a:cs typeface="Arial" panose="020B0604020202020204" pitchFamily="34" charset="0"/>
              </a:rPr>
              <a:t>He is author of Foreword to the </a:t>
            </a:r>
            <a:r>
              <a:rPr lang="en-IE" sz="1600" dirty="0" err="1">
                <a:latin typeface="Arial" panose="020B0604020202020204" pitchFamily="34" charset="0"/>
                <a:cs typeface="Arial" panose="020B0604020202020204" pitchFamily="34" charset="0"/>
              </a:rPr>
              <a:t>The</a:t>
            </a:r>
            <a:r>
              <a:rPr lang="en-IE" sz="1600" dirty="0">
                <a:latin typeface="Arial" panose="020B0604020202020204" pitchFamily="34" charset="0"/>
                <a:cs typeface="Arial" panose="020B0604020202020204" pitchFamily="34" charset="0"/>
              </a:rPr>
              <a:t> untold story:: harms experienced in the Irish population due to others drinking and in Dublin for the official launch.</a:t>
            </a:r>
          </a:p>
          <a:p>
            <a:endParaRPr lang="en-IE" sz="1600" dirty="0">
              <a:latin typeface="Arial" panose="020B0604020202020204" pitchFamily="34" charset="0"/>
              <a:cs typeface="Arial" panose="020B0604020202020204" pitchFamily="34" charset="0"/>
            </a:endParaRPr>
          </a:p>
          <a:p>
            <a:r>
              <a:rPr lang="en-IE" sz="1600" dirty="0">
                <a:latin typeface="Arial" panose="020B0604020202020204" pitchFamily="34" charset="0"/>
                <a:cs typeface="Arial" panose="020B0604020202020204" pitchFamily="34" charset="0"/>
              </a:rPr>
              <a:t>The Centre for Alcohol Policy Research (CAPR) has been led by Professor Robin Room in the last 12 years, who has worked throughout his career in the alcohol and other drug research field. Professor Room is a sociologist who has directed alcohol and drug research centres in the United States, Canada and Sweden, and now in Australia, his native country. He has been an advisor for the World Health Organization since 1975, and has received awards for scientific contributions in the USA, Sweden and Australia, the premier award in alcohol studies, the </a:t>
            </a:r>
            <a:r>
              <a:rPr lang="en-IE" sz="1600" dirty="0" err="1">
                <a:latin typeface="Arial" panose="020B0604020202020204" pitchFamily="34" charset="0"/>
                <a:cs typeface="Arial" panose="020B0604020202020204" pitchFamily="34" charset="0"/>
              </a:rPr>
              <a:t>Jellinek</a:t>
            </a:r>
            <a:r>
              <a:rPr lang="en-IE" sz="1600" dirty="0">
                <a:latin typeface="Arial" panose="020B0604020202020204" pitchFamily="34" charset="0"/>
                <a:cs typeface="Arial" panose="020B0604020202020204" pitchFamily="34" charset="0"/>
              </a:rPr>
              <a:t> Memorial Award for Alcohol Studies, as well as the prestigious 2012 Prime Minister’s Award for Excellence </a:t>
            </a:r>
          </a:p>
          <a:p>
            <a:endParaRPr lang="en-IE" sz="1600" dirty="0">
              <a:latin typeface="Arial" panose="020B0604020202020204" pitchFamily="34" charset="0"/>
              <a:cs typeface="Arial" panose="020B0604020202020204" pitchFamily="34" charset="0"/>
            </a:endParaRPr>
          </a:p>
          <a:p>
            <a:r>
              <a:rPr lang="en-IE" sz="1600" dirty="0">
                <a:latin typeface="Arial" panose="020B0604020202020204" pitchFamily="34" charset="0"/>
                <a:cs typeface="Arial" panose="020B0604020202020204" pitchFamily="34" charset="0"/>
              </a:rPr>
              <a:t>Professor Room was a researcher at the National Alcohol Research Centre (Berkeley, California) from 1963 to 1991; he was appointed as the Scientific Director from 1977 to 1991. He was later appointed as Vice-President for Research at the Addiction Research Foundation of Ontario, Canada, from 1991 to 1998. In 1999 Professor Room was appointed professor and founding director of the Centre for Social Research on Alcohol and Drugs at Stockholm University. In March, 2006, in addition to becoming the director of CAPR, Professor Room became the Professor of Alcohol Policy Research at the School of Population Health of the University of Melbourne. In 2015, along with the shift of CAPR to La Trobe University, he became a professor at La Trobe.</a:t>
            </a:r>
          </a:p>
          <a:p>
            <a:endParaRPr lang="en-IE" sz="1400" dirty="0"/>
          </a:p>
        </p:txBody>
      </p:sp>
    </p:spTree>
    <p:extLst>
      <p:ext uri="{BB962C8B-B14F-4D97-AF65-F5344CB8AC3E}">
        <p14:creationId xmlns:p14="http://schemas.microsoft.com/office/powerpoint/2010/main" val="3827967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264ED33-5565-487D-A84A-8564CA34D8C5}" type="slidenum">
              <a:rPr lang="en-IE" smtClean="0"/>
              <a:t>8</a:t>
            </a:fld>
            <a:endParaRPr lang="en-IE"/>
          </a:p>
        </p:txBody>
      </p:sp>
      <p:sp>
        <p:nvSpPr>
          <p:cNvPr id="3" name="TextBox 2"/>
          <p:cNvSpPr txBox="1"/>
          <p:nvPr/>
        </p:nvSpPr>
        <p:spPr>
          <a:xfrm>
            <a:off x="345624" y="4932040"/>
            <a:ext cx="6063128" cy="3170099"/>
          </a:xfrm>
          <a:prstGeom prst="rect">
            <a:avLst/>
          </a:prstGeom>
          <a:noFill/>
        </p:spPr>
        <p:txBody>
          <a:bodyPr wrap="square" rtlCol="0">
            <a:spAutoFit/>
          </a:bodyPr>
          <a:lstStyle/>
          <a:p>
            <a:r>
              <a:rPr lang="en-IE" sz="2000" b="1" dirty="0">
                <a:solidFill>
                  <a:srgbClr val="E6007E"/>
                </a:solidFill>
              </a:rPr>
              <a:t>Contacts:</a:t>
            </a:r>
            <a:endParaRPr lang="en-IE" dirty="0"/>
          </a:p>
          <a:p>
            <a:r>
              <a:rPr lang="en-IE" dirty="0">
                <a:latin typeface="Arial" panose="020B0604020202020204" pitchFamily="34" charset="0"/>
                <a:cs typeface="Arial" panose="020B0604020202020204" pitchFamily="34" charset="0"/>
              </a:rPr>
              <a:t>askaboutalcohol.ie campaign  contact: </a:t>
            </a:r>
          </a:p>
          <a:p>
            <a:r>
              <a:rPr lang="en-IE" dirty="0">
                <a:latin typeface="Arial" panose="020B0604020202020204" pitchFamily="34" charset="0"/>
                <a:cs typeface="Arial" panose="020B0604020202020204" pitchFamily="34" charset="0"/>
              </a:rPr>
              <a:t>Aghna Harte, HSE, Programme and Campaigns </a:t>
            </a:r>
          </a:p>
          <a:p>
            <a:r>
              <a:rPr lang="en-IE" dirty="0">
                <a:latin typeface="Arial" panose="020B0604020202020204" pitchFamily="34" charset="0"/>
                <a:cs typeface="Arial" panose="020B0604020202020204" pitchFamily="34" charset="0"/>
              </a:rPr>
              <a:t>01-6352227 </a:t>
            </a:r>
          </a:p>
          <a:p>
            <a:r>
              <a:rPr lang="en-IE" dirty="0">
                <a:latin typeface="Arial" panose="020B0604020202020204" pitchFamily="34" charset="0"/>
                <a:cs typeface="Arial" panose="020B0604020202020204" pitchFamily="34" charset="0"/>
                <a:hlinkClick r:id="rId2"/>
              </a:rPr>
              <a:t>aghna.harte@hse.ie</a:t>
            </a:r>
            <a:r>
              <a:rPr lang="en-IE" dirty="0">
                <a:latin typeface="Arial" panose="020B0604020202020204" pitchFamily="34" charset="0"/>
                <a:cs typeface="Arial" panose="020B0604020202020204" pitchFamily="34" charset="0"/>
              </a:rPr>
              <a:t> </a:t>
            </a:r>
          </a:p>
          <a:p>
            <a:endParaRPr lang="en-IE" dirty="0">
              <a:latin typeface="Arial" panose="020B0604020202020204" pitchFamily="34" charset="0"/>
              <a:cs typeface="Arial" panose="020B0604020202020204" pitchFamily="34" charset="0"/>
            </a:endParaRPr>
          </a:p>
          <a:p>
            <a:r>
              <a:rPr lang="en-IE" dirty="0">
                <a:latin typeface="Arial" panose="020B0604020202020204" pitchFamily="34" charset="0"/>
                <a:cs typeface="Arial" panose="020B0604020202020204" pitchFamily="34" charset="0"/>
              </a:rPr>
              <a:t>HSE Alcohol Programme contact: </a:t>
            </a:r>
          </a:p>
          <a:p>
            <a:r>
              <a:rPr lang="en-IE" dirty="0">
                <a:latin typeface="Arial" panose="020B0604020202020204" pitchFamily="34" charset="0"/>
                <a:cs typeface="Arial" panose="020B0604020202020204" pitchFamily="34" charset="0"/>
              </a:rPr>
              <a:t>Willie Conlon, HSE Alcohol Programme </a:t>
            </a:r>
          </a:p>
          <a:p>
            <a:r>
              <a:rPr lang="en-IE" dirty="0">
                <a:latin typeface="Arial" panose="020B0604020202020204" pitchFamily="34" charset="0"/>
                <a:cs typeface="Arial" panose="020B0604020202020204" pitchFamily="34" charset="0"/>
              </a:rPr>
              <a:t>01-8659392</a:t>
            </a:r>
          </a:p>
          <a:p>
            <a:r>
              <a:rPr lang="en-IE" dirty="0">
                <a:latin typeface="Arial" panose="020B0604020202020204" pitchFamily="34" charset="0"/>
                <a:cs typeface="Arial" panose="020B0604020202020204" pitchFamily="34" charset="0"/>
                <a:hlinkClick r:id="rId3"/>
              </a:rPr>
              <a:t>alcoholprogramme@hse.ie</a:t>
            </a:r>
            <a:endParaRPr lang="en-IE" dirty="0">
              <a:latin typeface="Arial" panose="020B0604020202020204" pitchFamily="34" charset="0"/>
              <a:cs typeface="Arial" panose="020B0604020202020204" pitchFamily="34" charset="0"/>
            </a:endParaRPr>
          </a:p>
          <a:p>
            <a:r>
              <a:rPr lang="en-IE" dirty="0"/>
              <a:t> </a:t>
            </a: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6671" y="380818"/>
            <a:ext cx="5898655" cy="4551222"/>
          </a:xfrm>
          <a:prstGeom prst="rect">
            <a:avLst/>
          </a:prstGeom>
        </p:spPr>
      </p:pic>
      <p:sp>
        <p:nvSpPr>
          <p:cNvPr id="5" name="Rectangle 4"/>
          <p:cNvSpPr/>
          <p:nvPr/>
        </p:nvSpPr>
        <p:spPr>
          <a:xfrm>
            <a:off x="0" y="7956376"/>
            <a:ext cx="6858000" cy="11876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Tree>
    <p:extLst>
      <p:ext uri="{BB962C8B-B14F-4D97-AF65-F5344CB8AC3E}">
        <p14:creationId xmlns:p14="http://schemas.microsoft.com/office/powerpoint/2010/main" val="1542438295"/>
      </p:ext>
    </p:extLst>
  </p:cSld>
  <p:clrMapOvr>
    <a:masterClrMapping/>
  </p:clrMapOvr>
</p:sld>
</file>

<file path=ppt/theme/theme1.xml><?xml version="1.0" encoding="utf-8"?>
<a:theme xmlns:a="http://schemas.openxmlformats.org/drawingml/2006/main" name="Office Them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themeOverride>
</file>

<file path=docProps/app.xml><?xml version="1.0" encoding="utf-8"?>
<Properties xmlns="http://schemas.openxmlformats.org/officeDocument/2006/extended-properties" xmlns:vt="http://schemas.openxmlformats.org/officeDocument/2006/docPropsVTypes">
  <Template/>
  <TotalTime>1221</TotalTime>
  <Words>1241</Words>
  <Application>Microsoft Office PowerPoint</Application>
  <PresentationFormat>On-screen Show (4:3)</PresentationFormat>
  <Paragraphs>67</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  Partner Pack  April 2018  www.askaboutalcohol.ie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Partner Information Pack</dc:title>
  <dc:creator>Admin</dc:creator>
  <cp:lastModifiedBy>Aghna Harte</cp:lastModifiedBy>
  <cp:revision>64</cp:revision>
  <dcterms:created xsi:type="dcterms:W3CDTF">2017-08-23T13:57:48Z</dcterms:created>
  <dcterms:modified xsi:type="dcterms:W3CDTF">2018-04-13T11:35:12Z</dcterms:modified>
</cp:coreProperties>
</file>