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31" r:id="rId2"/>
    <p:sldId id="403" r:id="rId3"/>
    <p:sldId id="525" r:id="rId4"/>
    <p:sldId id="524" r:id="rId5"/>
    <p:sldId id="488" r:id="rId6"/>
    <p:sldId id="489" r:id="rId7"/>
    <p:sldId id="519" r:id="rId8"/>
    <p:sldId id="520" r:id="rId9"/>
    <p:sldId id="521" r:id="rId10"/>
    <p:sldId id="522" r:id="rId11"/>
    <p:sldId id="523" r:id="rId12"/>
    <p:sldId id="518" r:id="rId1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Backes" initials="CB" lastIdx="1" clrIdx="0">
    <p:extLst>
      <p:ext uri="{19B8F6BF-5375-455C-9EA6-DF929625EA0E}">
        <p15:presenceInfo xmlns:p15="http://schemas.microsoft.com/office/powerpoint/2012/main" userId="S-1-5-21-3781580678-689260438-1208428872-153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33"/>
    <a:srgbClr val="FF0000"/>
    <a:srgbClr val="CC0000"/>
    <a:srgbClr val="0000FF"/>
    <a:srgbClr val="FFCC00"/>
    <a:srgbClr val="CC3300"/>
    <a:srgbClr val="6490A8"/>
    <a:srgbClr val="0066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150" autoAdjust="0"/>
  </p:normalViewPr>
  <p:slideViewPr>
    <p:cSldViewPr snapToGrid="0">
      <p:cViewPr>
        <p:scale>
          <a:sx n="100" d="100"/>
          <a:sy n="100" d="100"/>
        </p:scale>
        <p:origin x="214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0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CFF377-E9B4-4802-9041-A28B1B882BB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128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291746" y="6436311"/>
            <a:ext cx="727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C8A33D-46AA-415E-ADBE-5742BE3A1329}" type="slidenum">
              <a:rPr lang="de-DE" sz="110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pPr algn="r"/>
              <a:t>‹#›</a:t>
            </a:fld>
            <a:endParaRPr lang="de-DE" sz="11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86168" y="6413093"/>
            <a:ext cx="2133600" cy="2762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fld id="{2154B768-D221-442A-A77D-A0371BA896A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11" descr="Folienmaster_oben"/>
          <p:cNvPicPr>
            <a:picLocks noChangeAspect="1" noChangeArrowheads="1"/>
          </p:cNvPicPr>
          <p:nvPr userDrawn="1"/>
        </p:nvPicPr>
        <p:blipFill>
          <a:blip r:embed="rId4" cstate="print"/>
          <a:srcRect r="19373"/>
          <a:stretch>
            <a:fillRect/>
          </a:stretch>
        </p:blipFill>
        <p:spPr bwMode="auto">
          <a:xfrm>
            <a:off x="304799" y="76200"/>
            <a:ext cx="71346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 userDrawn="1"/>
        </p:nvSpPr>
        <p:spPr>
          <a:xfrm>
            <a:off x="7989902" y="259327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March 2015</a:t>
            </a:r>
            <a:endParaRPr lang="de-DE" sz="11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86" y="4123943"/>
            <a:ext cx="959418" cy="90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036" y="2386583"/>
            <a:ext cx="954852" cy="116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881762" y="789113"/>
            <a:ext cx="7078432" cy="14785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000" b="1" kern="0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kumimoji="0" lang="de-DE" sz="3000" b="1" i="0" u="none" strike="noStrike" kern="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afety</a:t>
            </a:r>
            <a:r>
              <a:rPr kumimoji="0" lang="de-DE" sz="3000" b="1" i="0" u="none" strike="noStrike" kern="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Meeting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600" b="1" kern="0" cap="small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19 / 03 / 2015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664" y="3034665"/>
            <a:ext cx="1524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 cstate="print"/>
          <a:srcRect t="15984" r="21154"/>
          <a:stretch>
            <a:fillRect/>
          </a:stretch>
        </p:blipFill>
        <p:spPr bwMode="auto">
          <a:xfrm>
            <a:off x="1391607" y="4818888"/>
            <a:ext cx="862055" cy="1234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9218" y="4752594"/>
            <a:ext cx="1300734" cy="1300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4733" y="4386264"/>
            <a:ext cx="1730110" cy="138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0380" y="3620643"/>
            <a:ext cx="1944802" cy="147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9" cstate="print"/>
          <a:srcRect l="5247" t="2511" r="4687" b="3642"/>
          <a:stretch>
            <a:fillRect/>
          </a:stretch>
        </p:blipFill>
        <p:spPr bwMode="auto">
          <a:xfrm>
            <a:off x="6099048" y="2825496"/>
            <a:ext cx="1316736" cy="273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3034" y="3812286"/>
            <a:ext cx="1000926" cy="71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1" cstate="print"/>
          <a:srcRect t="22133" r="22656" b="20692"/>
          <a:stretch>
            <a:fillRect/>
          </a:stretch>
        </p:blipFill>
        <p:spPr bwMode="auto">
          <a:xfrm>
            <a:off x="4206240" y="2478024"/>
            <a:ext cx="1168072" cy="87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Lab Cleaning Outline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148002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cap="small" dirty="0" smtClean="0">
                <a:solidFill>
                  <a:schemeClr val="accent6"/>
                </a:solidFill>
                <a:latin typeface="+mn-lt"/>
              </a:rPr>
              <a:t>Responsibilities - Cleaners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7786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en-GB" sz="2200" b="1" dirty="0" smtClean="0"/>
              <a:t>Keep lab tidy. This includes:</a:t>
            </a:r>
          </a:p>
          <a:p>
            <a:pPr>
              <a:lnSpc>
                <a:spcPct val="140000"/>
              </a:lnSpc>
            </a:pPr>
            <a:r>
              <a:rPr lang="en-GB" sz="2000" dirty="0" smtClean="0"/>
              <a:t>Work spaces clear of clutter and samples</a:t>
            </a:r>
          </a:p>
          <a:p>
            <a:pPr lvl="1">
              <a:lnSpc>
                <a:spcPct val="140000"/>
              </a:lnSpc>
            </a:pPr>
            <a:r>
              <a:rPr lang="en-GB" sz="1800" dirty="0" err="1" smtClean="0"/>
              <a:t>BenchKote</a:t>
            </a:r>
            <a:r>
              <a:rPr lang="en-GB" sz="1800" dirty="0" smtClean="0"/>
              <a:t> replaced if needed</a:t>
            </a:r>
          </a:p>
          <a:p>
            <a:pPr>
              <a:lnSpc>
                <a:spcPct val="140000"/>
              </a:lnSpc>
            </a:pPr>
            <a:r>
              <a:rPr lang="en-GB" sz="2000" dirty="0" smtClean="0"/>
              <a:t>Glassware cleaned and cleared from sink area</a:t>
            </a:r>
          </a:p>
          <a:p>
            <a:pPr>
              <a:lnSpc>
                <a:spcPct val="140000"/>
              </a:lnSpc>
            </a:pPr>
            <a:r>
              <a:rPr lang="en-GB" sz="2000" dirty="0" smtClean="0"/>
              <a:t>Ensure consumables adequately stocked</a:t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1800" dirty="0" smtClean="0"/>
              <a:t>gloves, vials, paper towels, pipette tips etc.</a:t>
            </a:r>
          </a:p>
        </p:txBody>
      </p:sp>
    </p:spTree>
    <p:extLst>
      <p:ext uri="{BB962C8B-B14F-4D97-AF65-F5344CB8AC3E}">
        <p14:creationId xmlns:p14="http://schemas.microsoft.com/office/powerpoint/2010/main" val="25628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Tool Owners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0813" y="1000516"/>
            <a:ext cx="8229600" cy="49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Routine maintenance, arrange repairs/replacements, training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88252"/>
              </p:ext>
            </p:extLst>
          </p:nvPr>
        </p:nvGraphicFramePr>
        <p:xfrm>
          <a:off x="417513" y="1497177"/>
          <a:ext cx="8348661" cy="5308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2887"/>
                <a:gridCol w="2782887"/>
                <a:gridCol w="2782887"/>
              </a:tblGrid>
              <a:tr h="311460">
                <a:tc>
                  <a:txBody>
                    <a:bodyPr/>
                    <a:lstStyle/>
                    <a:p>
                      <a:r>
                        <a:rPr lang="en-IE" sz="1500" dirty="0" smtClean="0"/>
                        <a:t>Tool</a:t>
                      </a:r>
                      <a:endParaRPr lang="en-I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500" dirty="0" smtClean="0"/>
                        <a:t>Location</a:t>
                      </a:r>
                      <a:endParaRPr lang="en-I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500" dirty="0" smtClean="0"/>
                        <a:t>Owner</a:t>
                      </a:r>
                      <a:endParaRPr lang="en-IE" sz="15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UV Vis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SNIAM -1.33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/>
                        <a:t>Seb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Raman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SNIAM -1.34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Keith and </a:t>
                      </a:r>
                      <a:r>
                        <a:rPr lang="en-IE" sz="1400" baseline="0" dirty="0" smtClean="0"/>
                        <a:t>Claudia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AFM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SNIAM -1.32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Claudia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PL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/>
                        <a:t>SNIAM -1.34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Claudia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Electric rig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/>
                        <a:t>SNIAM -1.32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Tom</a:t>
                      </a:r>
                      <a:endParaRPr lang="en-IE" sz="1400" dirty="0"/>
                    </a:p>
                  </a:txBody>
                  <a:tcPr/>
                </a:tc>
              </a:tr>
              <a:tr h="316179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Centrifuges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SNIAM</a:t>
                      </a:r>
                      <a:r>
                        <a:rPr lang="en-IE" sz="1400" baseline="0" dirty="0" smtClean="0"/>
                        <a:t> -1.30 / CRANN 2.28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Keith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Pipettes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Various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Lily and</a:t>
                      </a:r>
                      <a:r>
                        <a:rPr lang="en-IE" sz="1400" baseline="0" dirty="0" smtClean="0"/>
                        <a:t> </a:t>
                      </a:r>
                      <a:r>
                        <a:rPr lang="en-IE" sz="1400" dirty="0" smtClean="0"/>
                        <a:t>Zahra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Sonic</a:t>
                      </a:r>
                      <a:r>
                        <a:rPr lang="en-IE" sz="1400" baseline="0" dirty="0" smtClean="0"/>
                        <a:t> tips and baths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Various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Damien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Balances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SNIAM -1.30 / -1.32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Lily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Filtration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CRANN 2.29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Zahra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Ovens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Various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Tom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Tensile</a:t>
                      </a:r>
                      <a:r>
                        <a:rPr lang="en-IE" sz="1400" baseline="0" dirty="0" smtClean="0"/>
                        <a:t> tester &amp; chillers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Fitz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Umar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Cross Flow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 smtClean="0"/>
                        <a:t>CRANN 2.28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Keith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IGC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/>
                        <a:t>CRANN 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/>
                        <a:t>Auren</a:t>
                      </a:r>
                      <a:r>
                        <a:rPr lang="en-IE" sz="1400" dirty="0" smtClean="0"/>
                        <a:t> and Ivan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pH meter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/>
                        <a:t>CRANN 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Zahra</a:t>
                      </a:r>
                      <a:endParaRPr lang="en-IE" sz="1400" dirty="0"/>
                    </a:p>
                  </a:txBody>
                  <a:tcPr/>
                </a:tc>
              </a:tr>
              <a:tr h="311460">
                <a:tc>
                  <a:txBody>
                    <a:bodyPr/>
                    <a:lstStyle/>
                    <a:p>
                      <a:r>
                        <a:rPr lang="en-IE" sz="1400" dirty="0" err="1" smtClean="0"/>
                        <a:t>Longroom</a:t>
                      </a:r>
                      <a:r>
                        <a:rPr lang="en-IE" sz="1400" dirty="0" smtClean="0"/>
                        <a:t> contact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/>
                        <a:t>Longroom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Damo and Claudia</a:t>
                      </a:r>
                      <a:endParaRPr lang="en-I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Ordering Consumables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8" y="1077064"/>
            <a:ext cx="6428832" cy="56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3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Outline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94478" y="1232388"/>
            <a:ext cx="790661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endParaRPr lang="de-DE" sz="2000" b="1" cap="small" dirty="0">
              <a:solidFill>
                <a:schemeClr val="accent6"/>
              </a:solidFill>
              <a:latin typeface="+mn-lt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Why again??? SAFETY AUDIT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endParaRPr lang="de-DE" sz="2000" b="1" cap="small" dirty="0">
              <a:solidFill>
                <a:schemeClr val="accent6"/>
              </a:solidFill>
              <a:latin typeface="+mn-lt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We need to get prepared!</a:t>
            </a:r>
            <a:endParaRPr lang="de-DE" cap="small" dirty="0" smtClean="0">
              <a:latin typeface="+mn-lt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93185" y="4238358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4478" y="4066080"/>
            <a:ext cx="790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Rotas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Tx/>
              <a:buChar char="-"/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Disposal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Tx/>
              <a:buChar char="-"/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Cleaning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Tx/>
              <a:buChar char="-"/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Tool owners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Tx/>
              <a:buChar char="-"/>
            </a:pP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Ordering</a:t>
            </a:r>
          </a:p>
        </p:txBody>
      </p:sp>
      <p:sp>
        <p:nvSpPr>
          <p:cNvPr id="10" name="Ellipse 15"/>
          <p:cNvSpPr/>
          <p:nvPr/>
        </p:nvSpPr>
        <p:spPr>
          <a:xfrm>
            <a:off x="608244" y="3081853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Safety Audit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047418"/>
            <a:ext cx="80637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cap="small" dirty="0" smtClean="0">
                <a:solidFill>
                  <a:schemeClr val="accent6"/>
                </a:solidFill>
                <a:latin typeface="+mn-lt"/>
              </a:rPr>
              <a:t>To-do Safety Audit</a:t>
            </a:r>
            <a:endParaRPr lang="de-DE" sz="22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7604" y="165069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07924" y="1470281"/>
            <a:ext cx="81471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de-DE" sz="2000" dirty="0" smtClean="0">
                <a:latin typeface="+mj-lt"/>
              </a:rPr>
              <a:t>Up-to-date chemical inventory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Print out copies in lab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MSDS of all chemicals printed in lab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Risk assessments???</a:t>
            </a:r>
          </a:p>
        </p:txBody>
      </p:sp>
      <p:sp>
        <p:nvSpPr>
          <p:cNvPr id="20" name="Ellipse 7"/>
          <p:cNvSpPr/>
          <p:nvPr/>
        </p:nvSpPr>
        <p:spPr>
          <a:xfrm>
            <a:off x="577604" y="3618680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21" name="Rechteck 8"/>
          <p:cNvSpPr/>
          <p:nvPr/>
        </p:nvSpPr>
        <p:spPr>
          <a:xfrm>
            <a:off x="807924" y="3438262"/>
            <a:ext cx="81471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de-DE" sz="2000" dirty="0" smtClean="0">
                <a:latin typeface="+mj-lt"/>
              </a:rPr>
              <a:t>Behave!!!!! </a:t>
            </a:r>
            <a:endParaRPr lang="de-DE" sz="2000" dirty="0">
              <a:latin typeface="+mj-lt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Keep lab super clean.... Well, ok, CLEAN UP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Get rid of samples on benches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Get rid of empty bottles!!!!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Make sure to store chemicals appropriately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Sign in log book in prep lab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+mj-lt"/>
                <a:sym typeface="Wingdings" panose="05000000000000000000" pitchFamily="2" charset="2"/>
              </a:rPr>
              <a:t>Wear personal protection equipment</a:t>
            </a:r>
          </a:p>
        </p:txBody>
      </p:sp>
    </p:spTree>
    <p:extLst>
      <p:ext uri="{BB962C8B-B14F-4D97-AF65-F5344CB8AC3E}">
        <p14:creationId xmlns:p14="http://schemas.microsoft.com/office/powerpoint/2010/main" val="9867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Reminder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047418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General Rules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7604" y="165069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07924" y="1470281"/>
            <a:ext cx="81471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de-DE" sz="2000" dirty="0" err="1" smtClean="0">
                <a:latin typeface="+mj-lt"/>
              </a:rPr>
              <a:t>Avoid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spillage</a:t>
            </a:r>
            <a:r>
              <a:rPr lang="de-DE" sz="2000" dirty="0" smtClean="0">
                <a:latin typeface="+mj-lt"/>
              </a:rPr>
              <a:t>, in </a:t>
            </a:r>
            <a:r>
              <a:rPr lang="de-DE" sz="2000" dirty="0" err="1" smtClean="0">
                <a:latin typeface="+mj-lt"/>
              </a:rPr>
              <a:t>case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spillage</a:t>
            </a:r>
            <a:r>
              <a:rPr lang="de-DE" sz="2000" dirty="0" smtClean="0">
                <a:latin typeface="+mj-lt"/>
              </a:rPr>
              <a:t>: clean </a:t>
            </a:r>
            <a:r>
              <a:rPr lang="de-DE" sz="2000" dirty="0" err="1" smtClean="0">
                <a:latin typeface="+mj-lt"/>
              </a:rPr>
              <a:t>immediately</a:t>
            </a:r>
            <a:endParaRPr lang="de-DE" sz="2000" dirty="0" smtClean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de-DE" sz="2000" dirty="0" smtClean="0">
                <a:latin typeface="+mj-lt"/>
              </a:rPr>
              <a:t>Clean </a:t>
            </a:r>
            <a:r>
              <a:rPr lang="de-DE" sz="2000" dirty="0" err="1" smtClean="0">
                <a:latin typeface="+mj-lt"/>
              </a:rPr>
              <a:t>up</a:t>
            </a:r>
            <a:r>
              <a:rPr lang="de-DE" sz="2000" dirty="0" smtClean="0">
                <a:latin typeface="+mj-lt"/>
              </a:rPr>
              <a:t> after </a:t>
            </a:r>
            <a:r>
              <a:rPr lang="de-DE" sz="2000" dirty="0" err="1" smtClean="0">
                <a:latin typeface="+mj-lt"/>
              </a:rPr>
              <a:t>you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have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finished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working</a:t>
            </a:r>
            <a:r>
              <a:rPr lang="de-DE" sz="2000" dirty="0" smtClean="0">
                <a:latin typeface="+mj-lt"/>
              </a:rPr>
              <a:t> – </a:t>
            </a:r>
            <a:r>
              <a:rPr lang="de-DE" sz="2000" dirty="0" err="1" smtClean="0">
                <a:latin typeface="+mj-lt"/>
              </a:rPr>
              <a:t>every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day</a:t>
            </a:r>
            <a:endParaRPr lang="de-DE" sz="2000" dirty="0" smtClean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de-DE" sz="2000" dirty="0" smtClean="0">
                <a:latin typeface="+mj-lt"/>
              </a:rPr>
              <a:t>Do not </a:t>
            </a:r>
            <a:r>
              <a:rPr lang="de-DE" sz="2000" dirty="0" err="1" smtClean="0">
                <a:latin typeface="+mj-lt"/>
              </a:rPr>
              <a:t>store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samples</a:t>
            </a:r>
            <a:r>
              <a:rPr lang="de-DE" sz="2000" dirty="0" smtClean="0">
                <a:latin typeface="+mj-lt"/>
              </a:rPr>
              <a:t> on </a:t>
            </a:r>
            <a:r>
              <a:rPr lang="de-DE" sz="2000" dirty="0" err="1" smtClean="0">
                <a:latin typeface="+mj-lt"/>
              </a:rPr>
              <a:t>bench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or</a:t>
            </a:r>
            <a:r>
              <a:rPr lang="de-DE" sz="2000" dirty="0" smtClean="0">
                <a:latin typeface="+mj-lt"/>
              </a:rPr>
              <a:t> in </a:t>
            </a:r>
            <a:r>
              <a:rPr lang="de-DE" sz="2000" dirty="0" err="1" smtClean="0">
                <a:latin typeface="+mj-lt"/>
              </a:rPr>
              <a:t>fumehood</a:t>
            </a:r>
            <a:endParaRPr lang="de-DE" sz="2000" dirty="0" smtClean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de-DE" sz="2000" dirty="0" smtClean="0">
                <a:latin typeface="+mj-lt"/>
              </a:rPr>
              <a:t>Label </a:t>
            </a:r>
            <a:r>
              <a:rPr lang="de-DE" sz="2000" dirty="0" err="1" smtClean="0">
                <a:latin typeface="+mj-lt"/>
              </a:rPr>
              <a:t>samples</a:t>
            </a:r>
            <a:endParaRPr lang="de-DE" sz="2000" dirty="0" smtClean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de-DE" sz="2000" dirty="0" smtClean="0">
                <a:latin typeface="+mj-lt"/>
              </a:rPr>
              <a:t>Do not </a:t>
            </a:r>
            <a:r>
              <a:rPr lang="de-DE" sz="2000" dirty="0" err="1" smtClean="0">
                <a:latin typeface="+mj-lt"/>
              </a:rPr>
              <a:t>touch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anything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with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potentially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contaminated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gloves</a:t>
            </a:r>
            <a:endParaRPr lang="de-DE" sz="2000" dirty="0" smtClean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en-IE" sz="2000" dirty="0" smtClean="0">
                <a:latin typeface="+mj-lt"/>
              </a:rPr>
              <a:t>Lock the labs</a:t>
            </a:r>
            <a:endParaRPr lang="de-DE" sz="2000" dirty="0"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77604" y="204439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79418" y="245079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92118" y="284449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92118" y="323819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29571" y="4160725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cap="small" dirty="0" err="1" smtClean="0">
                <a:solidFill>
                  <a:schemeClr val="accent6"/>
                </a:solidFill>
                <a:latin typeface="+mn-lt"/>
              </a:rPr>
              <a:t>Enforcement</a:t>
            </a: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cap="small" dirty="0" err="1" smtClean="0">
                <a:solidFill>
                  <a:schemeClr val="accent6"/>
                </a:solidFill>
                <a:latin typeface="+mn-lt"/>
              </a:rPr>
              <a:t>of</a:t>
            </a: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 Rules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22676" y="4685189"/>
            <a:ext cx="836486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de-DE" sz="2000" dirty="0" smtClean="0">
                <a:latin typeface="+mj-lt"/>
              </a:rPr>
              <a:t>Samples stored on benches or in fumehoods will be removed  and discarded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de-DE" sz="2000" dirty="0" err="1" smtClean="0">
                <a:latin typeface="+mj-lt"/>
              </a:rPr>
              <a:t>Everybody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is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obliged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make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everybody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aware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a </a:t>
            </a:r>
            <a:r>
              <a:rPr lang="de-DE" sz="2000" dirty="0" err="1" smtClean="0">
                <a:latin typeface="+mj-lt"/>
              </a:rPr>
              <a:t>violation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the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rules</a:t>
            </a:r>
            <a:r>
              <a:rPr lang="de-DE" sz="2000" dirty="0" smtClean="0">
                <a:latin typeface="+mj-lt"/>
              </a:rPr>
              <a:t>; </a:t>
            </a:r>
            <a:br>
              <a:rPr lang="de-DE" sz="2000" dirty="0" smtClean="0">
                <a:latin typeface="+mj-lt"/>
              </a:rPr>
            </a:br>
            <a:r>
              <a:rPr lang="de-DE" sz="2000" dirty="0" err="1" smtClean="0">
                <a:latin typeface="+mj-lt"/>
              </a:rPr>
              <a:t>Violations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can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reported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Claudia</a:t>
            </a:r>
            <a:br>
              <a:rPr lang="de-DE" sz="2000" dirty="0" smtClean="0">
                <a:latin typeface="+mj-lt"/>
              </a:rPr>
            </a:br>
            <a:r>
              <a:rPr lang="de-DE" sz="2000" dirty="0" smtClean="0">
                <a:latin typeface="+mj-lt"/>
              </a:rPr>
              <a:t>After 3 </a:t>
            </a:r>
            <a:r>
              <a:rPr lang="de-DE" sz="2000" dirty="0" err="1" smtClean="0">
                <a:latin typeface="+mj-lt"/>
              </a:rPr>
              <a:t>records</a:t>
            </a:r>
            <a:r>
              <a:rPr lang="de-DE" sz="2000" dirty="0" smtClean="0">
                <a:latin typeface="+mj-lt"/>
              </a:rPr>
              <a:t>, resp. </a:t>
            </a:r>
            <a:r>
              <a:rPr lang="de-DE" sz="2000" dirty="0" err="1" smtClean="0">
                <a:latin typeface="+mj-lt"/>
              </a:rPr>
              <a:t>person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is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expelled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from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the</a:t>
            </a:r>
            <a:r>
              <a:rPr lang="de-DE" sz="2000" dirty="0" smtClean="0">
                <a:latin typeface="+mj-lt"/>
              </a:rPr>
              <a:t> lab </a:t>
            </a:r>
            <a:r>
              <a:rPr lang="de-DE" sz="2000" dirty="0" err="1" smtClean="0">
                <a:latin typeface="+mj-lt"/>
              </a:rPr>
              <a:t>for</a:t>
            </a:r>
            <a:r>
              <a:rPr lang="de-DE" sz="2000" dirty="0" smtClean="0">
                <a:latin typeface="+mj-lt"/>
              </a:rPr>
              <a:t> 2 </a:t>
            </a:r>
            <a:r>
              <a:rPr lang="de-DE" sz="2000" dirty="0" err="1" smtClean="0">
                <a:latin typeface="+mj-lt"/>
              </a:rPr>
              <a:t>working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days</a:t>
            </a:r>
            <a:endParaRPr lang="de-DE" sz="2000" dirty="0"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28406" y="4822011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21152" y="5525943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13892" y="3637337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Hazardous Materials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178044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Store </a:t>
            </a:r>
            <a:r>
              <a:rPr lang="de-DE" sz="2000" b="1" cap="small" dirty="0" err="1" smtClean="0">
                <a:solidFill>
                  <a:schemeClr val="accent6"/>
                </a:solidFill>
                <a:latin typeface="+mn-lt"/>
              </a:rPr>
              <a:t>Safely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50174" y="1815795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51466" y="1702505"/>
            <a:ext cx="8147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latin typeface="+mj-lt"/>
              </a:rPr>
              <a:t>The </a:t>
            </a:r>
            <a:r>
              <a:rPr lang="de-DE" sz="2000" dirty="0" err="1" smtClean="0">
                <a:latin typeface="+mj-lt"/>
              </a:rPr>
              <a:t>following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chemicals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need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stored</a:t>
            </a:r>
            <a:r>
              <a:rPr lang="de-DE" sz="2000" dirty="0" smtClean="0">
                <a:latin typeface="+mj-lt"/>
              </a:rPr>
              <a:t> in </a:t>
            </a:r>
            <a:r>
              <a:rPr lang="de-DE" sz="2000" dirty="0" err="1" smtClean="0">
                <a:latin typeface="+mj-lt"/>
              </a:rPr>
              <a:t>dedicated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storage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areas</a:t>
            </a:r>
            <a:r>
              <a:rPr lang="de-DE" sz="2000" dirty="0" smtClean="0">
                <a:latin typeface="+mj-lt"/>
              </a:rPr>
              <a:t> / solvent </a:t>
            </a:r>
            <a:r>
              <a:rPr lang="de-DE" sz="2000" dirty="0" err="1" smtClean="0">
                <a:latin typeface="+mj-lt"/>
              </a:rPr>
              <a:t>presses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58840" y="2513025"/>
            <a:ext cx="7731958" cy="13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/>
          <a:lstStyle/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Flammable materials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Acids and bases (in separate compartments)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 New Roman" pitchFamily="18" charset="0"/>
              </a:rPr>
              <a:t>Oxidizing and reducing agents </a:t>
            </a:r>
            <a:r>
              <a:rPr lang="en-US" dirty="0">
                <a:latin typeface="+mn-lt"/>
                <a:cs typeface="Times New Roman" pitchFamily="18" charset="0"/>
              </a:rPr>
              <a:t>(in separate compartments</a:t>
            </a:r>
            <a:r>
              <a:rPr lang="en-US" dirty="0" smtClean="0">
                <a:latin typeface="+mn-lt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 New Roman" pitchFamily="18" charset="0"/>
              </a:rPr>
              <a:t>Toxic materials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817" y="2132025"/>
            <a:ext cx="1675010" cy="223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697439" y="4775229"/>
            <a:ext cx="141514" cy="141514"/>
          </a:xfrm>
          <a:prstGeom prst="ellipse">
            <a:avLst/>
          </a:prstGeom>
          <a:gradFill flip="none" rotWithShape="1">
            <a:gsLst>
              <a:gs pos="0">
                <a:srgbClr val="6490A8">
                  <a:shade val="30000"/>
                  <a:satMod val="115000"/>
                </a:srgbClr>
              </a:gs>
              <a:gs pos="50000">
                <a:srgbClr val="6490A8">
                  <a:shade val="67500"/>
                  <a:satMod val="115000"/>
                </a:srgbClr>
              </a:gs>
              <a:gs pos="100000">
                <a:srgbClr val="6490A8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490A8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98731" y="4661939"/>
            <a:ext cx="8147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latin typeface="+mj-lt"/>
              </a:rPr>
              <a:t>This </a:t>
            </a:r>
            <a:r>
              <a:rPr lang="de-DE" sz="2000" dirty="0" err="1" smtClean="0">
                <a:latin typeface="+mj-lt"/>
              </a:rPr>
              <a:t>is</a:t>
            </a:r>
            <a:r>
              <a:rPr lang="de-DE" sz="2000" dirty="0" smtClean="0">
                <a:latin typeface="+mj-lt"/>
              </a:rPr>
              <a:t> still </a:t>
            </a:r>
            <a:r>
              <a:rPr lang="de-DE" sz="2000" dirty="0" err="1" smtClean="0">
                <a:latin typeface="+mj-lt"/>
              </a:rPr>
              <a:t>the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case</a:t>
            </a:r>
            <a:r>
              <a:rPr lang="de-DE" sz="2000" dirty="0" smtClean="0">
                <a:latin typeface="+mj-lt"/>
              </a:rPr>
              <a:t>, after </a:t>
            </a:r>
            <a:r>
              <a:rPr lang="de-DE" sz="2000" dirty="0" err="1" smtClean="0">
                <a:latin typeface="+mj-lt"/>
              </a:rPr>
              <a:t>materials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have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been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mixed</a:t>
            </a:r>
            <a:r>
              <a:rPr lang="de-DE" sz="2000" dirty="0" smtClean="0">
                <a:latin typeface="+mj-lt"/>
              </a:rPr>
              <a:t>, e.g. </a:t>
            </a:r>
            <a:r>
              <a:rPr lang="de-DE" sz="2000" dirty="0" err="1" smtClean="0">
                <a:latin typeface="+mj-lt"/>
              </a:rPr>
              <a:t>most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your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samples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need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stored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safely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well</a:t>
            </a:r>
            <a:r>
              <a:rPr lang="de-DE" sz="2000" dirty="0" smtClean="0">
                <a:latin typeface="+mj-lt"/>
              </a:rPr>
              <a:t>!</a:t>
            </a:r>
          </a:p>
          <a:p>
            <a:pPr algn="just"/>
            <a:endParaRPr lang="de-DE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IE" sz="2000" dirty="0" smtClean="0">
                <a:latin typeface="+mj-lt"/>
                <a:sym typeface="Wingdings" pitchFamily="2" charset="2"/>
              </a:rPr>
              <a:t>Storage cabinets in CRANN and SNIAM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IE" sz="2000" dirty="0" smtClean="0">
                <a:latin typeface="+mj-lt"/>
                <a:sym typeface="Wingdings" pitchFamily="2" charset="2"/>
              </a:rPr>
              <a:t>CLEAR CUPBOARDS!!!!!!!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6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Hazardous Materials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178044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cap="small" dirty="0" err="1" smtClean="0">
                <a:solidFill>
                  <a:schemeClr val="accent6"/>
                </a:solidFill>
                <a:latin typeface="+mn-lt"/>
              </a:rPr>
              <a:t>Dispose</a:t>
            </a:r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2000" b="1" cap="small" dirty="0" err="1" smtClean="0">
                <a:solidFill>
                  <a:schemeClr val="accent6"/>
                </a:solidFill>
                <a:latin typeface="+mn-lt"/>
              </a:rPr>
              <a:t>Safely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8" name="Picture 2" descr="http://www.ci.porterville.ca.us/mods/LivingHere/images/hazardous_w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26" y="441655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60688" y="1643314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IE" sz="2000" dirty="0" smtClean="0"/>
              <a:t>Liquids: dispersions of nanomaterials in the respective chlorinated and non-chlorinated waste cans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IE" sz="2000" dirty="0" smtClean="0"/>
              <a:t>Sharps bin – pipette tips, pasture pipettes and contaminated glass wear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IE" sz="2000" dirty="0" smtClean="0"/>
              <a:t>All gloves and solvent contaminated tissue to be </a:t>
            </a:r>
            <a:r>
              <a:rPr lang="en-IE" sz="2000" b="1" dirty="0" smtClean="0"/>
              <a:t>put in a PE bag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IE" sz="2000" dirty="0" smtClean="0"/>
              <a:t>Glass solvent bottles – rinse with Acetone, stick label over the </a:t>
            </a:r>
            <a:r>
              <a:rPr lang="en-IE" sz="2000" dirty="0" err="1" smtClean="0"/>
              <a:t>Haz</a:t>
            </a:r>
            <a:r>
              <a:rPr lang="en-IE" sz="2000" dirty="0" smtClean="0"/>
              <a:t>    symbols and remove names. Bring to glass recycling beside</a:t>
            </a:r>
          </a:p>
          <a:p>
            <a:pPr>
              <a:lnSpc>
                <a:spcPct val="120000"/>
              </a:lnSpc>
            </a:pPr>
            <a:r>
              <a:rPr lang="en-IE" sz="2000" dirty="0" smtClean="0"/>
              <a:t>    the Hamilton. </a:t>
            </a:r>
            <a:endParaRPr lang="en-IE" sz="2000" dirty="0"/>
          </a:p>
          <a:p>
            <a:pPr>
              <a:lnSpc>
                <a:spcPct val="120000"/>
              </a:lnSpc>
            </a:pPr>
            <a:endParaRPr lang="en-IE" sz="2000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IE" sz="2000" dirty="0" err="1" smtClean="0"/>
              <a:t>Rota</a:t>
            </a:r>
            <a:r>
              <a:rPr lang="en-IE" sz="2000" dirty="0" smtClean="0"/>
              <a:t> for disposing </a:t>
            </a:r>
            <a:r>
              <a:rPr lang="en-IE" sz="2000" dirty="0" err="1" smtClean="0"/>
              <a:t>haz</a:t>
            </a:r>
            <a:r>
              <a:rPr lang="en-IE" sz="2000" dirty="0" smtClean="0"/>
              <a:t> waste. Check when you are</a:t>
            </a:r>
            <a:br>
              <a:rPr lang="en-IE" sz="2000" dirty="0" smtClean="0"/>
            </a:br>
            <a:r>
              <a:rPr lang="en-IE" sz="2000" dirty="0" smtClean="0"/>
              <a:t>on duty, others are allowed to remind… IN TIME!</a:t>
            </a:r>
          </a:p>
          <a:p>
            <a:pPr>
              <a:lnSpc>
                <a:spcPct val="120000"/>
              </a:lnSpc>
            </a:pPr>
            <a:endParaRPr lang="en-IE" sz="2000" dirty="0" smtClean="0"/>
          </a:p>
        </p:txBody>
      </p:sp>
    </p:spTree>
    <p:extLst>
      <p:ext uri="{BB962C8B-B14F-4D97-AF65-F5344CB8AC3E}">
        <p14:creationId xmlns:p14="http://schemas.microsoft.com/office/powerpoint/2010/main" val="5282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Hazardous Materials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178044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Disposal Rota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73520"/>
              </p:ext>
            </p:extLst>
          </p:nvPr>
        </p:nvGraphicFramePr>
        <p:xfrm>
          <a:off x="287233" y="2280406"/>
          <a:ext cx="8569896" cy="3600685"/>
        </p:xfrm>
        <a:graphic>
          <a:graphicData uri="http://schemas.openxmlformats.org/drawingml/2006/table">
            <a:tbl>
              <a:tblPr firstRow="1" firstCol="1" bandRow="1"/>
              <a:tblGrid>
                <a:gridCol w="1716568"/>
                <a:gridCol w="856666"/>
                <a:gridCol w="856666"/>
                <a:gridCol w="856666"/>
                <a:gridCol w="856666"/>
                <a:gridCol w="856666"/>
                <a:gridCol w="856666"/>
                <a:gridCol w="856666"/>
                <a:gridCol w="856666"/>
              </a:tblGrid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Seb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Conor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Auren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Damien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James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I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Andrew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 CRANN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  CRANN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7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Lab Cleaning Outline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148002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cap="small" dirty="0" smtClean="0">
                <a:solidFill>
                  <a:schemeClr val="accent6"/>
                </a:solidFill>
                <a:latin typeface="+mn-lt"/>
              </a:rPr>
              <a:t>General Points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1" name="Content Placeholder 6"/>
          <p:cNvSpPr>
            <a:spLocks noGrp="1"/>
          </p:cNvSpPr>
          <p:nvPr/>
        </p:nvSpPr>
        <p:spPr>
          <a:xfrm>
            <a:off x="498376" y="1747006"/>
            <a:ext cx="8219256" cy="248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2000" dirty="0" smtClean="0"/>
              <a:t>Everyone is responsible for clearing their own mess</a:t>
            </a:r>
          </a:p>
          <a:p>
            <a:pPr>
              <a:lnSpc>
                <a:spcPct val="130000"/>
              </a:lnSpc>
            </a:pPr>
            <a:r>
              <a:rPr lang="en-GB" sz="2000" dirty="0" smtClean="0"/>
              <a:t>Samples should not be stored in fume cupboard</a:t>
            </a:r>
          </a:p>
          <a:p>
            <a:pPr>
              <a:lnSpc>
                <a:spcPct val="130000"/>
              </a:lnSpc>
            </a:pPr>
            <a:r>
              <a:rPr lang="en-GB" sz="2000" dirty="0" smtClean="0"/>
              <a:t>Work area should be cleaned when you finish working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90050"/>
              </p:ext>
            </p:extLst>
          </p:nvPr>
        </p:nvGraphicFramePr>
        <p:xfrm>
          <a:off x="295825" y="3666897"/>
          <a:ext cx="8741640" cy="2023342"/>
        </p:xfrm>
        <a:graphic>
          <a:graphicData uri="http://schemas.openxmlformats.org/drawingml/2006/table">
            <a:tbl>
              <a:tblPr firstRow="1" firstCol="1" bandRow="1"/>
              <a:tblGrid>
                <a:gridCol w="1355422"/>
                <a:gridCol w="1055174"/>
                <a:gridCol w="1055174"/>
                <a:gridCol w="1055174"/>
                <a:gridCol w="1055174"/>
                <a:gridCol w="1055174"/>
                <a:gridCol w="1055174"/>
                <a:gridCol w="1055174"/>
              </a:tblGrid>
              <a:tr h="66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Raman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UV-Vis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AFM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 Prep</a:t>
                      </a:r>
                      <a:endParaRPr lang="en-I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CRANN 2.29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CRANN 2.28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Fitz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lang="en-I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Lily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Claudia</a:t>
                      </a:r>
                      <a:endParaRPr lang="en-I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Zahra 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Keith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Umar</a:t>
                      </a:r>
                      <a:endParaRPr lang="en-I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Cleaners</a:t>
                      </a:r>
                      <a:endParaRPr lang="en-IE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Peter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Seb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Auren</a:t>
                      </a: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Andrew + Ivan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Damien </a:t>
                      </a:r>
                      <a:r>
                        <a:rPr lang="en-IE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Conor </a:t>
                      </a:r>
                      <a:r>
                        <a:rPr lang="en-IE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Adam</a:t>
                      </a:r>
                      <a:endParaRPr lang="en-I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9" marR="55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spect="1" noChangeArrowheads="1"/>
          </p:cNvSpPr>
          <p:nvPr/>
        </p:nvSpPr>
        <p:spPr bwMode="auto">
          <a:xfrm>
            <a:off x="417513" y="532956"/>
            <a:ext cx="6540500" cy="431800"/>
          </a:xfrm>
          <a:prstGeom prst="parallelogram">
            <a:avLst>
              <a:gd name="adj" fmla="val 79592"/>
            </a:avLst>
          </a:prstGeom>
          <a:gradFill rotWithShape="1">
            <a:gsLst>
              <a:gs pos="0">
                <a:srgbClr val="1F1F5F">
                  <a:gamma/>
                  <a:shade val="46275"/>
                  <a:invGamma/>
                </a:srgbClr>
              </a:gs>
              <a:gs pos="50000">
                <a:srgbClr val="1F1F5F"/>
              </a:gs>
              <a:gs pos="100000">
                <a:srgbClr val="1F1F5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1600" b="1">
              <a:latin typeface="+mn-lt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806450" y="545656"/>
            <a:ext cx="562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Lab Cleaning Outline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854" y="1148002"/>
            <a:ext cx="806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cap="small" dirty="0" smtClean="0">
                <a:solidFill>
                  <a:schemeClr val="accent6"/>
                </a:solidFill>
                <a:latin typeface="+mn-lt"/>
              </a:rPr>
              <a:t>Responsibilities - Supervisors</a:t>
            </a:r>
            <a:endParaRPr lang="de-DE" sz="1600" b="1" cap="small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87925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2000" dirty="0" smtClean="0"/>
              <a:t>In general, ‘keep an eye on’ the tidiness of the lab</a:t>
            </a:r>
          </a:p>
          <a:p>
            <a:pPr>
              <a:lnSpc>
                <a:spcPct val="140000"/>
              </a:lnSpc>
            </a:pPr>
            <a:r>
              <a:rPr lang="en-GB" sz="2000" dirty="0" smtClean="0"/>
              <a:t>Check lab regularly</a:t>
            </a:r>
          </a:p>
          <a:p>
            <a:pPr lvl="1">
              <a:lnSpc>
                <a:spcPct val="140000"/>
              </a:lnSpc>
            </a:pPr>
            <a:r>
              <a:rPr lang="en-GB" sz="1800" dirty="0" smtClean="0"/>
              <a:t>Weekly initially</a:t>
            </a:r>
          </a:p>
          <a:p>
            <a:pPr lvl="1">
              <a:lnSpc>
                <a:spcPct val="140000"/>
              </a:lnSpc>
            </a:pPr>
            <a:r>
              <a:rPr lang="en-GB" sz="1800" dirty="0" smtClean="0"/>
              <a:t>Less often if found to be consistently tidy</a:t>
            </a:r>
          </a:p>
          <a:p>
            <a:pPr lvl="1">
              <a:lnSpc>
                <a:spcPct val="140000"/>
              </a:lnSpc>
            </a:pPr>
            <a:r>
              <a:rPr lang="en-GB" sz="1800" dirty="0" smtClean="0"/>
              <a:t>Complete checklist, ensure actions are completed</a:t>
            </a:r>
          </a:p>
          <a:p>
            <a:pPr>
              <a:lnSpc>
                <a:spcPct val="140000"/>
              </a:lnSpc>
            </a:pPr>
            <a:r>
              <a:rPr lang="en-GB" sz="2000" dirty="0" smtClean="0"/>
              <a:t>Ensure cleaners are doing their jobs</a:t>
            </a:r>
          </a:p>
          <a:p>
            <a:pPr>
              <a:lnSpc>
                <a:spcPct val="140000"/>
              </a:lnSpc>
            </a:pPr>
            <a:r>
              <a:rPr lang="en-GB" sz="2000" dirty="0" smtClean="0"/>
              <a:t>Act as point of contact for any issues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809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599</Words>
  <Application>Microsoft Office PowerPoint</Application>
  <PresentationFormat>On-screen Show (4:3)</PresentationFormat>
  <Paragraphs>194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Dr. Frank Hauke</dc:creator>
  <cp:lastModifiedBy>Claudia Backes</cp:lastModifiedBy>
  <cp:revision>408</cp:revision>
  <dcterms:created xsi:type="dcterms:W3CDTF">2007-03-09T09:53:26Z</dcterms:created>
  <dcterms:modified xsi:type="dcterms:W3CDTF">2015-03-19T16:23:05Z</dcterms:modified>
</cp:coreProperties>
</file>